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9" r:id="rId2"/>
  </p:sldIdLst>
  <p:sldSz cx="27432000" cy="43891200"/>
  <p:notesSz cx="6716713" cy="9239250"/>
  <p:defaultTextStyle>
    <a:defPPr>
      <a:defRPr lang="en-US"/>
    </a:defPPr>
    <a:lvl1pPr algn="l" rtl="0" eaLnBrk="0" fontAlgn="base" hangingPunct="0">
      <a:spcBef>
        <a:spcPct val="0"/>
      </a:spcBef>
      <a:spcAft>
        <a:spcPct val="0"/>
      </a:spcAft>
      <a:defRPr sz="28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28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28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28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2800" kern="1200">
        <a:solidFill>
          <a:schemeClr val="tx1"/>
        </a:solidFill>
        <a:latin typeface="Arial" pitchFamily="34" charset="0"/>
        <a:ea typeface="+mn-ea"/>
        <a:cs typeface="+mn-cs"/>
      </a:defRPr>
    </a:lvl5pPr>
    <a:lvl6pPr marL="2286000" algn="l" defTabSz="914400" rtl="0" eaLnBrk="1" latinLnBrk="0" hangingPunct="1">
      <a:defRPr sz="2800" kern="1200">
        <a:solidFill>
          <a:schemeClr val="tx1"/>
        </a:solidFill>
        <a:latin typeface="Arial" pitchFamily="34" charset="0"/>
        <a:ea typeface="+mn-ea"/>
        <a:cs typeface="+mn-cs"/>
      </a:defRPr>
    </a:lvl6pPr>
    <a:lvl7pPr marL="2743200" algn="l" defTabSz="914400" rtl="0" eaLnBrk="1" latinLnBrk="0" hangingPunct="1">
      <a:defRPr sz="2800" kern="1200">
        <a:solidFill>
          <a:schemeClr val="tx1"/>
        </a:solidFill>
        <a:latin typeface="Arial" pitchFamily="34" charset="0"/>
        <a:ea typeface="+mn-ea"/>
        <a:cs typeface="+mn-cs"/>
      </a:defRPr>
    </a:lvl7pPr>
    <a:lvl8pPr marL="3200400" algn="l" defTabSz="914400" rtl="0" eaLnBrk="1" latinLnBrk="0" hangingPunct="1">
      <a:defRPr sz="2800" kern="1200">
        <a:solidFill>
          <a:schemeClr val="tx1"/>
        </a:solidFill>
        <a:latin typeface="Arial" pitchFamily="34" charset="0"/>
        <a:ea typeface="+mn-ea"/>
        <a:cs typeface="+mn-cs"/>
      </a:defRPr>
    </a:lvl8pPr>
    <a:lvl9pPr marL="3657600" algn="l" defTabSz="914400" rtl="0" eaLnBrk="1" latinLnBrk="0" hangingPunct="1">
      <a:defRPr sz="28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808000"/>
    <a:srgbClr val="FFFF99"/>
    <a:srgbClr val="500000"/>
    <a:srgbClr val="003366"/>
    <a:srgbClr val="FFFF66"/>
    <a:srgbClr val="006666"/>
    <a:srgbClr val="9900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8A107856-5554-42FB-B03E-39F5DBC370BA}" styleName="نمط متوسط 4 - تميي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8FB837D-C827-4EFA-A057-4D05807E0F7C}" styleName="نمط ذو نسُق 1 - تمييز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C2FFA5D-87B4-456A-9821-1D502468CF0F}" styleName="نمط ذو نسُق 1 - تميي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51" autoAdjust="0"/>
    <p:restoredTop sz="94660"/>
  </p:normalViewPr>
  <p:slideViewPr>
    <p:cSldViewPr>
      <p:cViewPr>
        <p:scale>
          <a:sx n="33" d="100"/>
          <a:sy n="33" d="100"/>
        </p:scale>
        <p:origin x="-816" y="2538"/>
      </p:cViewPr>
      <p:guideLst>
        <p:guide orient="horz" pos="6528"/>
        <p:guide pos="72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1575;&#1604;&#1605;&#1589;&#1606;&#1601;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39"/>
    </mc:Choice>
    <mc:Fallback>
      <c:style val="39"/>
    </mc:Fallback>
  </mc:AlternateContent>
  <c:chart>
    <c:title>
      <c:tx>
        <c:rich>
          <a:bodyPr/>
          <a:lstStyle/>
          <a:p>
            <a:pPr>
              <a:defRPr/>
            </a:pPr>
            <a:r>
              <a:rPr lang="en-US"/>
              <a:t>Fig(3.1)Comparison between the concentrations found in the Dust Samples and the Maximum Levels Ruled by Literature</a:t>
            </a:r>
            <a:endParaRPr lang="ar-SA"/>
          </a:p>
        </c:rich>
      </c:tx>
      <c:layout>
        <c:manualLayout>
          <c:xMode val="edge"/>
          <c:yMode val="edge"/>
          <c:x val="0.12223600174978139"/>
          <c:y val="2.064515290011569E-2"/>
        </c:manualLayout>
      </c:layout>
      <c:overlay val="0"/>
    </c:title>
    <c:autoTitleDeleted val="0"/>
    <c:plotArea>
      <c:layout/>
      <c:barChart>
        <c:barDir val="col"/>
        <c:grouping val="clustered"/>
        <c:varyColors val="0"/>
        <c:ser>
          <c:idx val="0"/>
          <c:order val="0"/>
          <c:tx>
            <c:strRef>
              <c:f>ورقة1!$A$1</c:f>
              <c:strCache>
                <c:ptCount val="1"/>
                <c:pt idx="0">
                  <c:v>Allowable Values(mg/kg)</c:v>
                </c:pt>
              </c:strCache>
            </c:strRef>
          </c:tx>
          <c:invertIfNegative val="0"/>
          <c:cat>
            <c:numLit>
              <c:formatCode>General</c:formatCode>
              <c:ptCount val="4"/>
              <c:pt idx="0">
                <c:v>33.1</c:v>
              </c:pt>
              <c:pt idx="1">
                <c:v>1.6500000000000001</c:v>
              </c:pt>
              <c:pt idx="2">
                <c:v>7.1</c:v>
              </c:pt>
              <c:pt idx="3">
                <c:v>45</c:v>
              </c:pt>
            </c:numLit>
          </c:cat>
          <c:val>
            <c:numLit>
              <c:formatCode>General</c:formatCode>
              <c:ptCount val="4"/>
              <c:pt idx="0">
                <c:v>100</c:v>
              </c:pt>
              <c:pt idx="1">
                <c:v>50</c:v>
              </c:pt>
              <c:pt idx="2">
                <c:v>50</c:v>
              </c:pt>
              <c:pt idx="3">
                <c:v>50</c:v>
              </c:pt>
            </c:numLit>
          </c:val>
        </c:ser>
        <c:ser>
          <c:idx val="1"/>
          <c:order val="1"/>
          <c:tx>
            <c:strRef>
              <c:f>ورقة1!$B$1</c:f>
              <c:strCache>
                <c:ptCount val="1"/>
                <c:pt idx="0">
                  <c:v>Maximum Values Found (mg/kg)</c:v>
                </c:pt>
              </c:strCache>
            </c:strRef>
          </c:tx>
          <c:invertIfNegative val="0"/>
          <c:cat>
            <c:numLit>
              <c:formatCode>General</c:formatCode>
              <c:ptCount val="4"/>
              <c:pt idx="0">
                <c:v>33.1</c:v>
              </c:pt>
              <c:pt idx="1">
                <c:v>1.6500000000000001</c:v>
              </c:pt>
              <c:pt idx="2">
                <c:v>7.1</c:v>
              </c:pt>
              <c:pt idx="3">
                <c:v>45</c:v>
              </c:pt>
            </c:numLit>
          </c:cat>
          <c:val>
            <c:numRef>
              <c:f>ورقة1!$B$2:$B$6</c:f>
              <c:numCache>
                <c:formatCode>General</c:formatCode>
                <c:ptCount val="5"/>
                <c:pt idx="0">
                  <c:v>33.1</c:v>
                </c:pt>
                <c:pt idx="1">
                  <c:v>1.6500000000000001</c:v>
                </c:pt>
                <c:pt idx="2">
                  <c:v>7.1</c:v>
                </c:pt>
                <c:pt idx="3">
                  <c:v>45</c:v>
                </c:pt>
              </c:numCache>
            </c:numRef>
          </c:val>
        </c:ser>
        <c:dLbls>
          <c:showLegendKey val="0"/>
          <c:showVal val="0"/>
          <c:showCatName val="0"/>
          <c:showSerName val="0"/>
          <c:showPercent val="0"/>
          <c:showBubbleSize val="0"/>
        </c:dLbls>
        <c:gapWidth val="150"/>
        <c:axId val="79406592"/>
        <c:axId val="79408512"/>
      </c:barChart>
      <c:catAx>
        <c:axId val="79406592"/>
        <c:scaling>
          <c:orientation val="minMax"/>
        </c:scaling>
        <c:delete val="0"/>
        <c:axPos val="b"/>
        <c:minorGridlines/>
        <c:title>
          <c:tx>
            <c:rich>
              <a:bodyPr/>
              <a:lstStyle/>
              <a:p>
                <a:pPr>
                  <a:defRPr/>
                </a:pPr>
                <a:r>
                  <a:rPr lang="en-US"/>
                  <a:t>Element</a:t>
                </a:r>
                <a:endParaRPr lang="ar-SA"/>
              </a:p>
            </c:rich>
          </c:tx>
          <c:layout/>
          <c:overlay val="0"/>
        </c:title>
        <c:numFmt formatCode="General" sourceLinked="1"/>
        <c:majorTickMark val="out"/>
        <c:minorTickMark val="none"/>
        <c:tickLblPos val="nextTo"/>
        <c:crossAx val="79408512"/>
        <c:crosses val="autoZero"/>
        <c:auto val="1"/>
        <c:lblAlgn val="ctr"/>
        <c:lblOffset val="100"/>
        <c:noMultiLvlLbl val="0"/>
      </c:catAx>
      <c:valAx>
        <c:axId val="79408512"/>
        <c:scaling>
          <c:orientation val="minMax"/>
        </c:scaling>
        <c:delete val="0"/>
        <c:axPos val="l"/>
        <c:minorGridlines/>
        <c:title>
          <c:tx>
            <c:rich>
              <a:bodyPr rot="0" vert="wordArtVert"/>
              <a:lstStyle/>
              <a:p>
                <a:pPr>
                  <a:defRPr/>
                </a:pPr>
                <a:r>
                  <a:rPr lang="en-US" dirty="0"/>
                  <a:t>Concentration</a:t>
                </a:r>
                <a:endParaRPr lang="ar-SA" dirty="0"/>
              </a:p>
            </c:rich>
          </c:tx>
          <c:layout/>
          <c:overlay val="0"/>
        </c:title>
        <c:numFmt formatCode="General" sourceLinked="1"/>
        <c:majorTickMark val="out"/>
        <c:minorTickMark val="none"/>
        <c:tickLblPos val="nextTo"/>
        <c:crossAx val="79406592"/>
        <c:crosses val="autoZero"/>
        <c:crossBetween val="between"/>
      </c:valAx>
    </c:plotArea>
    <c:plotVisOnly val="1"/>
    <c:dispBlanksAs val="gap"/>
    <c:showDLblsOverMax val="0"/>
  </c:chart>
  <c:txPr>
    <a:bodyPr/>
    <a:lstStyle/>
    <a:p>
      <a:pPr>
        <a:defRPr sz="1800"/>
      </a:pPr>
      <a:endParaRPr lang="ar-SA"/>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0.16667</cdr:x>
      <cdr:y>0.85522</cdr:y>
    </cdr:from>
    <cdr:to>
      <cdr:x>0.96875</cdr:x>
      <cdr:y>0.91936</cdr:y>
    </cdr:to>
    <cdr:sp macro="" textlink="">
      <cdr:nvSpPr>
        <cdr:cNvPr id="2" name="مربع نص 1"/>
        <cdr:cNvSpPr txBox="1"/>
      </cdr:nvSpPr>
      <cdr:spPr>
        <a:xfrm xmlns:a="http://schemas.openxmlformats.org/drawingml/2006/main">
          <a:off x="762000" y="3048001"/>
          <a:ext cx="3667125" cy="228600"/>
        </a:xfrm>
        <a:prstGeom xmlns:a="http://schemas.openxmlformats.org/drawingml/2006/main" prst="rect">
          <a:avLst/>
        </a:prstGeom>
      </cdr:spPr>
      <cdr:txBody>
        <a:bodyPr xmlns:a="http://schemas.openxmlformats.org/drawingml/2006/main" vertOverflow="clip" wrap="square" rtlCol="1"/>
        <a:lstStyle xmlns:a="http://schemas.openxmlformats.org/drawingml/2006/main"/>
        <a:p xmlns:a="http://schemas.openxmlformats.org/drawingml/2006/main">
          <a:endParaRPr lang="ar-SA" sz="110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defRPr sz="1200">
                <a:latin typeface="Times New Roman" pitchFamily="18" charset="0"/>
              </a:defRPr>
            </a:lvl1pPr>
          </a:lstStyle>
          <a:p>
            <a:endParaRPr lang="en-US"/>
          </a:p>
        </p:txBody>
      </p:sp>
      <p:sp>
        <p:nvSpPr>
          <p:cNvPr id="4099" name="Rectangle 3"/>
          <p:cNvSpPr>
            <a:spLocks noGrp="1" noChangeArrowheads="1"/>
          </p:cNvSpPr>
          <p:nvPr>
            <p:ph type="dt" idx="1"/>
          </p:nvPr>
        </p:nvSpPr>
        <p:spPr bwMode="auto">
          <a:xfrm>
            <a:off x="381000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a:defRPr sz="1200">
                <a:latin typeface="Times New Roman" pitchFamily="18" charset="0"/>
              </a:defRPr>
            </a:lvl1pPr>
          </a:lstStyle>
          <a:p>
            <a:endParaRPr lang="en-US"/>
          </a:p>
        </p:txBody>
      </p:sp>
      <p:sp>
        <p:nvSpPr>
          <p:cNvPr id="4100" name="Rectangle 4"/>
          <p:cNvSpPr>
            <a:spLocks noGrp="1" noRot="1" noChangeAspect="1" noChangeArrowheads="1" noTextEdit="1"/>
          </p:cNvSpPr>
          <p:nvPr>
            <p:ph type="sldImg" idx="2"/>
          </p:nvPr>
        </p:nvSpPr>
        <p:spPr bwMode="auto">
          <a:xfrm>
            <a:off x="2257425" y="685800"/>
            <a:ext cx="2190750" cy="35052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419600"/>
            <a:ext cx="4876800" cy="41148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defRPr sz="1200">
                <a:latin typeface="Times New Roman" pitchFamily="18" charset="0"/>
              </a:defRPr>
            </a:lvl1pPr>
          </a:lstStyle>
          <a:p>
            <a:endParaRPr lang="en-US"/>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a:defRPr sz="1200">
                <a:latin typeface="Times New Roman" pitchFamily="18" charset="0"/>
              </a:defRPr>
            </a:lvl1pPr>
          </a:lstStyle>
          <a:p>
            <a:fld id="{7E243DA0-0F37-4B9D-8137-8E9DB1D47606}" type="slidenum">
              <a:rPr lang="en-US"/>
              <a:pPr/>
              <a:t>‹#›</a:t>
            </a:fld>
            <a:endParaRPr lang="en-US"/>
          </a:p>
        </p:txBody>
      </p:sp>
    </p:spTree>
    <p:extLst>
      <p:ext uri="{BB962C8B-B14F-4D97-AF65-F5344CB8AC3E}">
        <p14:creationId xmlns:p14="http://schemas.microsoft.com/office/powerpoint/2010/main" val="2562476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13635038"/>
            <a:ext cx="23317200" cy="94075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4114800" y="24871363"/>
            <a:ext cx="19202400" cy="112172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0240963"/>
            <a:ext cx="24688800" cy="289671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888200" y="1757363"/>
            <a:ext cx="6172200" cy="3745071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757363"/>
            <a:ext cx="18364200" cy="374507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371600" y="10240963"/>
            <a:ext cx="24688800" cy="2896711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38" y="28203525"/>
            <a:ext cx="23317200" cy="871855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166938" y="18602325"/>
            <a:ext cx="23317200" cy="96012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7922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600" y="9825038"/>
            <a:ext cx="12120563"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13919200"/>
            <a:ext cx="12120563"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075" y="9825038"/>
            <a:ext cx="12125325"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3935075" y="13919200"/>
            <a:ext cx="12125325"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47838"/>
            <a:ext cx="9024938" cy="7437437"/>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0725150" y="1747838"/>
            <a:ext cx="15335250" cy="374602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00" y="9185275"/>
            <a:ext cx="9024938" cy="30022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3" y="30724475"/>
            <a:ext cx="16459200" cy="3625850"/>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376863" y="3921125"/>
            <a:ext cx="16459200" cy="2633503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5376863" y="34350325"/>
            <a:ext cx="16459200" cy="51514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228975" rtl="0" eaLnBrk="0" fontAlgn="base" hangingPunct="0">
        <a:spcBef>
          <a:spcPct val="0"/>
        </a:spcBef>
        <a:spcAft>
          <a:spcPct val="0"/>
        </a:spcAft>
        <a:defRPr sz="15500">
          <a:solidFill>
            <a:schemeClr val="tx2"/>
          </a:solidFill>
          <a:latin typeface="+mj-lt"/>
          <a:ea typeface="+mj-ea"/>
          <a:cs typeface="+mj-cs"/>
        </a:defRPr>
      </a:lvl1pPr>
      <a:lvl2pPr algn="ctr" defTabSz="3228975" rtl="0" eaLnBrk="0" fontAlgn="base" hangingPunct="0">
        <a:spcBef>
          <a:spcPct val="0"/>
        </a:spcBef>
        <a:spcAft>
          <a:spcPct val="0"/>
        </a:spcAft>
        <a:defRPr sz="15500">
          <a:solidFill>
            <a:schemeClr val="tx2"/>
          </a:solidFill>
          <a:latin typeface="Times New Roman" pitchFamily="18" charset="0"/>
        </a:defRPr>
      </a:lvl2pPr>
      <a:lvl3pPr algn="ctr" defTabSz="3228975" rtl="0" eaLnBrk="0" fontAlgn="base" hangingPunct="0">
        <a:spcBef>
          <a:spcPct val="0"/>
        </a:spcBef>
        <a:spcAft>
          <a:spcPct val="0"/>
        </a:spcAft>
        <a:defRPr sz="15500">
          <a:solidFill>
            <a:schemeClr val="tx2"/>
          </a:solidFill>
          <a:latin typeface="Times New Roman" pitchFamily="18" charset="0"/>
        </a:defRPr>
      </a:lvl3pPr>
      <a:lvl4pPr algn="ctr" defTabSz="3228975" rtl="0" eaLnBrk="0" fontAlgn="base" hangingPunct="0">
        <a:spcBef>
          <a:spcPct val="0"/>
        </a:spcBef>
        <a:spcAft>
          <a:spcPct val="0"/>
        </a:spcAft>
        <a:defRPr sz="15500">
          <a:solidFill>
            <a:schemeClr val="tx2"/>
          </a:solidFill>
          <a:latin typeface="Times New Roman" pitchFamily="18" charset="0"/>
        </a:defRPr>
      </a:lvl4pPr>
      <a:lvl5pPr algn="ctr" defTabSz="3228975" rtl="0" eaLnBrk="0" fontAlgn="base" hangingPunct="0">
        <a:spcBef>
          <a:spcPct val="0"/>
        </a:spcBef>
        <a:spcAft>
          <a:spcPct val="0"/>
        </a:spcAft>
        <a:defRPr sz="15500">
          <a:solidFill>
            <a:schemeClr val="tx2"/>
          </a:solidFill>
          <a:latin typeface="Times New Roman" pitchFamily="18" charset="0"/>
        </a:defRPr>
      </a:lvl5pPr>
      <a:lvl6pPr marL="457200" algn="ctr" defTabSz="3228975" rtl="0" eaLnBrk="0" fontAlgn="base" hangingPunct="0">
        <a:spcBef>
          <a:spcPct val="0"/>
        </a:spcBef>
        <a:spcAft>
          <a:spcPct val="0"/>
        </a:spcAft>
        <a:defRPr sz="15500">
          <a:solidFill>
            <a:schemeClr val="tx2"/>
          </a:solidFill>
          <a:latin typeface="Times New Roman" pitchFamily="18" charset="0"/>
        </a:defRPr>
      </a:lvl6pPr>
      <a:lvl7pPr marL="914400" algn="ctr" defTabSz="3228975" rtl="0" eaLnBrk="0" fontAlgn="base" hangingPunct="0">
        <a:spcBef>
          <a:spcPct val="0"/>
        </a:spcBef>
        <a:spcAft>
          <a:spcPct val="0"/>
        </a:spcAft>
        <a:defRPr sz="15500">
          <a:solidFill>
            <a:schemeClr val="tx2"/>
          </a:solidFill>
          <a:latin typeface="Times New Roman" pitchFamily="18" charset="0"/>
        </a:defRPr>
      </a:lvl7pPr>
      <a:lvl8pPr marL="1371600" algn="ctr" defTabSz="3228975" rtl="0" eaLnBrk="0" fontAlgn="base" hangingPunct="0">
        <a:spcBef>
          <a:spcPct val="0"/>
        </a:spcBef>
        <a:spcAft>
          <a:spcPct val="0"/>
        </a:spcAft>
        <a:defRPr sz="15500">
          <a:solidFill>
            <a:schemeClr val="tx2"/>
          </a:solidFill>
          <a:latin typeface="Times New Roman" pitchFamily="18" charset="0"/>
        </a:defRPr>
      </a:lvl8pPr>
      <a:lvl9pPr marL="1828800" algn="ctr" defTabSz="3228975" rtl="0" eaLnBrk="0" fontAlgn="base" hangingPunct="0">
        <a:spcBef>
          <a:spcPct val="0"/>
        </a:spcBef>
        <a:spcAft>
          <a:spcPct val="0"/>
        </a:spcAft>
        <a:defRPr sz="15500">
          <a:solidFill>
            <a:schemeClr val="tx2"/>
          </a:solidFill>
          <a:latin typeface="Times New Roman" pitchFamily="18" charset="0"/>
        </a:defRPr>
      </a:lvl9pPr>
    </p:titleStyle>
    <p:bodyStyle>
      <a:lvl1pPr marL="1209675" indent="-1209675" algn="l" defTabSz="3228975" rtl="0" eaLnBrk="0" fontAlgn="base" hangingPunct="0">
        <a:spcBef>
          <a:spcPct val="20000"/>
        </a:spcBef>
        <a:spcAft>
          <a:spcPct val="0"/>
        </a:spcAft>
        <a:buChar char="•"/>
        <a:defRPr sz="11200">
          <a:solidFill>
            <a:schemeClr val="tx1"/>
          </a:solidFill>
          <a:latin typeface="+mn-lt"/>
          <a:ea typeface="+mn-ea"/>
          <a:cs typeface="+mn-cs"/>
        </a:defRPr>
      </a:lvl1pPr>
      <a:lvl2pPr marL="2622550" indent="-1009650" algn="l" defTabSz="3228975" rtl="0" eaLnBrk="0" fontAlgn="base" hangingPunct="0">
        <a:spcBef>
          <a:spcPct val="20000"/>
        </a:spcBef>
        <a:spcAft>
          <a:spcPct val="0"/>
        </a:spcAft>
        <a:buChar char="–"/>
        <a:defRPr sz="9900">
          <a:solidFill>
            <a:schemeClr val="tx1"/>
          </a:solidFill>
          <a:latin typeface="+mn-lt"/>
        </a:defRPr>
      </a:lvl2pPr>
      <a:lvl3pPr marL="4035425" indent="-806450" algn="l" defTabSz="3228975" rtl="0" eaLnBrk="0" fontAlgn="base" hangingPunct="0">
        <a:spcBef>
          <a:spcPct val="20000"/>
        </a:spcBef>
        <a:spcAft>
          <a:spcPct val="0"/>
        </a:spcAft>
        <a:buChar char="•"/>
        <a:defRPr sz="8500">
          <a:solidFill>
            <a:schemeClr val="tx1"/>
          </a:solidFill>
          <a:latin typeface="+mn-lt"/>
        </a:defRPr>
      </a:lvl3pPr>
      <a:lvl4pPr marL="5654675" indent="-811213" algn="l" defTabSz="3228975" rtl="0" eaLnBrk="0" fontAlgn="base" hangingPunct="0">
        <a:spcBef>
          <a:spcPct val="20000"/>
        </a:spcBef>
        <a:spcAft>
          <a:spcPct val="0"/>
        </a:spcAft>
        <a:buChar char="–"/>
        <a:defRPr sz="6900">
          <a:solidFill>
            <a:schemeClr val="tx1"/>
          </a:solidFill>
          <a:latin typeface="+mn-lt"/>
        </a:defRPr>
      </a:lvl4pPr>
      <a:lvl5pPr marL="7267575" indent="-806450" algn="l" defTabSz="3228975" rtl="0" eaLnBrk="0" fontAlgn="base" hangingPunct="0">
        <a:spcBef>
          <a:spcPct val="20000"/>
        </a:spcBef>
        <a:spcAft>
          <a:spcPct val="0"/>
        </a:spcAft>
        <a:buChar char="»"/>
        <a:defRPr sz="6900">
          <a:solidFill>
            <a:schemeClr val="tx1"/>
          </a:solidFill>
          <a:latin typeface="+mn-lt"/>
        </a:defRPr>
      </a:lvl5pPr>
      <a:lvl6pPr marL="7724775" indent="-806450" algn="l" defTabSz="3228975" rtl="0" eaLnBrk="0" fontAlgn="base" hangingPunct="0">
        <a:spcBef>
          <a:spcPct val="20000"/>
        </a:spcBef>
        <a:spcAft>
          <a:spcPct val="0"/>
        </a:spcAft>
        <a:buChar char="»"/>
        <a:defRPr sz="6900">
          <a:solidFill>
            <a:schemeClr val="tx1"/>
          </a:solidFill>
          <a:latin typeface="+mn-lt"/>
        </a:defRPr>
      </a:lvl6pPr>
      <a:lvl7pPr marL="8181975" indent="-806450" algn="l" defTabSz="3228975" rtl="0" eaLnBrk="0" fontAlgn="base" hangingPunct="0">
        <a:spcBef>
          <a:spcPct val="20000"/>
        </a:spcBef>
        <a:spcAft>
          <a:spcPct val="0"/>
        </a:spcAft>
        <a:buChar char="»"/>
        <a:defRPr sz="6900">
          <a:solidFill>
            <a:schemeClr val="tx1"/>
          </a:solidFill>
          <a:latin typeface="+mn-lt"/>
        </a:defRPr>
      </a:lvl7pPr>
      <a:lvl8pPr marL="8639175" indent="-806450" algn="l" defTabSz="3228975" rtl="0" eaLnBrk="0" fontAlgn="base" hangingPunct="0">
        <a:spcBef>
          <a:spcPct val="20000"/>
        </a:spcBef>
        <a:spcAft>
          <a:spcPct val="0"/>
        </a:spcAft>
        <a:buChar char="»"/>
        <a:defRPr sz="6900">
          <a:solidFill>
            <a:schemeClr val="tx1"/>
          </a:solidFill>
          <a:latin typeface="+mn-lt"/>
        </a:defRPr>
      </a:lvl8pPr>
      <a:lvl9pPr marL="9096375" indent="-806450" algn="l" defTabSz="3228975" rtl="0" eaLnBrk="0" fontAlgn="base" hangingPunct="0">
        <a:spcBef>
          <a:spcPct val="20000"/>
        </a:spcBef>
        <a:spcAft>
          <a:spcPct val="0"/>
        </a:spcAft>
        <a:buChar char="»"/>
        <a:defRPr sz="6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chart" Target="../charts/char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alpha val="36000"/>
          </a:schemeClr>
        </a:solidFill>
        <a:effectLst/>
      </p:bgPr>
    </p:bg>
    <p:spTree>
      <p:nvGrpSpPr>
        <p:cNvPr id="1" name=""/>
        <p:cNvGrpSpPr/>
        <p:nvPr/>
      </p:nvGrpSpPr>
      <p:grpSpPr>
        <a:xfrm>
          <a:off x="0" y="0"/>
          <a:ext cx="0" cy="0"/>
          <a:chOff x="0" y="0"/>
          <a:chExt cx="0" cy="0"/>
        </a:xfrm>
      </p:grpSpPr>
      <p:sp>
        <p:nvSpPr>
          <p:cNvPr id="8221" name="Rectangle 29"/>
          <p:cNvSpPr>
            <a:spLocks noChangeArrowheads="1"/>
          </p:cNvSpPr>
          <p:nvPr/>
        </p:nvSpPr>
        <p:spPr bwMode="auto">
          <a:xfrm>
            <a:off x="24452263" y="1370013"/>
            <a:ext cx="2286000" cy="2286000"/>
          </a:xfrm>
          <a:prstGeom prst="rect">
            <a:avLst/>
          </a:prstGeom>
          <a:solidFill>
            <a:schemeClr val="bg1"/>
          </a:solidFill>
          <a:ln w="9525">
            <a:solidFill>
              <a:schemeClr val="tx1"/>
            </a:solidFill>
            <a:miter lim="800000"/>
            <a:headEnd/>
            <a:tailEnd/>
          </a:ln>
          <a:effectLst/>
        </p:spPr>
        <p:txBody>
          <a:bodyPr wrap="none" lIns="128016" tIns="64008" rIns="128016" bIns="64008" anchor="ctr"/>
          <a:lstStyle/>
          <a:p>
            <a:pPr algn="ctr" defTabSz="1279525"/>
            <a:r>
              <a:rPr lang="en-US" sz="4800" b="1"/>
              <a:t>LOGO</a:t>
            </a:r>
            <a:endParaRPr lang="en-US" sz="4800"/>
          </a:p>
        </p:txBody>
      </p:sp>
      <p:sp>
        <p:nvSpPr>
          <p:cNvPr id="8222" name="Rectangle 30"/>
          <p:cNvSpPr>
            <a:spLocks noChangeArrowheads="1"/>
          </p:cNvSpPr>
          <p:nvPr/>
        </p:nvSpPr>
        <p:spPr bwMode="auto">
          <a:xfrm>
            <a:off x="684213" y="1370013"/>
            <a:ext cx="2286000" cy="2286000"/>
          </a:xfrm>
          <a:prstGeom prst="rect">
            <a:avLst/>
          </a:prstGeom>
          <a:solidFill>
            <a:schemeClr val="bg1"/>
          </a:solidFill>
          <a:ln w="9525">
            <a:solidFill>
              <a:schemeClr val="tx1"/>
            </a:solidFill>
            <a:miter lim="800000"/>
            <a:headEnd/>
            <a:tailEnd/>
          </a:ln>
          <a:effectLst/>
        </p:spPr>
        <p:txBody>
          <a:bodyPr wrap="none" lIns="128016" tIns="64008" rIns="128016" bIns="64008" anchor="ctr"/>
          <a:lstStyle/>
          <a:p>
            <a:pPr algn="ctr" defTabSz="1279525"/>
            <a:r>
              <a:rPr lang="en-US" sz="4800" b="1"/>
              <a:t>LOGO</a:t>
            </a:r>
          </a:p>
        </p:txBody>
      </p:sp>
      <p:sp>
        <p:nvSpPr>
          <p:cNvPr id="8223" name="Text Box 31"/>
          <p:cNvSpPr txBox="1">
            <a:spLocks noChangeArrowheads="1"/>
          </p:cNvSpPr>
          <p:nvPr/>
        </p:nvSpPr>
        <p:spPr bwMode="auto">
          <a:xfrm>
            <a:off x="3657600" y="685800"/>
            <a:ext cx="20110450" cy="3886200"/>
          </a:xfrm>
          <a:prstGeom prst="rect">
            <a:avLst/>
          </a:prstGeom>
          <a:solidFill>
            <a:schemeClr val="accent2">
              <a:lumMod val="75000"/>
              <a:alpha val="33000"/>
            </a:schemeClr>
          </a:solidFill>
          <a:ln w="38100">
            <a:noFill/>
            <a:miter lim="800000"/>
            <a:headEnd/>
            <a:tailEnd/>
          </a:ln>
          <a:effectLst/>
        </p:spPr>
        <p:txBody>
          <a:bodyPr lIns="85638" tIns="42818" rIns="85638" bIns="42818" anchor="ctr" anchorCtr="1"/>
          <a:lstStyle/>
          <a:p>
            <a:pPr algn="ctr"/>
            <a:r>
              <a:rPr lang="en-US" sz="4000" b="1" dirty="0" smtClean="0">
                <a:solidFill>
                  <a:srgbClr val="FFFFCC"/>
                </a:solidFill>
              </a:rPr>
              <a:t>Some Trace Elements in </a:t>
            </a:r>
            <a:r>
              <a:rPr lang="en-US" sz="4000" b="1" dirty="0" err="1" smtClean="0">
                <a:solidFill>
                  <a:srgbClr val="FFFFCC"/>
                </a:solidFill>
              </a:rPr>
              <a:t>Zilfi</a:t>
            </a:r>
            <a:r>
              <a:rPr lang="en-US" sz="4000" b="1" dirty="0" smtClean="0">
                <a:solidFill>
                  <a:srgbClr val="FFFFCC"/>
                </a:solidFill>
              </a:rPr>
              <a:t> Streets Dust</a:t>
            </a:r>
          </a:p>
          <a:p>
            <a:pPr algn="ctr"/>
            <a:r>
              <a:rPr lang="en-US" sz="4000" b="1" dirty="0" smtClean="0">
                <a:solidFill>
                  <a:srgbClr val="FFFFCC"/>
                </a:solidFill>
              </a:rPr>
              <a:t>By</a:t>
            </a:r>
          </a:p>
          <a:p>
            <a:pPr algn="ctr"/>
            <a:r>
              <a:rPr lang="en-US" sz="4000" dirty="0" smtClean="0">
                <a:solidFill>
                  <a:srgbClr val="FFFFCC"/>
                </a:solidFill>
              </a:rPr>
              <a:t> </a:t>
            </a:r>
            <a:r>
              <a:rPr lang="en-US" sz="3200" b="1" dirty="0" err="1" smtClean="0">
                <a:solidFill>
                  <a:srgbClr val="FFFFCC"/>
                </a:solidFill>
              </a:rPr>
              <a:t>Nawal</a:t>
            </a:r>
            <a:r>
              <a:rPr lang="en-US" sz="3200" b="1" dirty="0" smtClean="0">
                <a:solidFill>
                  <a:srgbClr val="FFFFCC"/>
                </a:solidFill>
              </a:rPr>
              <a:t> M. </a:t>
            </a:r>
            <a:r>
              <a:rPr lang="en-US" sz="3200" b="1" dirty="0" err="1" smtClean="0">
                <a:solidFill>
                  <a:srgbClr val="FFFFCC"/>
                </a:solidFill>
              </a:rPr>
              <a:t>Suleman</a:t>
            </a:r>
            <a:r>
              <a:rPr lang="en-US" sz="3200" b="1" dirty="0" smtClean="0">
                <a:solidFill>
                  <a:srgbClr val="FFFFCC"/>
                </a:solidFill>
              </a:rPr>
              <a:t>, </a:t>
            </a:r>
            <a:r>
              <a:rPr lang="en-US" sz="3200" b="1" dirty="0" err="1" smtClean="0">
                <a:solidFill>
                  <a:srgbClr val="FFFFCC"/>
                </a:solidFill>
              </a:rPr>
              <a:t>Ibtihag</a:t>
            </a:r>
            <a:r>
              <a:rPr lang="en-US" sz="3200" b="1" dirty="0" smtClean="0">
                <a:solidFill>
                  <a:srgbClr val="FFFFCC"/>
                </a:solidFill>
              </a:rPr>
              <a:t> A. Mohammad, </a:t>
            </a:r>
            <a:r>
              <a:rPr lang="en-US" sz="3200" b="1" dirty="0" err="1" smtClean="0">
                <a:solidFill>
                  <a:srgbClr val="FFFFCC"/>
                </a:solidFill>
              </a:rPr>
              <a:t>Sultanah</a:t>
            </a:r>
            <a:r>
              <a:rPr lang="en-US" sz="3200" b="1" dirty="0" smtClean="0">
                <a:solidFill>
                  <a:srgbClr val="FFFFCC"/>
                </a:solidFill>
              </a:rPr>
              <a:t> S. </a:t>
            </a:r>
            <a:r>
              <a:rPr lang="en-US" sz="3200" b="1" dirty="0" err="1" smtClean="0">
                <a:solidFill>
                  <a:srgbClr val="FFFFCC"/>
                </a:solidFill>
              </a:rPr>
              <a:t>Almesned</a:t>
            </a:r>
            <a:r>
              <a:rPr lang="en-US" sz="3200" b="1" dirty="0" smtClean="0">
                <a:solidFill>
                  <a:srgbClr val="FFFFCC"/>
                </a:solidFill>
              </a:rPr>
              <a:t>, </a:t>
            </a:r>
            <a:r>
              <a:rPr lang="en-US" sz="3200" b="1" dirty="0" err="1" smtClean="0">
                <a:solidFill>
                  <a:srgbClr val="FFFFCC"/>
                </a:solidFill>
              </a:rPr>
              <a:t>Alanood</a:t>
            </a:r>
            <a:r>
              <a:rPr lang="en-US" sz="3200" b="1" dirty="0" smtClean="0">
                <a:solidFill>
                  <a:srgbClr val="FFFFCC"/>
                </a:solidFill>
              </a:rPr>
              <a:t> A. </a:t>
            </a:r>
            <a:r>
              <a:rPr lang="en-US" sz="3200" b="1" dirty="0" err="1" smtClean="0">
                <a:solidFill>
                  <a:srgbClr val="FFFFCC"/>
                </a:solidFill>
              </a:rPr>
              <a:t>Aljaghwani</a:t>
            </a:r>
            <a:endParaRPr lang="en-US" sz="3200" b="1" dirty="0" smtClean="0">
              <a:solidFill>
                <a:srgbClr val="FFFFCC"/>
              </a:solidFill>
            </a:endParaRPr>
          </a:p>
          <a:p>
            <a:pPr algn="ctr"/>
            <a:r>
              <a:rPr lang="en-US" sz="4000" dirty="0" smtClean="0">
                <a:solidFill>
                  <a:srgbClr val="FFFFCC"/>
                </a:solidFill>
              </a:rPr>
              <a:t>American Journal of Chemistry 2013, 3(1): 10-13 </a:t>
            </a:r>
            <a:r>
              <a:rPr lang="en-US" sz="4000" b="1" dirty="0" smtClean="0">
                <a:solidFill>
                  <a:srgbClr val="FFFFCC"/>
                </a:solidFill>
              </a:rPr>
              <a:t>  </a:t>
            </a:r>
            <a:endParaRPr lang="en-US" sz="4000" dirty="0" smtClean="0">
              <a:solidFill>
                <a:srgbClr val="FFFFCC"/>
              </a:solidFill>
              <a:cs typeface="Arial" pitchFamily="34" charset="0"/>
            </a:endParaRPr>
          </a:p>
          <a:p>
            <a:pPr defTabSz="350838">
              <a:lnSpc>
                <a:spcPct val="95000"/>
              </a:lnSpc>
            </a:pPr>
            <a:endParaRPr lang="en-US" sz="4000" dirty="0" smtClean="0">
              <a:latin typeface="Times New Roman" pitchFamily="18" charset="0"/>
            </a:endParaRPr>
          </a:p>
        </p:txBody>
      </p:sp>
      <p:sp>
        <p:nvSpPr>
          <p:cNvPr id="8226" name="Text Box 34"/>
          <p:cNvSpPr txBox="1">
            <a:spLocks noChangeArrowheads="1"/>
          </p:cNvSpPr>
          <p:nvPr/>
        </p:nvSpPr>
        <p:spPr bwMode="auto">
          <a:xfrm>
            <a:off x="547688" y="5027613"/>
            <a:ext cx="12796837" cy="914400"/>
          </a:xfrm>
          <a:prstGeom prst="rect">
            <a:avLst/>
          </a:prstGeom>
          <a:solidFill>
            <a:schemeClr val="accent6">
              <a:lumMod val="75000"/>
              <a:alpha val="53000"/>
            </a:schemeClr>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Abstract</a:t>
            </a:r>
          </a:p>
        </p:txBody>
      </p:sp>
      <p:sp>
        <p:nvSpPr>
          <p:cNvPr id="8227" name="Text Box 35"/>
          <p:cNvSpPr txBox="1">
            <a:spLocks noChangeArrowheads="1"/>
          </p:cNvSpPr>
          <p:nvPr/>
        </p:nvSpPr>
        <p:spPr bwMode="auto">
          <a:xfrm>
            <a:off x="547688" y="6397625"/>
            <a:ext cx="12796837" cy="5484813"/>
          </a:xfrm>
          <a:prstGeom prst="rect">
            <a:avLst/>
          </a:prstGeom>
          <a:noFill/>
          <a:ln w="38100">
            <a:solidFill>
              <a:srgbClr val="800000"/>
            </a:solidFill>
            <a:miter lim="800000"/>
            <a:headEnd/>
            <a:tailEnd/>
          </a:ln>
          <a:effectLst/>
        </p:spPr>
        <p:txBody>
          <a:bodyPr lIns="256032" tIns="256032" rIns="256032" bIns="256032"/>
          <a:lstStyle/>
          <a:p>
            <a:r>
              <a:rPr lang="en-US" dirty="0" smtClean="0"/>
              <a:t>we know that there are many farms around </a:t>
            </a:r>
            <a:r>
              <a:rPr lang="en-US" dirty="0" err="1" smtClean="0"/>
              <a:t>Zilfi</a:t>
            </a:r>
            <a:r>
              <a:rPr lang="en-US" dirty="0" smtClean="0"/>
              <a:t> Province. So in this study the concentrations of some trace elements(Co ,V ,Ni ,Cu and K) , in streets dust in major streets and inner ones in </a:t>
            </a:r>
            <a:r>
              <a:rPr lang="en-US" dirty="0" err="1" smtClean="0"/>
              <a:t>Hai</a:t>
            </a:r>
            <a:r>
              <a:rPr lang="en-US" dirty="0" smtClean="0"/>
              <a:t> </a:t>
            </a:r>
            <a:r>
              <a:rPr lang="en-US" dirty="0" err="1" smtClean="0"/>
              <a:t>Elsdeeg</a:t>
            </a:r>
            <a:r>
              <a:rPr lang="en-US" dirty="0" smtClean="0"/>
              <a:t> and </a:t>
            </a:r>
            <a:r>
              <a:rPr lang="en-US" dirty="0" err="1" smtClean="0"/>
              <a:t>Smnan</a:t>
            </a:r>
            <a:r>
              <a:rPr lang="en-US" dirty="0" smtClean="0"/>
              <a:t> at </a:t>
            </a:r>
            <a:r>
              <a:rPr lang="en-US" dirty="0" err="1" smtClean="0"/>
              <a:t>Zilfi</a:t>
            </a:r>
            <a:r>
              <a:rPr lang="en-US" dirty="0" smtClean="0"/>
              <a:t> Province have been studied for comparison, using Inductively Coupled Plasma-Mass Spectrometer (ICP-MS) ELAN 9000 (Perkin Elmer Sciex Instrumento , Concord ,Ontario ,Canada), after sieving and digestion using HNO3 , HCL and HF . Concentrations of most elements have been found less than allowed concentrations in literature, but Vanadium was a little less than the maximum concentrations allowed. The concentrations of Ni, and Cu, are high nearby car repair workshop and also at main streets especially in </a:t>
            </a:r>
            <a:r>
              <a:rPr lang="en-US" dirty="0" err="1" smtClean="0"/>
              <a:t>Hai</a:t>
            </a:r>
            <a:r>
              <a:rPr lang="en-US" dirty="0" smtClean="0"/>
              <a:t> </a:t>
            </a:r>
            <a:r>
              <a:rPr lang="en-US" dirty="0" err="1" smtClean="0"/>
              <a:t>Elsdeeg</a:t>
            </a:r>
            <a:r>
              <a:rPr lang="en-US" dirty="0" smtClean="0"/>
              <a:t> compared to </a:t>
            </a:r>
            <a:r>
              <a:rPr lang="en-US" dirty="0" err="1" smtClean="0"/>
              <a:t>Hai</a:t>
            </a:r>
            <a:r>
              <a:rPr lang="en-US" dirty="0" smtClean="0"/>
              <a:t> </a:t>
            </a:r>
            <a:r>
              <a:rPr lang="en-US" dirty="0" err="1" smtClean="0"/>
              <a:t>Smnan</a:t>
            </a:r>
            <a:r>
              <a:rPr lang="en-US" dirty="0" smtClean="0"/>
              <a:t>. </a:t>
            </a:r>
            <a:endParaRPr lang="en-US" dirty="0">
              <a:cs typeface="Arial" pitchFamily="34" charset="0"/>
            </a:endParaRPr>
          </a:p>
        </p:txBody>
      </p:sp>
      <p:sp>
        <p:nvSpPr>
          <p:cNvPr id="8228" name="Text Box 36"/>
          <p:cNvSpPr txBox="1">
            <a:spLocks noChangeArrowheads="1"/>
          </p:cNvSpPr>
          <p:nvPr/>
        </p:nvSpPr>
        <p:spPr bwMode="auto">
          <a:xfrm>
            <a:off x="14076363" y="6397625"/>
            <a:ext cx="12796837" cy="14100175"/>
          </a:xfrm>
          <a:prstGeom prst="rect">
            <a:avLst/>
          </a:prstGeom>
          <a:noFill/>
          <a:ln w="38100">
            <a:solidFill>
              <a:srgbClr val="800000"/>
            </a:solidFill>
            <a:miter lim="800000"/>
            <a:headEnd/>
            <a:tailEnd/>
          </a:ln>
          <a:effectLst/>
        </p:spPr>
        <p:txBody>
          <a:bodyPr lIns="256032" tIns="256032" rIns="256032" bIns="256032"/>
          <a:lstStyle/>
          <a:p>
            <a:r>
              <a:rPr lang="en-US" dirty="0" smtClean="0"/>
              <a:t>All calibration graphs are linear in the selected range of  each element . The square of the correlate ion (r</a:t>
            </a:r>
            <a:r>
              <a:rPr lang="en-US" baseline="30000" dirty="0" smtClean="0"/>
              <a:t>2 </a:t>
            </a:r>
            <a:r>
              <a:rPr lang="en-US" dirty="0" smtClean="0"/>
              <a:t>) ranges from 0.9985-0.099999 for most of the elements in this investigation .Good precision  values were obtained .The results have been reviewed in tables (2-7) and figures (1-6) .Street dust shows considerable metallic contamination deposits of vehicle–derived metals and to reduction of metal deposited on the road surface. The concentrations of individual trace elements in street dust correlate with traffic density. Distance fro m the roads, urban and suburban differences and the mode of traffic density. The concentrations of most elements have been found less than allowable concentrations in literature. Vanadium was a little less than the maximum Concentrations allowed</a:t>
            </a:r>
            <a:endParaRPr lang="en-US" dirty="0"/>
          </a:p>
        </p:txBody>
      </p:sp>
      <p:sp>
        <p:nvSpPr>
          <p:cNvPr id="8229" name="Text Box 37"/>
          <p:cNvSpPr txBox="1">
            <a:spLocks noChangeArrowheads="1"/>
          </p:cNvSpPr>
          <p:nvPr/>
        </p:nvSpPr>
        <p:spPr bwMode="auto">
          <a:xfrm>
            <a:off x="14076363" y="5027613"/>
            <a:ext cx="12796837" cy="914400"/>
          </a:xfrm>
          <a:prstGeom prst="rect">
            <a:avLst/>
          </a:prstGeom>
          <a:solidFill>
            <a:schemeClr val="accent6">
              <a:lumMod val="75000"/>
              <a:alpha val="53000"/>
            </a:schemeClr>
          </a:solidFill>
          <a:ln w="38100">
            <a:solidFill>
              <a:srgbClr val="800000"/>
            </a:solidFill>
            <a:miter lim="800000"/>
            <a:headEnd/>
            <a:tailEnd/>
          </a:ln>
          <a:effectLst/>
        </p:spPr>
        <p:txBody>
          <a:bodyPr lIns="128016" tIns="64008" rIns="128016" bIns="64008"/>
          <a:lstStyle>
            <a:defPPr>
              <a:defRPr lang="en-US"/>
            </a:defPPr>
            <a:lvl1pPr defTabSz="1279525">
              <a:defRPr sz="4800" b="1">
                <a:solidFill>
                  <a:srgbClr val="FFFF99"/>
                </a:solidFill>
                <a:effectLst>
                  <a:outerShdw blurRad="38100" dist="38100" dir="2700000" algn="tl">
                    <a:srgbClr val="000000"/>
                  </a:outerShdw>
                </a:effectLst>
                <a:cs typeface="Arial" pitchFamily="34" charset="0"/>
              </a:defRPr>
            </a:lvl1pPr>
          </a:lstStyle>
          <a:p>
            <a:r>
              <a:rPr lang="en-US"/>
              <a:t>Results</a:t>
            </a:r>
          </a:p>
        </p:txBody>
      </p:sp>
      <p:sp>
        <p:nvSpPr>
          <p:cNvPr id="8230" name="Text Box 38"/>
          <p:cNvSpPr txBox="1">
            <a:spLocks noChangeArrowheads="1"/>
          </p:cNvSpPr>
          <p:nvPr/>
        </p:nvSpPr>
        <p:spPr bwMode="auto">
          <a:xfrm>
            <a:off x="14020800" y="36728400"/>
            <a:ext cx="12795250" cy="6477000"/>
          </a:xfrm>
          <a:prstGeom prst="rect">
            <a:avLst/>
          </a:prstGeom>
          <a:noFill/>
          <a:ln w="38100">
            <a:solidFill>
              <a:srgbClr val="800000"/>
            </a:solidFill>
            <a:miter lim="800000"/>
            <a:headEnd/>
            <a:tailEnd/>
          </a:ln>
          <a:effectLst/>
        </p:spPr>
        <p:txBody>
          <a:bodyPr lIns="256032" tIns="256032" rIns="256032" bIns="256032"/>
          <a:lstStyle/>
          <a:p>
            <a:r>
              <a:rPr lang="en-US" dirty="0" smtClean="0"/>
              <a:t>1/</a:t>
            </a:r>
            <a:r>
              <a:rPr lang="en-US" dirty="0" err="1" smtClean="0"/>
              <a:t>Batterman</a:t>
            </a:r>
            <a:r>
              <a:rPr lang="en-US" dirty="0" smtClean="0"/>
              <a:t> </a:t>
            </a:r>
            <a:r>
              <a:rPr lang="en-US" dirty="0" err="1" smtClean="0"/>
              <a:t>S.A,Dzubay</a:t>
            </a:r>
            <a:r>
              <a:rPr lang="en-US" dirty="0" smtClean="0"/>
              <a:t> T.G. and </a:t>
            </a:r>
            <a:r>
              <a:rPr lang="en-US" dirty="0" err="1" smtClean="0"/>
              <a:t>Baumgardner</a:t>
            </a:r>
            <a:r>
              <a:rPr lang="en-US" dirty="0" smtClean="0"/>
              <a:t> R.E. Development of crustal profiles for receptor modeling ,</a:t>
            </a:r>
            <a:r>
              <a:rPr lang="en-US" dirty="0" err="1" smtClean="0"/>
              <a:t>Atoms.Environ</a:t>
            </a:r>
            <a:r>
              <a:rPr lang="en-US" dirty="0" smtClean="0"/>
              <a:t>,(22)1988</a:t>
            </a:r>
          </a:p>
          <a:p>
            <a:r>
              <a:rPr lang="en-US" dirty="0" smtClean="0"/>
              <a:t>2/Gibson  </a:t>
            </a:r>
            <a:r>
              <a:rPr lang="en-US" dirty="0" err="1" smtClean="0"/>
              <a:t>M.J.and</a:t>
            </a:r>
            <a:r>
              <a:rPr lang="en-US" dirty="0" smtClean="0"/>
              <a:t> Farmer </a:t>
            </a:r>
            <a:r>
              <a:rPr lang="en-US" dirty="0" err="1" smtClean="0"/>
              <a:t>J.G.The</a:t>
            </a:r>
            <a:r>
              <a:rPr lang="en-US" dirty="0" smtClean="0"/>
              <a:t> science of the total Environment, 1984.</a:t>
            </a:r>
          </a:p>
          <a:p>
            <a:r>
              <a:rPr lang="en-US" dirty="0" smtClean="0"/>
              <a:t>3/Fergusson Jack   E.  and   </a:t>
            </a:r>
            <a:r>
              <a:rPr lang="en-US" dirty="0" err="1" smtClean="0"/>
              <a:t>Kimnicholasd</a:t>
            </a:r>
            <a:r>
              <a:rPr lang="en-US" dirty="0" smtClean="0"/>
              <a:t>,    the  science  of the   Total   Environment,(100)1991.</a:t>
            </a:r>
          </a:p>
          <a:p>
            <a:r>
              <a:rPr lang="en-US" dirty="0" smtClean="0"/>
              <a:t>4-A.Kouji and </a:t>
            </a:r>
            <a:r>
              <a:rPr lang="en-US" dirty="0" err="1" smtClean="0"/>
              <a:t>T.Yoshiaki,Environment</a:t>
            </a:r>
            <a:r>
              <a:rPr lang="en-US" dirty="0" smtClean="0"/>
              <a:t> International 30,1009-1017(2004).</a:t>
            </a:r>
          </a:p>
          <a:p>
            <a:r>
              <a:rPr lang="en-US" dirty="0" smtClean="0"/>
              <a:t>5-Ahmed </a:t>
            </a:r>
            <a:r>
              <a:rPr lang="en-US" dirty="0" err="1" smtClean="0"/>
              <a:t>K.O.,Al-Swaidan</a:t>
            </a:r>
            <a:r>
              <a:rPr lang="en-US" dirty="0" smtClean="0"/>
              <a:t> H.M. and </a:t>
            </a:r>
            <a:r>
              <a:rPr lang="en-US" dirty="0" err="1" smtClean="0"/>
              <a:t>Daviws</a:t>
            </a:r>
            <a:r>
              <a:rPr lang="en-US" dirty="0" smtClean="0"/>
              <a:t> </a:t>
            </a:r>
            <a:r>
              <a:rPr lang="en-US" dirty="0" err="1" smtClean="0"/>
              <a:t>B.E.,The</a:t>
            </a:r>
            <a:r>
              <a:rPr lang="en-US" dirty="0" smtClean="0"/>
              <a:t> Science of the Total Environment ,138\(1993),207-212</a:t>
            </a:r>
          </a:p>
          <a:p>
            <a:r>
              <a:rPr lang="en-US" dirty="0" smtClean="0"/>
              <a:t>6-Alotaibi,F.M.,Alghamdi,A.H.,and </a:t>
            </a:r>
            <a:r>
              <a:rPr lang="en-US" dirty="0" err="1" smtClean="0"/>
              <a:t>Alswaidan,H.M.,J.Saudi</a:t>
            </a:r>
            <a:r>
              <a:rPr lang="en-US" dirty="0" smtClean="0"/>
              <a:t>  Chem.Soc.,Vol.10,No1;pp.1-8(2006) .</a:t>
            </a:r>
          </a:p>
          <a:p>
            <a:r>
              <a:rPr lang="en-US" dirty="0" smtClean="0"/>
              <a:t>7-Z.L.L. </a:t>
            </a:r>
            <a:r>
              <a:rPr lang="en-US" dirty="0" err="1" smtClean="0"/>
              <a:t>Yeunga</a:t>
            </a:r>
            <a:r>
              <a:rPr lang="en-US" dirty="0" smtClean="0"/>
              <a:t>, R.C.W. </a:t>
            </a:r>
            <a:r>
              <a:rPr lang="en-US" dirty="0" err="1" smtClean="0"/>
              <a:t>Kwokb</a:t>
            </a:r>
            <a:r>
              <a:rPr lang="en-US" dirty="0" smtClean="0"/>
              <a:t>, K.N. </a:t>
            </a:r>
            <a:r>
              <a:rPr lang="en-US" dirty="0" err="1" smtClean="0"/>
              <a:t>YuApplied</a:t>
            </a:r>
            <a:r>
              <a:rPr lang="en-US" dirty="0" smtClean="0"/>
              <a:t> Radiation and Isotopes 58 (2003) 339–346</a:t>
            </a:r>
          </a:p>
        </p:txBody>
      </p:sp>
      <p:sp>
        <p:nvSpPr>
          <p:cNvPr id="8231" name="Text Box 39"/>
          <p:cNvSpPr txBox="1">
            <a:spLocks noChangeArrowheads="1"/>
          </p:cNvSpPr>
          <p:nvPr/>
        </p:nvSpPr>
        <p:spPr bwMode="auto">
          <a:xfrm>
            <a:off x="14020800" y="35509200"/>
            <a:ext cx="12795250" cy="914400"/>
          </a:xfrm>
          <a:prstGeom prst="rect">
            <a:avLst/>
          </a:prstGeom>
          <a:solidFill>
            <a:schemeClr val="accent6">
              <a:lumMod val="75000"/>
              <a:alpha val="53000"/>
            </a:schemeClr>
          </a:solidFill>
          <a:ln w="38100">
            <a:solidFill>
              <a:srgbClr val="800000"/>
            </a:solidFill>
            <a:miter lim="800000"/>
            <a:headEnd/>
            <a:tailEnd/>
          </a:ln>
          <a:effectLst/>
        </p:spPr>
        <p:txBody>
          <a:bodyPr lIns="128016" tIns="64008" rIns="128016" bIns="64008"/>
          <a:lstStyle>
            <a:defPPr>
              <a:defRPr lang="en-US"/>
            </a:defPPr>
            <a:lvl1pPr defTabSz="1279525">
              <a:defRPr sz="4800" b="1">
                <a:solidFill>
                  <a:srgbClr val="FFFF99"/>
                </a:solidFill>
                <a:effectLst>
                  <a:outerShdw blurRad="38100" dist="38100" dir="2700000" algn="tl">
                    <a:srgbClr val="000000"/>
                  </a:outerShdw>
                </a:effectLst>
                <a:cs typeface="Arial" pitchFamily="34" charset="0"/>
              </a:defRPr>
            </a:lvl1pPr>
          </a:lstStyle>
          <a:p>
            <a:r>
              <a:rPr lang="en-US"/>
              <a:t>References</a:t>
            </a:r>
          </a:p>
        </p:txBody>
      </p:sp>
      <p:sp>
        <p:nvSpPr>
          <p:cNvPr id="8232" name="Text Box 40"/>
          <p:cNvSpPr txBox="1">
            <a:spLocks noChangeArrowheads="1"/>
          </p:cNvSpPr>
          <p:nvPr/>
        </p:nvSpPr>
        <p:spPr bwMode="auto">
          <a:xfrm>
            <a:off x="533400" y="24993600"/>
            <a:ext cx="12796837" cy="4867275"/>
          </a:xfrm>
          <a:prstGeom prst="rect">
            <a:avLst/>
          </a:prstGeom>
          <a:noFill/>
          <a:ln w="38100">
            <a:solidFill>
              <a:srgbClr val="800000"/>
            </a:solidFill>
            <a:miter lim="800000"/>
            <a:headEnd/>
            <a:tailEnd/>
          </a:ln>
          <a:effectLst/>
        </p:spPr>
        <p:txBody>
          <a:bodyPr lIns="256032" tIns="256032" rIns="256032" bIns="256032"/>
          <a:lstStyle/>
          <a:p>
            <a:pPr defTabSz="350838">
              <a:lnSpc>
                <a:spcPct val="95000"/>
              </a:lnSpc>
            </a:pPr>
            <a:r>
              <a:rPr lang="en-US" dirty="0" smtClean="0">
                <a:solidFill>
                  <a:srgbClr val="808000"/>
                </a:solidFill>
              </a:rPr>
              <a:t> </a:t>
            </a:r>
            <a:r>
              <a:rPr lang="en-US" b="1" dirty="0" smtClean="0">
                <a:solidFill>
                  <a:srgbClr val="808000"/>
                </a:solidFill>
              </a:rPr>
              <a:t>Instrumentation </a:t>
            </a:r>
          </a:p>
          <a:p>
            <a:pPr defTabSz="350838">
              <a:lnSpc>
                <a:spcPct val="95000"/>
              </a:lnSpc>
            </a:pPr>
            <a:r>
              <a:rPr lang="en-US" dirty="0" smtClean="0"/>
              <a:t>The analytical determination of   </a:t>
            </a:r>
            <a:r>
              <a:rPr lang="pl-PL" dirty="0" smtClean="0"/>
              <a:t>Co ,V ,Ni ,Cu and K</a:t>
            </a:r>
            <a:r>
              <a:rPr lang="en-US" dirty="0" smtClean="0"/>
              <a:t> was carried out by ICP-MS  (Inductively Coupled Plasma-Mass  Spectrometer ):ELAN 9000 (Perkin Elmer Sciex Instrumento , Concord ,Ontario ,Canada).</a:t>
            </a:r>
          </a:p>
          <a:p>
            <a:r>
              <a:rPr lang="en-US" b="1" dirty="0" smtClean="0"/>
              <a:t> </a:t>
            </a:r>
            <a:r>
              <a:rPr lang="en-US" b="1" dirty="0" smtClean="0">
                <a:solidFill>
                  <a:srgbClr val="808000"/>
                </a:solidFill>
              </a:rPr>
              <a:t>Reagents</a:t>
            </a:r>
            <a:endParaRPr lang="en-US" dirty="0" smtClean="0">
              <a:solidFill>
                <a:srgbClr val="808000"/>
              </a:solidFill>
            </a:endParaRPr>
          </a:p>
          <a:p>
            <a:r>
              <a:rPr lang="en-US" dirty="0" smtClean="0"/>
              <a:t>     Nitric acid (69 % v/v ) ,super purity grade from </a:t>
            </a:r>
            <a:r>
              <a:rPr lang="en-US" dirty="0" err="1" smtClean="0"/>
              <a:t>Romil</a:t>
            </a:r>
            <a:r>
              <a:rPr lang="en-US" dirty="0" smtClean="0"/>
              <a:t> ,England . hydrochloric acid (37% v/v) and hydrofluoric acid (40% v/v) were </a:t>
            </a:r>
            <a:r>
              <a:rPr lang="en-US" dirty="0" err="1" smtClean="0"/>
              <a:t>suprapure</a:t>
            </a:r>
            <a:r>
              <a:rPr lang="en-US" dirty="0" smtClean="0"/>
              <a:t> from Merck Germany .High purity water obtained from Millipore </a:t>
            </a:r>
            <a:r>
              <a:rPr lang="en-US" dirty="0" err="1" smtClean="0"/>
              <a:t>Milli</a:t>
            </a:r>
            <a:r>
              <a:rPr lang="en-US" dirty="0" smtClean="0"/>
              <a:t>-Q  water purification system was used throughout the work </a:t>
            </a:r>
          </a:p>
          <a:p>
            <a:pPr defTabSz="350838">
              <a:lnSpc>
                <a:spcPct val="95000"/>
              </a:lnSpc>
            </a:pPr>
            <a:endParaRPr lang="en-US" dirty="0"/>
          </a:p>
        </p:txBody>
      </p:sp>
      <p:sp>
        <p:nvSpPr>
          <p:cNvPr id="8233" name="Text Box 41"/>
          <p:cNvSpPr txBox="1">
            <a:spLocks noChangeArrowheads="1"/>
          </p:cNvSpPr>
          <p:nvPr/>
        </p:nvSpPr>
        <p:spPr bwMode="auto">
          <a:xfrm>
            <a:off x="609600" y="23698200"/>
            <a:ext cx="12796837" cy="914400"/>
          </a:xfrm>
          <a:prstGeom prst="rect">
            <a:avLst/>
          </a:prstGeom>
          <a:solidFill>
            <a:schemeClr val="accent6">
              <a:lumMod val="75000"/>
              <a:alpha val="53000"/>
            </a:schemeClr>
          </a:solidFill>
          <a:ln w="38100">
            <a:solidFill>
              <a:srgbClr val="800000"/>
            </a:solidFill>
            <a:miter lim="800000"/>
            <a:headEnd/>
            <a:tailEnd/>
          </a:ln>
          <a:effectLst/>
        </p:spPr>
        <p:txBody>
          <a:bodyPr lIns="128016" tIns="64008" rIns="128016" bIns="64008"/>
          <a:lstStyle>
            <a:defPPr>
              <a:defRPr lang="en-US"/>
            </a:defPPr>
            <a:lvl1pPr defTabSz="1279525">
              <a:defRPr sz="4800" b="1">
                <a:solidFill>
                  <a:srgbClr val="FFFF99"/>
                </a:solidFill>
                <a:effectLst>
                  <a:outerShdw blurRad="38100" dist="38100" dir="2700000" algn="tl">
                    <a:srgbClr val="000000"/>
                  </a:outerShdw>
                </a:effectLst>
                <a:cs typeface="Arial" pitchFamily="34" charset="0"/>
              </a:defRPr>
            </a:lvl1pPr>
          </a:lstStyle>
          <a:p>
            <a:r>
              <a:rPr lang="en-US"/>
              <a:t>Methods and Materials</a:t>
            </a:r>
          </a:p>
        </p:txBody>
      </p:sp>
      <p:sp>
        <p:nvSpPr>
          <p:cNvPr id="8240" name="Text Box 48"/>
          <p:cNvSpPr txBox="1">
            <a:spLocks noChangeArrowheads="1"/>
          </p:cNvSpPr>
          <p:nvPr/>
        </p:nvSpPr>
        <p:spPr bwMode="auto">
          <a:xfrm>
            <a:off x="14076363" y="30403800"/>
            <a:ext cx="12795250" cy="4419600"/>
          </a:xfrm>
          <a:prstGeom prst="rect">
            <a:avLst/>
          </a:prstGeom>
          <a:noFill/>
          <a:ln w="38100">
            <a:solidFill>
              <a:srgbClr val="800000"/>
            </a:solidFill>
            <a:miter lim="800000"/>
            <a:headEnd/>
            <a:tailEnd/>
          </a:ln>
          <a:effectLst/>
        </p:spPr>
        <p:txBody>
          <a:bodyPr lIns="256032" tIns="256032" rIns="256032" bIns="256032"/>
          <a:lstStyle/>
          <a:p>
            <a:r>
              <a:rPr lang="en-US" dirty="0" smtClean="0"/>
              <a:t>Concentrations of most elements have been found less than allowable concentrations in literature ,but vanadium is found in high  concentrations .The high concentrations of the element under study, are found in the crossroads , nearby car repair workshop and also at the Intersection of roads or area on main streets which lies in </a:t>
            </a:r>
            <a:r>
              <a:rPr lang="en-US" dirty="0" err="1" smtClean="0"/>
              <a:t>Hai</a:t>
            </a:r>
            <a:r>
              <a:rPr lang="en-US" dirty="0" smtClean="0"/>
              <a:t> </a:t>
            </a:r>
            <a:r>
              <a:rPr lang="en-US" dirty="0" err="1" smtClean="0"/>
              <a:t>Elsdeeg</a:t>
            </a:r>
            <a:r>
              <a:rPr lang="en-US" dirty="0" smtClean="0"/>
              <a:t>, i.e. </a:t>
            </a:r>
            <a:r>
              <a:rPr lang="en-US" dirty="0" err="1" smtClean="0"/>
              <a:t>Hai</a:t>
            </a:r>
            <a:r>
              <a:rPr lang="en-US" dirty="0" smtClean="0"/>
              <a:t> </a:t>
            </a:r>
            <a:r>
              <a:rPr lang="en-US" dirty="0" err="1" smtClean="0"/>
              <a:t>Elsdeeg</a:t>
            </a:r>
            <a:r>
              <a:rPr lang="en-US" dirty="0" smtClean="0"/>
              <a:t> was found to be more contaminated compared to </a:t>
            </a:r>
            <a:r>
              <a:rPr lang="en-US" dirty="0" err="1" smtClean="0"/>
              <a:t>Hai</a:t>
            </a:r>
            <a:r>
              <a:rPr lang="en-US" dirty="0" smtClean="0"/>
              <a:t> </a:t>
            </a:r>
            <a:r>
              <a:rPr lang="en-US" dirty="0" err="1" smtClean="0"/>
              <a:t>Smnan</a:t>
            </a:r>
            <a:r>
              <a:rPr lang="en-US" dirty="0" smtClean="0"/>
              <a:t>. </a:t>
            </a:r>
            <a:endParaRPr lang="en-US" dirty="0"/>
          </a:p>
        </p:txBody>
      </p:sp>
      <p:sp>
        <p:nvSpPr>
          <p:cNvPr id="8241" name="Text Box 49"/>
          <p:cNvSpPr txBox="1">
            <a:spLocks noChangeArrowheads="1"/>
          </p:cNvSpPr>
          <p:nvPr/>
        </p:nvSpPr>
        <p:spPr bwMode="auto">
          <a:xfrm>
            <a:off x="14076363" y="29032200"/>
            <a:ext cx="12795250" cy="914400"/>
          </a:xfrm>
          <a:prstGeom prst="rect">
            <a:avLst/>
          </a:prstGeom>
          <a:solidFill>
            <a:schemeClr val="accent6">
              <a:lumMod val="75000"/>
              <a:alpha val="53000"/>
            </a:schemeClr>
          </a:solidFill>
          <a:ln w="38100">
            <a:solidFill>
              <a:srgbClr val="800000"/>
            </a:solidFill>
            <a:miter lim="800000"/>
            <a:headEnd/>
            <a:tailEnd/>
          </a:ln>
          <a:effectLst/>
        </p:spPr>
        <p:txBody>
          <a:bodyPr lIns="128016" tIns="64008" rIns="128016" bIns="64008"/>
          <a:lstStyle>
            <a:defPPr>
              <a:defRPr lang="en-US"/>
            </a:defPPr>
            <a:lvl1pPr defTabSz="1279525">
              <a:defRPr sz="4800" b="1">
                <a:solidFill>
                  <a:srgbClr val="FFFF99"/>
                </a:solidFill>
                <a:effectLst>
                  <a:outerShdw blurRad="38100" dist="38100" dir="2700000" algn="tl">
                    <a:srgbClr val="000000"/>
                  </a:outerShdw>
                </a:effectLst>
                <a:cs typeface="Arial" pitchFamily="34" charset="0"/>
              </a:defRPr>
            </a:lvl1pPr>
          </a:lstStyle>
          <a:p>
            <a:r>
              <a:rPr lang="en-US"/>
              <a:t>Conclusions</a:t>
            </a:r>
          </a:p>
        </p:txBody>
      </p:sp>
      <p:sp>
        <p:nvSpPr>
          <p:cNvPr id="8242" name="Text Box 50"/>
          <p:cNvSpPr txBox="1">
            <a:spLocks noChangeArrowheads="1"/>
          </p:cNvSpPr>
          <p:nvPr/>
        </p:nvSpPr>
        <p:spPr bwMode="auto">
          <a:xfrm>
            <a:off x="547688" y="12339638"/>
            <a:ext cx="12796837" cy="914400"/>
          </a:xfrm>
          <a:prstGeom prst="rect">
            <a:avLst/>
          </a:prstGeom>
          <a:solidFill>
            <a:schemeClr val="accent6">
              <a:lumMod val="75000"/>
              <a:alpha val="53000"/>
            </a:schemeClr>
          </a:solidFill>
          <a:ln w="38100">
            <a:solidFill>
              <a:srgbClr val="800000"/>
            </a:solidFill>
            <a:miter lim="800000"/>
            <a:headEnd/>
            <a:tailEnd/>
          </a:ln>
          <a:effectLst/>
        </p:spPr>
        <p:txBody>
          <a:bodyPr lIns="128016" tIns="64008" rIns="128016" bIns="64008"/>
          <a:lstStyle>
            <a:defPPr>
              <a:defRPr lang="en-US"/>
            </a:defPPr>
            <a:lvl1pPr defTabSz="1279525">
              <a:defRPr sz="4800" b="1">
                <a:solidFill>
                  <a:srgbClr val="FFFF99"/>
                </a:solidFill>
                <a:effectLst>
                  <a:outerShdw blurRad="38100" dist="38100" dir="2700000" algn="tl">
                    <a:srgbClr val="000000"/>
                  </a:outerShdw>
                </a:effectLst>
                <a:cs typeface="Arial" pitchFamily="34" charset="0"/>
              </a:defRPr>
            </a:lvl1pPr>
          </a:lstStyle>
          <a:p>
            <a:r>
              <a:rPr lang="en-US"/>
              <a:t>Introduction</a:t>
            </a:r>
          </a:p>
        </p:txBody>
      </p:sp>
      <p:sp>
        <p:nvSpPr>
          <p:cNvPr id="8243" name="Text Box 51"/>
          <p:cNvSpPr txBox="1">
            <a:spLocks noChangeArrowheads="1"/>
          </p:cNvSpPr>
          <p:nvPr/>
        </p:nvSpPr>
        <p:spPr bwMode="auto">
          <a:xfrm>
            <a:off x="547688" y="13711238"/>
            <a:ext cx="12796837" cy="9758362"/>
          </a:xfrm>
          <a:prstGeom prst="rect">
            <a:avLst/>
          </a:prstGeom>
          <a:noFill/>
          <a:ln w="38100">
            <a:solidFill>
              <a:srgbClr val="800000"/>
            </a:solidFill>
            <a:miter lim="800000"/>
            <a:headEnd/>
            <a:tailEnd/>
          </a:ln>
          <a:effectLst/>
        </p:spPr>
        <p:txBody>
          <a:bodyPr lIns="256032" tIns="256032" rIns="256032" bIns="256032"/>
          <a:lstStyle/>
          <a:p>
            <a:pPr defTabSz="857250"/>
            <a:r>
              <a:rPr lang="en-US" dirty="0" smtClean="0"/>
              <a:t>                     </a:t>
            </a:r>
            <a:r>
              <a:rPr lang="en-US" dirty="0" err="1" smtClean="0"/>
              <a:t>Zilfi</a:t>
            </a:r>
            <a:r>
              <a:rPr lang="en-US" dirty="0" smtClean="0"/>
              <a:t> Province is Located on Riyadh, capital of Saudi Arabia  approximately 260 km North . Dust has frequently been used as a material for monitoring   trace elements   pollution. In some instances dust may present significant pollution source when rain falls and washes the road surfaces and storms so causes increased metals input to rivers and sewage [1] .Young children have been identified as the group that is at highest risk. Also vegetables and fruits may be contaminated with superficial of dust[2]. The major source of trace elements for human is the food of plant and animal origin. Drinking water covers a few percent of the elements needed . There are four main sources of trace elements in the street dust which are road traffic ,industrial activity, weathered material and specific intermittent episode [3 ]. Elements identified as originating from automobiles are K , Co , Cu , , , V and Ni . The morphology and chemical composition of heavy metal particles embedded in tire dust and traffic –related materials have been characterized[4] .Simultaneous elemental analysis in dust of the city of Riyadh ,Saudi Arabia by (ICP-MS)[5] , also this technique  have been used in  microwave digestion method of soil samples for toxic elements analysis[6] The concentrations of 23 chemical elements have been determined using energy dispersive X-ray fluorescence (EDXRF) [7] . </a:t>
            </a:r>
            <a:endParaRPr lang="en-US" dirty="0" smtClean="0">
              <a:cs typeface="Arial" pitchFamily="34" charset="0"/>
            </a:endParaRPr>
          </a:p>
          <a:p>
            <a:pPr defTabSz="857250">
              <a:buFont typeface="Symbol" pitchFamily="18" charset="2"/>
              <a:buNone/>
            </a:pPr>
            <a:endParaRPr lang="en-US" dirty="0">
              <a:cs typeface="Arial" pitchFamily="34" charset="0"/>
            </a:endParaRPr>
          </a:p>
        </p:txBody>
      </p:sp>
      <p:sp>
        <p:nvSpPr>
          <p:cNvPr id="8244" name="Rectangle 52"/>
          <p:cNvSpPr>
            <a:spLocks noChangeArrowheads="1"/>
          </p:cNvSpPr>
          <p:nvPr/>
        </p:nvSpPr>
        <p:spPr bwMode="auto">
          <a:xfrm>
            <a:off x="14076363" y="21566188"/>
            <a:ext cx="12796837" cy="6780212"/>
          </a:xfrm>
          <a:prstGeom prst="rect">
            <a:avLst/>
          </a:prstGeom>
          <a:solidFill>
            <a:schemeClr val="bg1"/>
          </a:solidFill>
          <a:ln w="9525">
            <a:solidFill>
              <a:schemeClr val="tx1"/>
            </a:solidFill>
            <a:miter lim="800000"/>
            <a:headEnd/>
            <a:tailEnd/>
          </a:ln>
          <a:effectLst/>
        </p:spPr>
        <p:txBody>
          <a:bodyPr wrap="none" lIns="128016" tIns="64008" rIns="128016" bIns="64008" anchor="ctr"/>
          <a:lstStyle/>
          <a:p>
            <a:pPr algn="ctr" defTabSz="1279525"/>
            <a:r>
              <a:rPr lang="en-US" sz="4800">
                <a:cs typeface="Arial" pitchFamily="34" charset="0"/>
              </a:rPr>
              <a:t>CHART or </a:t>
            </a:r>
          </a:p>
          <a:p>
            <a:pPr algn="ctr" defTabSz="1279525"/>
            <a:r>
              <a:rPr lang="en-US" sz="4800">
                <a:cs typeface="Arial" pitchFamily="34" charset="0"/>
              </a:rPr>
              <a:t>PICTURE</a:t>
            </a:r>
          </a:p>
        </p:txBody>
      </p:sp>
      <p:sp>
        <p:nvSpPr>
          <p:cNvPr id="8245" name="Text Box 53"/>
          <p:cNvSpPr txBox="1">
            <a:spLocks noChangeArrowheads="1"/>
          </p:cNvSpPr>
          <p:nvPr/>
        </p:nvSpPr>
        <p:spPr bwMode="auto">
          <a:xfrm>
            <a:off x="547688" y="35877500"/>
            <a:ext cx="12796837" cy="7313613"/>
          </a:xfrm>
          <a:prstGeom prst="rect">
            <a:avLst/>
          </a:prstGeom>
          <a:noFill/>
          <a:ln w="38100">
            <a:solidFill>
              <a:srgbClr val="800000"/>
            </a:solidFill>
            <a:miter lim="800000"/>
            <a:headEnd/>
            <a:tailEnd/>
          </a:ln>
          <a:effectLst/>
        </p:spPr>
        <p:txBody>
          <a:bodyPr lIns="256032" tIns="256032" rIns="256032" bIns="256032"/>
          <a:lstStyle/>
          <a:p>
            <a:r>
              <a:rPr lang="en-US" b="1" dirty="0" smtClean="0">
                <a:solidFill>
                  <a:srgbClr val="808000"/>
                </a:solidFill>
              </a:rPr>
              <a:t>sample collection and preparation</a:t>
            </a:r>
            <a:endParaRPr lang="en-US" dirty="0" smtClean="0">
              <a:solidFill>
                <a:srgbClr val="808000"/>
              </a:solidFill>
            </a:endParaRPr>
          </a:p>
          <a:p>
            <a:r>
              <a:rPr lang="en-US" dirty="0" smtClean="0"/>
              <a:t>     The area of study (</a:t>
            </a:r>
            <a:r>
              <a:rPr lang="en-US" dirty="0" err="1" smtClean="0"/>
              <a:t>Hai</a:t>
            </a:r>
            <a:r>
              <a:rPr lang="en-US" dirty="0" smtClean="0"/>
              <a:t> </a:t>
            </a:r>
            <a:r>
              <a:rPr lang="en-US" dirty="0" err="1" smtClean="0"/>
              <a:t>Elsdeeg</a:t>
            </a:r>
            <a:r>
              <a:rPr lang="en-US" dirty="0" smtClean="0"/>
              <a:t> and </a:t>
            </a:r>
            <a:r>
              <a:rPr lang="en-US" dirty="0" err="1" smtClean="0"/>
              <a:t>Smnan</a:t>
            </a:r>
            <a:r>
              <a:rPr lang="en-US" dirty="0" smtClean="0"/>
              <a:t> in </a:t>
            </a:r>
            <a:r>
              <a:rPr lang="en-US" dirty="0" err="1" smtClean="0"/>
              <a:t>Zilfi</a:t>
            </a:r>
            <a:r>
              <a:rPr lang="en-US" dirty="0" smtClean="0"/>
              <a:t> Province  ) was surveyed during October 2011 collecting (14 ) samples from different streets by gently sweeping along the edge of the road , then they   were transferred to plastics bags ,and sieved through 200 mm thieve . Samples were prepared by accurately weighing a round 200 mg of dust samples into a dry and clean Teflon digestion beaker ,6 ml of HNO</a:t>
            </a:r>
            <a:r>
              <a:rPr lang="en-US" baseline="-25000" dirty="0" smtClean="0"/>
              <a:t>3</a:t>
            </a:r>
            <a:r>
              <a:rPr lang="en-US" dirty="0" smtClean="0"/>
              <a:t> ,2 ml </a:t>
            </a:r>
            <a:r>
              <a:rPr lang="en-US" dirty="0" err="1" smtClean="0"/>
              <a:t>HCl</a:t>
            </a:r>
            <a:r>
              <a:rPr lang="en-US" dirty="0" smtClean="0"/>
              <a:t> and 2 ml HF were added to the Teflon beaker .Samples were digested on the hot plate at 120-150 ˚c for approximately 40 minutes .The resulting digest was not clear ,so it was filtered through </a:t>
            </a:r>
            <a:r>
              <a:rPr lang="en-US" dirty="0" err="1" smtClean="0"/>
              <a:t>whatman</a:t>
            </a:r>
            <a:r>
              <a:rPr lang="en-US" dirty="0" smtClean="0"/>
              <a:t> filtered paper no.42.The filtered digest was transferred to a 50 ml plastic volumetric flask and made up to mark using </a:t>
            </a:r>
            <a:r>
              <a:rPr lang="en-US" dirty="0" err="1" smtClean="0"/>
              <a:t>deionized</a:t>
            </a:r>
            <a:r>
              <a:rPr lang="en-US" dirty="0" smtClean="0"/>
              <a:t> water .A blank digest was carried out in the same way</a:t>
            </a:r>
            <a:endParaRPr lang="en-US" dirty="0"/>
          </a:p>
        </p:txBody>
      </p:sp>
      <p:sp>
        <p:nvSpPr>
          <p:cNvPr id="8246" name="Rectangle 54"/>
          <p:cNvSpPr>
            <a:spLocks noChangeArrowheads="1"/>
          </p:cNvSpPr>
          <p:nvPr/>
        </p:nvSpPr>
        <p:spPr bwMode="auto">
          <a:xfrm>
            <a:off x="3048000" y="30403800"/>
            <a:ext cx="6170612" cy="5094288"/>
          </a:xfrm>
          <a:prstGeom prst="rect">
            <a:avLst/>
          </a:prstGeom>
          <a:solidFill>
            <a:schemeClr val="bg1"/>
          </a:solidFill>
          <a:ln w="9525">
            <a:solidFill>
              <a:schemeClr val="tx1"/>
            </a:solidFill>
            <a:miter lim="800000"/>
            <a:headEnd/>
            <a:tailEnd/>
          </a:ln>
          <a:effectLst/>
        </p:spPr>
        <p:txBody>
          <a:bodyPr wrap="none" lIns="128016" tIns="64008" rIns="128016" bIns="64008" anchor="ctr"/>
          <a:lstStyle/>
          <a:p>
            <a:pPr algn="ctr" defTabSz="1279525"/>
            <a:r>
              <a:rPr lang="en-US" sz="4800">
                <a:cs typeface="Arial" pitchFamily="34" charset="0"/>
              </a:rPr>
              <a:t>CHART or </a:t>
            </a:r>
          </a:p>
          <a:p>
            <a:pPr algn="ctr" defTabSz="1279525"/>
            <a:r>
              <a:rPr lang="en-US" sz="4800">
                <a:cs typeface="Arial" pitchFamily="34" charset="0"/>
              </a:rPr>
              <a:t>PICTURE</a:t>
            </a:r>
          </a:p>
        </p:txBody>
      </p:sp>
      <p:pic>
        <p:nvPicPr>
          <p:cNvPr id="27" name="Picture 83"/>
          <p:cNvPicPr>
            <a:picLocks noChangeAspect="1" noChangeArrowheads="1"/>
          </p:cNvPicPr>
          <p:nvPr/>
        </p:nvPicPr>
        <p:blipFill>
          <a:blip r:embed="rId2" cstate="print"/>
          <a:srcRect/>
          <a:stretch>
            <a:fillRect/>
          </a:stretch>
        </p:blipFill>
        <p:spPr bwMode="auto">
          <a:xfrm>
            <a:off x="762000" y="1447800"/>
            <a:ext cx="2133600" cy="2209800"/>
          </a:xfrm>
          <a:prstGeom prst="rect">
            <a:avLst/>
          </a:prstGeom>
          <a:noFill/>
          <a:ln w="9525">
            <a:noFill/>
            <a:miter lim="800000"/>
            <a:headEnd/>
            <a:tailEnd/>
          </a:ln>
        </p:spPr>
      </p:pic>
      <p:pic>
        <p:nvPicPr>
          <p:cNvPr id="1026" name="Picture 2" descr="Logo"/>
          <p:cNvPicPr>
            <a:picLocks noChangeAspect="1" noChangeArrowheads="1"/>
          </p:cNvPicPr>
          <p:nvPr/>
        </p:nvPicPr>
        <p:blipFill>
          <a:blip r:embed="rId3" cstate="print"/>
          <a:srcRect/>
          <a:stretch>
            <a:fillRect/>
          </a:stretch>
        </p:blipFill>
        <p:spPr bwMode="auto">
          <a:xfrm>
            <a:off x="24536400" y="1524000"/>
            <a:ext cx="2209800" cy="2133600"/>
          </a:xfrm>
          <a:prstGeom prst="rect">
            <a:avLst/>
          </a:prstGeom>
          <a:noFill/>
        </p:spPr>
      </p:pic>
      <p:pic>
        <p:nvPicPr>
          <p:cNvPr id="29" name="Picture 3" descr="C:\Users\نوال\Downloads\تنزيل (8).jpg"/>
          <p:cNvPicPr>
            <a:picLocks noChangeAspect="1" noChangeArrowheads="1"/>
          </p:cNvPicPr>
          <p:nvPr/>
        </p:nvPicPr>
        <p:blipFill>
          <a:blip r:embed="rId4" cstate="print"/>
          <a:srcRect/>
          <a:stretch>
            <a:fillRect/>
          </a:stretch>
        </p:blipFill>
        <p:spPr bwMode="auto">
          <a:xfrm>
            <a:off x="3200400" y="30480000"/>
            <a:ext cx="5943600" cy="4953000"/>
          </a:xfrm>
          <a:prstGeom prst="rect">
            <a:avLst/>
          </a:prstGeom>
          <a:noFill/>
          <a:ln w="9525">
            <a:noFill/>
            <a:miter lim="800000"/>
            <a:headEnd/>
            <a:tailEnd/>
          </a:ln>
        </p:spPr>
      </p:pic>
      <p:graphicFrame>
        <p:nvGraphicFramePr>
          <p:cNvPr id="30" name="جدول 29"/>
          <p:cNvGraphicFramePr>
            <a:graphicFrameLocks noGrp="1"/>
          </p:cNvGraphicFramePr>
          <p:nvPr>
            <p:extLst>
              <p:ext uri="{D42A27DB-BD31-4B8C-83A1-F6EECF244321}">
                <p14:modId xmlns:p14="http://schemas.microsoft.com/office/powerpoint/2010/main" val="4289048048"/>
              </p:ext>
            </p:extLst>
          </p:nvPr>
        </p:nvGraphicFramePr>
        <p:xfrm>
          <a:off x="15468600" y="13487399"/>
          <a:ext cx="10134600" cy="6019802"/>
        </p:xfrm>
        <a:graphic>
          <a:graphicData uri="http://schemas.openxmlformats.org/drawingml/2006/table">
            <a:tbl>
              <a:tblPr>
                <a:tableStyleId>{3C2FFA5D-87B4-456A-9821-1D502468CF0F}</a:tableStyleId>
              </a:tblPr>
              <a:tblGrid>
                <a:gridCol w="2695648"/>
                <a:gridCol w="4198990"/>
                <a:gridCol w="3239962"/>
              </a:tblGrid>
              <a:tr h="1678708">
                <a:tc>
                  <a:txBody>
                    <a:bodyPr/>
                    <a:lstStyle/>
                    <a:p>
                      <a:pPr algn="ctr" rtl="0">
                        <a:lnSpc>
                          <a:spcPct val="115000"/>
                        </a:lnSpc>
                        <a:spcAft>
                          <a:spcPts val="0"/>
                        </a:spcAft>
                      </a:pPr>
                      <a:r>
                        <a:rPr lang="en-US" sz="2400" kern="1200" dirty="0">
                          <a:effectLst/>
                        </a:rPr>
                        <a:t>Dust sample number</a:t>
                      </a:r>
                      <a:endParaRPr lang="en-US" sz="2400" b="1" dirty="0">
                        <a:solidFill>
                          <a:srgbClr val="FFFFCC"/>
                        </a:solidFill>
                        <a:effectLst/>
                        <a:latin typeface="Calibri"/>
                        <a:ea typeface="Calibri"/>
                        <a:cs typeface="Arial"/>
                      </a:endParaRPr>
                    </a:p>
                  </a:txBody>
                  <a:tcPr marL="68580" marR="68580" marT="0" marB="0"/>
                </a:tc>
                <a:tc>
                  <a:txBody>
                    <a:bodyPr/>
                    <a:lstStyle/>
                    <a:p>
                      <a:pPr algn="ctr" rtl="0">
                        <a:lnSpc>
                          <a:spcPct val="115000"/>
                        </a:lnSpc>
                        <a:spcAft>
                          <a:spcPts val="0"/>
                        </a:spcAft>
                      </a:pPr>
                      <a:r>
                        <a:rPr lang="en-US" sz="2400" kern="1200" dirty="0">
                          <a:effectLst/>
                        </a:rPr>
                        <a:t>Maximum Values Found (mg/kg)</a:t>
                      </a:r>
                      <a:endParaRPr lang="en-US" sz="2400" b="1" dirty="0">
                        <a:solidFill>
                          <a:srgbClr val="FFFFCC"/>
                        </a:solidFill>
                        <a:effectLst/>
                        <a:latin typeface="Calibri"/>
                        <a:ea typeface="Calibri"/>
                        <a:cs typeface="Arial"/>
                      </a:endParaRPr>
                    </a:p>
                  </a:txBody>
                  <a:tcPr marL="68580" marR="68580" marT="0" marB="0"/>
                </a:tc>
                <a:tc>
                  <a:txBody>
                    <a:bodyPr/>
                    <a:lstStyle/>
                    <a:p>
                      <a:pPr algn="ctr" rtl="0">
                        <a:lnSpc>
                          <a:spcPct val="115000"/>
                        </a:lnSpc>
                        <a:spcAft>
                          <a:spcPts val="0"/>
                        </a:spcAft>
                      </a:pPr>
                      <a:r>
                        <a:rPr lang="en-US" sz="2400" kern="1200" dirty="0">
                          <a:effectLst/>
                        </a:rPr>
                        <a:t>Allowable Values(mg/kg)</a:t>
                      </a:r>
                      <a:endParaRPr lang="en-US" sz="2400" b="1" dirty="0">
                        <a:solidFill>
                          <a:srgbClr val="FFFFCC"/>
                        </a:solidFill>
                        <a:effectLst/>
                        <a:latin typeface="Calibri"/>
                        <a:ea typeface="Calibri"/>
                        <a:cs typeface="Arial"/>
                      </a:endParaRPr>
                    </a:p>
                  </a:txBody>
                  <a:tcPr marL="68580" marR="68580" marT="0" marB="0">
                    <a:solidFill>
                      <a:schemeClr val="accent1">
                        <a:lumMod val="20000"/>
                        <a:lumOff val="80000"/>
                        <a:alpha val="31000"/>
                      </a:schemeClr>
                    </a:solidFill>
                  </a:tcPr>
                </a:tc>
              </a:tr>
              <a:tr h="1119139">
                <a:tc>
                  <a:txBody>
                    <a:bodyPr/>
                    <a:lstStyle/>
                    <a:p>
                      <a:pPr algn="ctr" rtl="0">
                        <a:lnSpc>
                          <a:spcPct val="115000"/>
                        </a:lnSpc>
                        <a:spcAft>
                          <a:spcPts val="0"/>
                        </a:spcAft>
                      </a:pPr>
                      <a:r>
                        <a:rPr lang="en-US" sz="2400" kern="1200">
                          <a:effectLst/>
                        </a:rPr>
                        <a:t>6</a:t>
                      </a:r>
                      <a:endParaRPr lang="en-US" sz="2400" b="1">
                        <a:solidFill>
                          <a:srgbClr val="FFFFCC"/>
                        </a:solidFill>
                        <a:effectLst/>
                        <a:latin typeface="Calibri"/>
                        <a:ea typeface="Calibri"/>
                        <a:cs typeface="Arial"/>
                      </a:endParaRPr>
                    </a:p>
                  </a:txBody>
                  <a:tcPr marL="68580" marR="68580" marT="0" marB="0"/>
                </a:tc>
                <a:tc>
                  <a:txBody>
                    <a:bodyPr/>
                    <a:lstStyle/>
                    <a:p>
                      <a:pPr algn="ctr" rtl="0">
                        <a:lnSpc>
                          <a:spcPct val="115000"/>
                        </a:lnSpc>
                        <a:spcAft>
                          <a:spcPts val="0"/>
                        </a:spcAft>
                      </a:pPr>
                      <a:r>
                        <a:rPr lang="en-US" sz="2400" kern="1200">
                          <a:effectLst/>
                        </a:rPr>
                        <a:t>K(384)</a:t>
                      </a:r>
                      <a:endParaRPr lang="en-US" sz="2400" b="1">
                        <a:solidFill>
                          <a:srgbClr val="FFFFCC"/>
                        </a:solidFill>
                        <a:effectLst/>
                        <a:latin typeface="Calibri"/>
                        <a:ea typeface="Calibri"/>
                        <a:cs typeface="Arial"/>
                      </a:endParaRPr>
                    </a:p>
                  </a:txBody>
                  <a:tcPr marL="68580" marR="68580" marT="0" marB="0"/>
                </a:tc>
                <a:tc>
                  <a:txBody>
                    <a:bodyPr/>
                    <a:lstStyle/>
                    <a:p>
                      <a:pPr algn="ctr" rtl="0">
                        <a:lnSpc>
                          <a:spcPct val="115000"/>
                        </a:lnSpc>
                        <a:spcAft>
                          <a:spcPts val="0"/>
                        </a:spcAft>
                      </a:pPr>
                      <a:r>
                        <a:rPr lang="en-US" sz="2400" kern="1200" dirty="0">
                          <a:effectLst/>
                        </a:rPr>
                        <a:t>No Data</a:t>
                      </a:r>
                      <a:endParaRPr lang="en-US" sz="2400" b="1" dirty="0">
                        <a:solidFill>
                          <a:srgbClr val="FFFFCC"/>
                        </a:solidFill>
                        <a:effectLst/>
                        <a:latin typeface="Calibri"/>
                        <a:ea typeface="Calibri"/>
                        <a:cs typeface="Arial"/>
                      </a:endParaRPr>
                    </a:p>
                  </a:txBody>
                  <a:tcPr marL="68580" marR="68580" marT="0" marB="0"/>
                </a:tc>
              </a:tr>
              <a:tr h="983677">
                <a:tc>
                  <a:txBody>
                    <a:bodyPr/>
                    <a:lstStyle/>
                    <a:p>
                      <a:pPr algn="ctr" rtl="0">
                        <a:lnSpc>
                          <a:spcPct val="115000"/>
                        </a:lnSpc>
                        <a:spcAft>
                          <a:spcPts val="0"/>
                        </a:spcAft>
                      </a:pPr>
                      <a:r>
                        <a:rPr lang="en-US" sz="2400" kern="1200">
                          <a:effectLst/>
                        </a:rPr>
                        <a:t>2</a:t>
                      </a:r>
                      <a:endParaRPr lang="en-US" sz="2400" b="1">
                        <a:solidFill>
                          <a:srgbClr val="FFFFCC"/>
                        </a:solidFill>
                        <a:effectLst/>
                        <a:latin typeface="Calibri"/>
                        <a:ea typeface="Calibri"/>
                        <a:cs typeface="Arial"/>
                      </a:endParaRPr>
                    </a:p>
                  </a:txBody>
                  <a:tcPr marL="68580" marR="68580" marT="0" marB="0"/>
                </a:tc>
                <a:tc>
                  <a:txBody>
                    <a:bodyPr/>
                    <a:lstStyle/>
                    <a:p>
                      <a:pPr algn="ctr" rtl="0">
                        <a:lnSpc>
                          <a:spcPct val="115000"/>
                        </a:lnSpc>
                        <a:spcAft>
                          <a:spcPts val="0"/>
                        </a:spcAft>
                      </a:pPr>
                      <a:r>
                        <a:rPr lang="en-US" sz="2400" kern="1200">
                          <a:effectLst/>
                        </a:rPr>
                        <a:t>Cu(33.1)</a:t>
                      </a:r>
                      <a:endParaRPr lang="en-US" sz="2400" b="1">
                        <a:solidFill>
                          <a:srgbClr val="FFFFCC"/>
                        </a:solidFill>
                        <a:effectLst/>
                        <a:latin typeface="Calibri"/>
                        <a:ea typeface="Calibri"/>
                        <a:cs typeface="Arial"/>
                      </a:endParaRPr>
                    </a:p>
                  </a:txBody>
                  <a:tcPr marL="68580" marR="68580" marT="0" marB="0"/>
                </a:tc>
                <a:tc>
                  <a:txBody>
                    <a:bodyPr/>
                    <a:lstStyle/>
                    <a:p>
                      <a:pPr algn="ctr" rtl="0">
                        <a:lnSpc>
                          <a:spcPct val="115000"/>
                        </a:lnSpc>
                        <a:spcAft>
                          <a:spcPts val="0"/>
                        </a:spcAft>
                      </a:pPr>
                      <a:r>
                        <a:rPr lang="en-US" sz="2400" kern="1200" dirty="0">
                          <a:effectLst/>
                        </a:rPr>
                        <a:t>Cu(100)</a:t>
                      </a:r>
                      <a:endParaRPr lang="en-US" sz="2400" b="1" dirty="0">
                        <a:solidFill>
                          <a:srgbClr val="FFFFCC"/>
                        </a:solidFill>
                        <a:effectLst/>
                        <a:latin typeface="Calibri"/>
                        <a:ea typeface="Calibri"/>
                        <a:cs typeface="Arial"/>
                      </a:endParaRPr>
                    </a:p>
                  </a:txBody>
                  <a:tcPr marL="68580" marR="68580" marT="0" marB="0"/>
                </a:tc>
              </a:tr>
              <a:tr h="1119139">
                <a:tc>
                  <a:txBody>
                    <a:bodyPr/>
                    <a:lstStyle/>
                    <a:p>
                      <a:pPr algn="ctr" rtl="0">
                        <a:lnSpc>
                          <a:spcPct val="115000"/>
                        </a:lnSpc>
                        <a:spcAft>
                          <a:spcPts val="0"/>
                        </a:spcAft>
                      </a:pPr>
                      <a:r>
                        <a:rPr lang="en-US" sz="2400" kern="1200">
                          <a:effectLst/>
                        </a:rPr>
                        <a:t>7</a:t>
                      </a:r>
                      <a:endParaRPr lang="en-US" sz="2400" b="1">
                        <a:solidFill>
                          <a:srgbClr val="FFFFCC"/>
                        </a:solidFill>
                        <a:effectLst/>
                        <a:latin typeface="Calibri"/>
                        <a:ea typeface="Calibri"/>
                        <a:cs typeface="Arial"/>
                      </a:endParaRPr>
                    </a:p>
                  </a:txBody>
                  <a:tcPr marL="68580" marR="68580" marT="0" marB="0"/>
                </a:tc>
                <a:tc>
                  <a:txBody>
                    <a:bodyPr/>
                    <a:lstStyle/>
                    <a:p>
                      <a:pPr algn="ctr" rtl="0">
                        <a:lnSpc>
                          <a:spcPct val="115000"/>
                        </a:lnSpc>
                        <a:spcAft>
                          <a:spcPts val="0"/>
                        </a:spcAft>
                      </a:pPr>
                      <a:r>
                        <a:rPr lang="en-US" sz="2400" kern="1200">
                          <a:effectLst/>
                        </a:rPr>
                        <a:t>Co(1.65)</a:t>
                      </a:r>
                      <a:endParaRPr lang="en-US" sz="2400" b="1">
                        <a:solidFill>
                          <a:srgbClr val="FFFFCC"/>
                        </a:solidFill>
                        <a:effectLst/>
                        <a:latin typeface="Calibri"/>
                        <a:ea typeface="Calibri"/>
                        <a:cs typeface="Arial"/>
                      </a:endParaRPr>
                    </a:p>
                  </a:txBody>
                  <a:tcPr marL="68580" marR="68580" marT="0" marB="0"/>
                </a:tc>
                <a:tc>
                  <a:txBody>
                    <a:bodyPr/>
                    <a:lstStyle/>
                    <a:p>
                      <a:pPr algn="ctr" rtl="0">
                        <a:lnSpc>
                          <a:spcPct val="115000"/>
                        </a:lnSpc>
                        <a:spcAft>
                          <a:spcPts val="0"/>
                        </a:spcAft>
                      </a:pPr>
                      <a:r>
                        <a:rPr lang="en-US" sz="2400" kern="1200" dirty="0">
                          <a:effectLst/>
                        </a:rPr>
                        <a:t>Co(50)</a:t>
                      </a:r>
                      <a:endParaRPr lang="en-US" sz="2400" b="1" dirty="0">
                        <a:solidFill>
                          <a:srgbClr val="FFFFCC"/>
                        </a:solidFill>
                        <a:effectLst/>
                        <a:latin typeface="Calibri"/>
                        <a:ea typeface="Calibri"/>
                        <a:cs typeface="Arial"/>
                      </a:endParaRPr>
                    </a:p>
                  </a:txBody>
                  <a:tcPr marL="68580" marR="68580" marT="0" marB="0"/>
                </a:tc>
              </a:tr>
              <a:tr h="1119139">
                <a:tc>
                  <a:txBody>
                    <a:bodyPr/>
                    <a:lstStyle/>
                    <a:p>
                      <a:pPr algn="ctr" rtl="0">
                        <a:lnSpc>
                          <a:spcPct val="115000"/>
                        </a:lnSpc>
                        <a:spcAft>
                          <a:spcPts val="0"/>
                        </a:spcAft>
                      </a:pPr>
                      <a:r>
                        <a:rPr lang="en-US" sz="2400" kern="1200">
                          <a:effectLst/>
                        </a:rPr>
                        <a:t>10</a:t>
                      </a:r>
                      <a:endParaRPr lang="en-US" sz="2400" b="1">
                        <a:solidFill>
                          <a:srgbClr val="FFFFCC"/>
                        </a:solidFill>
                        <a:effectLst/>
                        <a:latin typeface="Calibri"/>
                        <a:ea typeface="Calibri"/>
                        <a:cs typeface="Arial"/>
                      </a:endParaRPr>
                    </a:p>
                  </a:txBody>
                  <a:tcPr marL="68580" marR="68580" marT="0" marB="0"/>
                </a:tc>
                <a:tc>
                  <a:txBody>
                    <a:bodyPr/>
                    <a:lstStyle/>
                    <a:p>
                      <a:pPr algn="ctr" rtl="0">
                        <a:lnSpc>
                          <a:spcPct val="115000"/>
                        </a:lnSpc>
                        <a:spcAft>
                          <a:spcPts val="0"/>
                        </a:spcAft>
                      </a:pPr>
                      <a:r>
                        <a:rPr lang="en-US" sz="2400" kern="1200" dirty="0">
                          <a:effectLst/>
                        </a:rPr>
                        <a:t>V(45),Ni(7.1)</a:t>
                      </a:r>
                      <a:endParaRPr lang="en-US" sz="2400" b="1" dirty="0">
                        <a:solidFill>
                          <a:srgbClr val="FFFFCC"/>
                        </a:solidFill>
                        <a:effectLst/>
                        <a:latin typeface="Calibri"/>
                        <a:ea typeface="Calibri"/>
                        <a:cs typeface="Arial"/>
                      </a:endParaRPr>
                    </a:p>
                  </a:txBody>
                  <a:tcPr marL="68580" marR="68580" marT="0" marB="0"/>
                </a:tc>
                <a:tc>
                  <a:txBody>
                    <a:bodyPr/>
                    <a:lstStyle/>
                    <a:p>
                      <a:pPr algn="ctr" rtl="0">
                        <a:lnSpc>
                          <a:spcPct val="115000"/>
                        </a:lnSpc>
                        <a:spcAft>
                          <a:spcPts val="0"/>
                        </a:spcAft>
                      </a:pPr>
                      <a:r>
                        <a:rPr lang="en-US" sz="2400" kern="1200" dirty="0">
                          <a:effectLst/>
                        </a:rPr>
                        <a:t>V(5o),Ni(50)</a:t>
                      </a:r>
                      <a:endParaRPr lang="en-US" sz="2400" b="1" dirty="0">
                        <a:solidFill>
                          <a:srgbClr val="FFFFCC"/>
                        </a:solidFill>
                        <a:effectLst/>
                        <a:latin typeface="Calibri"/>
                        <a:ea typeface="Calibri"/>
                        <a:cs typeface="Arial"/>
                      </a:endParaRPr>
                    </a:p>
                  </a:txBody>
                  <a:tcPr marL="68580" marR="68580" marT="0" marB="0"/>
                </a:tc>
              </a:tr>
            </a:tbl>
          </a:graphicData>
        </a:graphic>
      </p:graphicFrame>
      <p:sp>
        <p:nvSpPr>
          <p:cNvPr id="31" name="مستطيل 30"/>
          <p:cNvSpPr/>
          <p:nvPr/>
        </p:nvSpPr>
        <p:spPr>
          <a:xfrm>
            <a:off x="15773400" y="12344400"/>
            <a:ext cx="9677400" cy="830997"/>
          </a:xfrm>
          <a:prstGeom prst="rect">
            <a:avLst/>
          </a:prstGeom>
        </p:spPr>
        <p:txBody>
          <a:bodyPr wrap="square">
            <a:spAutoFit/>
          </a:bodyPr>
          <a:lstStyle/>
          <a:p>
            <a:pPr algn="ctr" rtl="1"/>
            <a:r>
              <a:rPr lang="en-US" sz="2400" b="1" dirty="0" smtClean="0"/>
              <a:t>Table (3.1) Comparison between the concentrations found in the Dust Samples and the Maximum Levels Ruled by Literature</a:t>
            </a:r>
            <a:endParaRPr lang="en-US" sz="2400" dirty="0"/>
          </a:p>
        </p:txBody>
      </p:sp>
      <p:graphicFrame>
        <p:nvGraphicFramePr>
          <p:cNvPr id="32" name="مخطط 31"/>
          <p:cNvGraphicFramePr>
            <a:graphicFrameLocks/>
          </p:cNvGraphicFramePr>
          <p:nvPr>
            <p:extLst>
              <p:ext uri="{D42A27DB-BD31-4B8C-83A1-F6EECF244321}">
                <p14:modId xmlns:p14="http://schemas.microsoft.com/office/powerpoint/2010/main" val="1585944560"/>
              </p:ext>
            </p:extLst>
          </p:nvPr>
        </p:nvGraphicFramePr>
        <p:xfrm>
          <a:off x="14325600" y="21793200"/>
          <a:ext cx="12192000" cy="640080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1335</TotalTime>
  <Words>1083</Words>
  <Application>Microsoft Office PowerPoint</Application>
  <PresentationFormat>مخصص</PresentationFormat>
  <Paragraphs>52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Default Design</vt:lpstr>
      <vt:lpstr>عرض تقديمي في PowerPoint</vt:lpstr>
    </vt:vector>
  </TitlesOfParts>
  <Company>Genigraphics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48h x 30w poster template</dc:title>
  <dc:creator>Jay Larson</dc:creator>
  <dc:description>Call us at 1-800-790-4001_x000d_
www.genigraphics.com</dc:description>
  <cp:lastModifiedBy>Nawal suleman</cp:lastModifiedBy>
  <cp:revision>84</cp:revision>
  <cp:lastPrinted>2000-08-03T00:31:24Z</cp:lastPrinted>
  <dcterms:created xsi:type="dcterms:W3CDTF">2000-02-09T15:01:13Z</dcterms:created>
  <dcterms:modified xsi:type="dcterms:W3CDTF">2014-12-01T10:34:17Z</dcterms:modified>
</cp:coreProperties>
</file>