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3" r:id="rId10"/>
    <p:sldId id="266" r:id="rId11"/>
    <p:sldId id="274" r:id="rId12"/>
    <p:sldId id="275" r:id="rId13"/>
    <p:sldId id="272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4" d="100"/>
          <a:sy n="44" d="100"/>
        </p:scale>
        <p:origin x="-135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61A008D-AE22-4848-9757-D84A618DA65B}" type="datetimeFigureOut">
              <a:rPr lang="ar-SA" smtClean="0"/>
              <a:pPr/>
              <a:t>13/04/1436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02EA64D-0EB8-43FD-8F84-9C94DD76379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83568" y="2505670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Iskoola Pota" panose="020B0502040204020203" pitchFamily="34" charset="0"/>
                <a:cs typeface="PT Bold Dusky" panose="02010400000000000000" pitchFamily="2" charset="-78"/>
              </a:rPr>
              <a:t>بسم الله الرحمن الرحيم </a:t>
            </a:r>
            <a:endParaRPr lang="ar-SA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Iskoola Pota" panose="020B0502040204020203" pitchFamily="34" charset="0"/>
              <a:cs typeface="PT Bold Dusky" panose="0201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658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1027664"/>
            <a:ext cx="78488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وحدات مركز التوجيه والإرشاد الطلابي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يتكون مركز التوجيه والإرشاد الطلابي من وحدتين أساسيتين هما 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ar-SA" dirty="0" smtClean="0"/>
              <a:t>وحدة التوجيه والإرشاد الطلابي ( بقسمية للطلاب والطالبات 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ar-SA" dirty="0" smtClean="0"/>
              <a:t>وحدة البحوث والدراسات </a:t>
            </a: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375931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1027664"/>
            <a:ext cx="7704856" cy="1143000"/>
          </a:xfrm>
        </p:spPr>
        <p:txBody>
          <a:bodyPr>
            <a:normAutofit/>
          </a:bodyPr>
          <a:lstStyle/>
          <a:p>
            <a:pPr algn="ctr"/>
            <a:r>
              <a:rPr lang="ar-SA" sz="3200" dirty="0" smtClean="0"/>
              <a:t>مواقع التواصل الخاصة بمركز التوجيه والإرشاد الطلابي ( الرجال ) </a:t>
            </a:r>
            <a:endParaRPr lang="ar-SA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تلفون :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0164041323</a:t>
            </a:r>
          </a:p>
          <a:p>
            <a:r>
              <a:rPr lang="ar-SA" dirty="0" smtClean="0"/>
              <a:t>واتس أب :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0545180512</a:t>
            </a:r>
          </a:p>
          <a:p>
            <a:r>
              <a:rPr lang="ar-SA" dirty="0" smtClean="0"/>
              <a:t>إيميل 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gcs@mu.edu.sa</a:t>
            </a:r>
          </a:p>
          <a:p>
            <a:r>
              <a:rPr lang="ar-SA" dirty="0" smtClean="0"/>
              <a:t>أو تعبئة نموذج الاستشارة على الرابط : </a:t>
            </a:r>
          </a:p>
          <a:p>
            <a:pPr marL="6858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http://eforms.mu.edu.sa/form/134</a:t>
            </a:r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224664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مواقع التواصل الخاصة بمركز التوجيه والإرشاد الطلابي ( </a:t>
            </a:r>
            <a:r>
              <a:rPr lang="ar-SA" dirty="0" smtClean="0"/>
              <a:t>النساء </a:t>
            </a:r>
            <a:r>
              <a:rPr lang="ar-SA" dirty="0"/>
              <a:t>)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جوال: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0531879431</a:t>
            </a:r>
          </a:p>
          <a:p>
            <a:pPr marL="68580" indent="0">
              <a:buNone/>
            </a:pP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الأحد – الاثنين ( 8ص -10 ص)</a:t>
            </a:r>
          </a:p>
          <a:p>
            <a:pPr marL="68580" indent="0">
              <a:buNone/>
            </a:pP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الثلاثاء- الأربعاء (8ص – 6م )</a:t>
            </a:r>
          </a:p>
          <a:p>
            <a:r>
              <a:rPr lang="ar-SA" dirty="0"/>
              <a:t>إيميل 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gcc@mu.edu.sa</a:t>
            </a:r>
          </a:p>
          <a:p>
            <a:r>
              <a:rPr lang="ar-SA" dirty="0"/>
              <a:t>أو تعبئة نموذج الاستشارة على الرابط : </a:t>
            </a:r>
          </a:p>
          <a:p>
            <a:pPr marL="6858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http://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eforms.mu.edu.sa/form/144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  <a:p>
            <a:pPr marL="68580" indent="0">
              <a:buNone/>
            </a:pPr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3341826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2132856"/>
            <a:ext cx="6912768" cy="2644881"/>
          </a:xfrm>
        </p:spPr>
        <p:txBody>
          <a:bodyPr>
            <a:normAutofit fontScale="85000" lnSpcReduction="20000"/>
          </a:bodyPr>
          <a:lstStyle/>
          <a:p>
            <a:pPr marL="68580" indent="0" algn="ctr">
              <a:buNone/>
            </a:pP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</a:rPr>
              <a:t>إعداد </a:t>
            </a:r>
          </a:p>
          <a:p>
            <a:pPr marL="68580" indent="0" algn="ctr">
              <a:buNone/>
            </a:pP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</a:rPr>
              <a:t>أ. فاطمة النجعي</a:t>
            </a:r>
          </a:p>
          <a:p>
            <a:pPr marL="68580" indent="0" algn="ctr">
              <a:buNone/>
            </a:pP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</a:rPr>
              <a:t>تحت إشراف </a:t>
            </a:r>
          </a:p>
          <a:p>
            <a:pPr marL="68580" indent="0" algn="ctr">
              <a:buNone/>
            </a:pP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</a:rPr>
              <a:t>د. نورة </a:t>
            </a:r>
            <a:r>
              <a:rPr lang="ar-SA" sz="4000" b="1" dirty="0" err="1" smtClean="0">
                <a:solidFill>
                  <a:schemeClr val="accent1">
                    <a:lumMod val="75000"/>
                  </a:schemeClr>
                </a:solidFill>
              </a:rPr>
              <a:t>الصويان</a:t>
            </a:r>
            <a:endParaRPr lang="ar-EG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8580" indent="0" algn="ctr">
              <a:buNone/>
            </a:pPr>
            <a:r>
              <a:rPr lang="ar-EG" sz="4000" b="1" dirty="0" smtClean="0">
                <a:solidFill>
                  <a:schemeClr val="accent1">
                    <a:lumMod val="75000"/>
                  </a:schemeClr>
                </a:solidFill>
              </a:rPr>
              <a:t>تقديم </a:t>
            </a:r>
            <a:r>
              <a:rPr lang="ar-EG" sz="4000" b="1" dirty="0" err="1" smtClean="0">
                <a:solidFill>
                  <a:schemeClr val="accent1">
                    <a:lumMod val="75000"/>
                  </a:schemeClr>
                </a:solidFill>
              </a:rPr>
              <a:t>د</a:t>
            </a:r>
            <a:r>
              <a:rPr lang="ar-EG" sz="4000" b="1" dirty="0" smtClean="0">
                <a:solidFill>
                  <a:schemeClr val="accent1">
                    <a:lumMod val="75000"/>
                  </a:schemeClr>
                </a:solidFill>
              </a:rPr>
              <a:t>.سارة مبارك احمد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endParaRPr lang="ar-SA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643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294" y="879407"/>
            <a:ext cx="2337048" cy="233704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764704"/>
            <a:ext cx="2016224" cy="2291163"/>
          </a:xfrm>
          <a:prstGeom prst="rect">
            <a:avLst/>
          </a:prstGeom>
        </p:spPr>
      </p:pic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1043608" y="3429000"/>
            <a:ext cx="6984776" cy="1944216"/>
          </a:xfrm>
        </p:spPr>
        <p:txBody>
          <a:bodyPr/>
          <a:lstStyle/>
          <a:p>
            <a:pPr marL="68580" indent="0" algn="ctr">
              <a:buNone/>
            </a:pP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جامعة المجمعة - عمادة شؤون الطلاب </a:t>
            </a:r>
          </a:p>
          <a:p>
            <a:pPr marL="68580" indent="0" algn="ctr">
              <a:buNone/>
            </a:pPr>
            <a:endParaRPr lang="ar-SA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>
              <a:buNone/>
            </a:pP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تقدم </a:t>
            </a:r>
          </a:p>
          <a:p>
            <a:pPr marL="68580" indent="0" algn="ctr">
              <a:buNone/>
            </a:pP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410251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764704"/>
            <a:ext cx="4176464" cy="3984366"/>
          </a:xfrm>
        </p:spPr>
      </p:pic>
      <p:sp>
        <p:nvSpPr>
          <p:cNvPr id="5" name="مستطيل 4"/>
          <p:cNvSpPr/>
          <p:nvPr/>
        </p:nvSpPr>
        <p:spPr>
          <a:xfrm>
            <a:off x="1547664" y="4797152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مركز التوجيه والإرشاد الطلابي </a:t>
            </a:r>
            <a:endParaRPr lang="ar-SA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643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928670"/>
            <a:ext cx="6984892" cy="483195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ar-SA" dirty="0" smtClean="0"/>
              <a:t>هو أحد المراكز التابعة لعمادة شؤون الطلاب الذي أُنشأ بتاريخ 29/ 1 / 1435هـ للطلاب وكذلك أنشئ </a:t>
            </a:r>
            <a:r>
              <a:rPr lang="ar-SA" dirty="0" smtClean="0">
                <a:solidFill>
                  <a:srgbClr val="3E3D2D"/>
                </a:solidFill>
              </a:rPr>
              <a:t>في </a:t>
            </a:r>
            <a:r>
              <a:rPr lang="ar-SA" dirty="0">
                <a:solidFill>
                  <a:srgbClr val="3E3D2D"/>
                </a:solidFill>
              </a:rPr>
              <a:t>هذا الفصل الدراسي من العام الجامعي </a:t>
            </a:r>
            <a:r>
              <a:rPr lang="ar-SA" dirty="0" smtClean="0">
                <a:solidFill>
                  <a:srgbClr val="3E3D2D"/>
                </a:solidFill>
              </a:rPr>
              <a:t>1436/1435هـ   في أقسام الطالبات </a:t>
            </a:r>
            <a:endParaRPr lang="ar-EG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ar-SA" dirty="0" smtClean="0"/>
              <a:t> </a:t>
            </a:r>
            <a:r>
              <a:rPr lang="ar-SA" dirty="0" smtClean="0"/>
              <a:t>بهدف تقديم </a:t>
            </a:r>
            <a:r>
              <a:rPr lang="ar-SA" dirty="0"/>
              <a:t>المحاضرات التوجيهية للطلاب والنصح </a:t>
            </a:r>
            <a:r>
              <a:rPr lang="ar-SA" dirty="0" smtClean="0"/>
              <a:t>والإرشاد، و المساهمة في حل مشكلات الطلاب النفسية والأسرية والاجتماعية، وتقديم النصح والاستشارة </a:t>
            </a:r>
            <a:r>
              <a:rPr lang="ar-SA" dirty="0" smtClean="0"/>
              <a:t>لهم</a:t>
            </a:r>
            <a:r>
              <a:rPr lang="ar-EG" dirty="0" smtClean="0"/>
              <a:t>. </a:t>
            </a:r>
          </a:p>
          <a:p>
            <a:pPr marL="68580" indent="0">
              <a:buNone/>
            </a:pPr>
            <a:r>
              <a:rPr lang="ar-SA" dirty="0" smtClean="0"/>
              <a:t>ومن </a:t>
            </a:r>
            <a:r>
              <a:rPr lang="ar-SA" dirty="0" smtClean="0"/>
              <a:t>أهم الخدمات التي يقدمها المركز: المحاضرات التوجيهية، والجلسات الإرشادية الفردية، والاستشارات الطلابية، والمنشورات والمطويات والرسائل التوعوية .</a:t>
            </a: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211708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/>
              <a:t>رؤية </a:t>
            </a:r>
            <a:r>
              <a:rPr lang="ar-SA" dirty="0" smtClean="0"/>
              <a:t>المركز</a:t>
            </a: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48" y="1700808"/>
            <a:ext cx="7572428" cy="4131821"/>
          </a:xfrm>
        </p:spPr>
        <p:txBody>
          <a:bodyPr/>
          <a:lstStyle/>
          <a:p>
            <a:pPr marL="68580" indent="0">
              <a:buNone/>
            </a:pPr>
            <a:endParaRPr lang="ar-SA" dirty="0"/>
          </a:p>
          <a:p>
            <a:pPr marL="68580" indent="0">
              <a:buNone/>
            </a:pPr>
            <a:r>
              <a:rPr lang="ar-SA" dirty="0" smtClean="0"/>
              <a:t>إن المنظور المستقبلي المأمول لمركز التوجيه والإرشاد الطلابي يضع أمامه رؤى واسعة متعددة الأهداف ومترامية الأطراف غايتها :</a:t>
            </a:r>
          </a:p>
          <a:p>
            <a:pPr marL="68580" indent="0">
              <a:buNone/>
            </a:pPr>
            <a:r>
              <a:rPr lang="ar-SA" dirty="0" smtClean="0"/>
              <a:t>إتاحة فرص متنوعة لتحقيق جودة الحياة على صعيد التوافق الشخصي والعلمي والمهني والاجتماعي من جهة ، والرضى والتوافق النفسي من جهة أخرى ، وذلك لجميع الطلاب والطالبات 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5219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0" y="908720"/>
            <a:ext cx="7024744" cy="792088"/>
          </a:xfrm>
        </p:spPr>
        <p:txBody>
          <a:bodyPr>
            <a:normAutofit/>
          </a:bodyPr>
          <a:lstStyle/>
          <a:p>
            <a:pPr algn="ctr"/>
            <a:r>
              <a:rPr lang="ar-SA" dirty="0"/>
              <a:t>رسالة المركز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1916832"/>
            <a:ext cx="7704856" cy="403244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ar-SA" dirty="0" smtClean="0"/>
              <a:t>إن لمركز التوجيه والإرشاد الطلابي بجامعة المجمعة رسالة </a:t>
            </a:r>
            <a:r>
              <a:rPr lang="ar-SA" sz="3200" dirty="0" smtClean="0"/>
              <a:t>نبيلة </a:t>
            </a:r>
            <a:r>
              <a:rPr lang="ar-SA" sz="3200" dirty="0" smtClean="0">
                <a:solidFill>
                  <a:srgbClr val="FF0000"/>
                </a:solidFill>
              </a:rPr>
              <a:t>تهدف إلى تقديم الخدمات التربوية والنفسية والاجتماعية بأرقى صورها وأشكالها لطلاب وطالبات الجامعة </a:t>
            </a:r>
          </a:p>
          <a:p>
            <a:pPr marL="68580" indent="0">
              <a:buNone/>
            </a:pPr>
            <a:r>
              <a:rPr lang="ar-SA" sz="3200" dirty="0" smtClean="0"/>
              <a:t>والمركز يسعى أيضاً وبكل السبل والطاقات والإمكانيات المتاحة إلى تكوين الثقافة العامة والهادفة إلى </a:t>
            </a:r>
            <a:r>
              <a:rPr lang="ar-SA" sz="3200" dirty="0" smtClean="0">
                <a:solidFill>
                  <a:srgbClr val="FF0000"/>
                </a:solidFill>
              </a:rPr>
              <a:t>تنمية مقومات الشخصية الوطنية والإسلامية الصحيحة ، والتكوين المعرفي والعلمي القويم </a:t>
            </a:r>
          </a:p>
        </p:txBody>
      </p:sp>
    </p:spTree>
    <p:extLst>
      <p:ext uri="{BB962C8B-B14F-4D97-AF65-F5344CB8AC3E}">
        <p14:creationId xmlns="" xmlns:p14="http://schemas.microsoft.com/office/powerpoint/2010/main" val="12908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قيم المركز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ar-SA" dirty="0"/>
              <a:t>1-جودة الخدمة والتحسين المستمر. </a:t>
            </a:r>
          </a:p>
          <a:p>
            <a:pPr marL="68580" indent="0">
              <a:buNone/>
            </a:pPr>
            <a:r>
              <a:rPr lang="ar-SA" dirty="0"/>
              <a:t>2-التعاون المثمر والمصداقية</a:t>
            </a:r>
            <a:r>
              <a:rPr lang="ar-SA" dirty="0" smtClean="0"/>
              <a:t>.</a:t>
            </a:r>
            <a:endParaRPr lang="ar-SA" dirty="0"/>
          </a:p>
          <a:p>
            <a:pPr marL="68580" indent="0">
              <a:buNone/>
            </a:pPr>
            <a:r>
              <a:rPr lang="ar-SA" dirty="0"/>
              <a:t>3-السرية والأمانة.</a:t>
            </a:r>
          </a:p>
          <a:p>
            <a:pPr marL="68580" indent="0">
              <a:buNone/>
            </a:pPr>
            <a:r>
              <a:rPr lang="ar-SA" dirty="0"/>
              <a:t>4-الشفافية وتقبل النقد</a:t>
            </a:r>
          </a:p>
          <a:p>
            <a:pPr marL="6858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120268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648072"/>
          </a:xfrm>
        </p:spPr>
        <p:txBody>
          <a:bodyPr>
            <a:normAutofit/>
          </a:bodyPr>
          <a:lstStyle/>
          <a:p>
            <a:pPr algn="ctr"/>
            <a:r>
              <a:rPr lang="ar-SA" sz="3600" dirty="0"/>
              <a:t>أهداف المركز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1268760"/>
            <a:ext cx="8136904" cy="4968552"/>
          </a:xfrm>
        </p:spPr>
        <p:txBody>
          <a:bodyPr>
            <a:noAutofit/>
          </a:bodyPr>
          <a:lstStyle/>
          <a:p>
            <a:r>
              <a:rPr lang="ar-SA" sz="2000" dirty="0"/>
              <a:t>1</a:t>
            </a:r>
            <a:r>
              <a:rPr lang="ar-SA" sz="2200" dirty="0"/>
              <a:t>-تنمية المهارات الأكاديمية المختلفة للطلاب (مهارات التفكير الناقد والإبداعي, مواجه الضغوط المختلفة, تنمية الشخصية الايجابية للطالب) على النحو الذي يساعدهم على التفوق الدراسي والشخصي</a:t>
            </a:r>
            <a:r>
              <a:rPr lang="ar-SA" sz="2200" dirty="0" smtClean="0"/>
              <a:t>.</a:t>
            </a:r>
            <a:endParaRPr lang="ar-SA" sz="2200" dirty="0"/>
          </a:p>
          <a:p>
            <a:r>
              <a:rPr lang="ar-SA" sz="2200" dirty="0"/>
              <a:t>2- دراسة أسباب التعثر الدراسي, وإرشاد الطلاب المتعثرين لسبل التغلب على أوجه التعثر في الدراسة, وحمايتهم من الفشل الدراسي, وبالتالي التسرب من الجامعة</a:t>
            </a:r>
            <a:r>
              <a:rPr lang="ar-SA" sz="2200" dirty="0" smtClean="0"/>
              <a:t>.</a:t>
            </a:r>
            <a:endParaRPr lang="ar-SA" sz="2200" dirty="0"/>
          </a:p>
          <a:p>
            <a:r>
              <a:rPr lang="ar-SA" sz="2200" dirty="0"/>
              <a:t>3-الاهتمام بالطلاب المتفوقين, والموهوبين, وتقديم ما يعزز قدراتهم وإمكاناتهم</a:t>
            </a:r>
            <a:r>
              <a:rPr lang="ar-SA" sz="2200" dirty="0" smtClean="0"/>
              <a:t>.</a:t>
            </a:r>
            <a:endParaRPr lang="ar-SA" sz="2200" dirty="0"/>
          </a:p>
          <a:p>
            <a:r>
              <a:rPr lang="ar-SA" sz="2200" dirty="0"/>
              <a:t>4- تقديم الاستشارات النفسية, والاجتماعية, والأكاديمية للطلاب بجامعة المجمعة</a:t>
            </a:r>
            <a:r>
              <a:rPr lang="ar-SA" sz="2200" dirty="0" smtClean="0"/>
              <a:t>.</a:t>
            </a:r>
            <a:endParaRPr lang="ar-SA" sz="2200" dirty="0"/>
          </a:p>
          <a:p>
            <a:r>
              <a:rPr lang="ar-SA" sz="2200" dirty="0"/>
              <a:t>5- تقديم الاستشارات العلمية، والدعم الإحصائي للمشاريع البحثية للطلاب سواء في مرحلة البكالوريوس أو الدراسات العليا</a:t>
            </a:r>
            <a:r>
              <a:rPr lang="ar-SA" sz="2200" dirty="0" smtClean="0"/>
              <a:t>.</a:t>
            </a:r>
            <a:endParaRPr lang="ar-SA" sz="2200" dirty="0"/>
          </a:p>
          <a:p>
            <a:endParaRPr lang="ar-SA" sz="1600" dirty="0"/>
          </a:p>
        </p:txBody>
      </p:sp>
    </p:spTree>
    <p:extLst>
      <p:ext uri="{BB962C8B-B14F-4D97-AF65-F5344CB8AC3E}">
        <p14:creationId xmlns="" xmlns:p14="http://schemas.microsoft.com/office/powerpoint/2010/main" val="133635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2" y="1628800"/>
            <a:ext cx="6912884" cy="4203829"/>
          </a:xfrm>
        </p:spPr>
        <p:txBody>
          <a:bodyPr>
            <a:normAutofit/>
          </a:bodyPr>
          <a:lstStyle/>
          <a:p>
            <a:r>
              <a:rPr lang="ar-SA" dirty="0"/>
              <a:t>6-الكشف عن ميول الطلاب وقدراتهم واستعداداتهم المهنية، وتقديم برامج لتوجيه الطلاب مهنيًا .</a:t>
            </a:r>
          </a:p>
          <a:p>
            <a:r>
              <a:rPr lang="ar-SA" dirty="0"/>
              <a:t>7- تبادل الخبرات الدراسية والاجتماعية المتعلقة بالحياة الجامعية، وذلك من خلال تقديم برامج تسهل على الطلاب المستجدين الانخراط في الحياة الجامعية بكل يسر وسهولة.</a:t>
            </a:r>
          </a:p>
          <a:p>
            <a:r>
              <a:rPr lang="ar-SA" dirty="0"/>
              <a:t>8-تيسير عملية التبادل الثقافي والعلمي بين طلاب جامعة المجمعة  ونظيراتها من الجامعات الأخرى.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184876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1683</TotalTime>
  <Words>471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أوستن</vt:lpstr>
      <vt:lpstr>Slide 1</vt:lpstr>
      <vt:lpstr>Slide 2</vt:lpstr>
      <vt:lpstr>Slide 3</vt:lpstr>
      <vt:lpstr>Slide 4</vt:lpstr>
      <vt:lpstr>رؤية المركز </vt:lpstr>
      <vt:lpstr>رسالة المركز</vt:lpstr>
      <vt:lpstr>قيم المركز</vt:lpstr>
      <vt:lpstr>أهداف المركز </vt:lpstr>
      <vt:lpstr>Slide 9</vt:lpstr>
      <vt:lpstr>وحدات مركز التوجيه والإرشاد الطلابي </vt:lpstr>
      <vt:lpstr>مواقع التواصل الخاصة بمركز التوجيه والإرشاد الطلابي ( الرجال ) </vt:lpstr>
      <vt:lpstr>مواقع التواصل الخاصة بمركز التوجيه والإرشاد الطلابي ( النساء ) 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sawh</dc:creator>
  <cp:lastModifiedBy>User</cp:lastModifiedBy>
  <cp:revision>32</cp:revision>
  <dcterms:created xsi:type="dcterms:W3CDTF">2014-12-12T13:41:21Z</dcterms:created>
  <dcterms:modified xsi:type="dcterms:W3CDTF">2015-02-02T07:01:24Z</dcterms:modified>
</cp:coreProperties>
</file>