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434" r:id="rId2"/>
    <p:sldId id="256" r:id="rId3"/>
    <p:sldId id="375" r:id="rId4"/>
    <p:sldId id="379" r:id="rId5"/>
    <p:sldId id="257" r:id="rId6"/>
    <p:sldId id="272" r:id="rId7"/>
    <p:sldId id="273" r:id="rId8"/>
    <p:sldId id="387" r:id="rId9"/>
    <p:sldId id="389" r:id="rId10"/>
    <p:sldId id="388" r:id="rId11"/>
    <p:sldId id="275" r:id="rId12"/>
    <p:sldId id="380" r:id="rId13"/>
    <p:sldId id="276" r:id="rId14"/>
    <p:sldId id="381" r:id="rId15"/>
    <p:sldId id="277" r:id="rId16"/>
    <p:sldId id="382" r:id="rId17"/>
    <p:sldId id="383" r:id="rId18"/>
    <p:sldId id="278" r:id="rId19"/>
    <p:sldId id="385" r:id="rId20"/>
    <p:sldId id="384" r:id="rId21"/>
    <p:sldId id="279" r:id="rId22"/>
    <p:sldId id="280" r:id="rId23"/>
    <p:sldId id="386" r:id="rId24"/>
    <p:sldId id="258" r:id="rId25"/>
    <p:sldId id="281" r:id="rId26"/>
    <p:sldId id="282" r:id="rId27"/>
    <p:sldId id="283" r:id="rId28"/>
    <p:sldId id="284" r:id="rId29"/>
    <p:sldId id="285" r:id="rId30"/>
    <p:sldId id="288" r:id="rId31"/>
    <p:sldId id="390" r:id="rId32"/>
    <p:sldId id="391" r:id="rId33"/>
    <p:sldId id="392" r:id="rId34"/>
    <p:sldId id="393" r:id="rId35"/>
    <p:sldId id="289" r:id="rId36"/>
    <p:sldId id="394" r:id="rId37"/>
    <p:sldId id="290" r:id="rId38"/>
    <p:sldId id="291" r:id="rId39"/>
    <p:sldId id="395" r:id="rId40"/>
    <p:sldId id="292" r:id="rId41"/>
    <p:sldId id="293" r:id="rId42"/>
    <p:sldId id="294" r:id="rId43"/>
    <p:sldId id="397" r:id="rId44"/>
    <p:sldId id="398" r:id="rId45"/>
    <p:sldId id="295" r:id="rId46"/>
    <p:sldId id="296" r:id="rId47"/>
    <p:sldId id="400" r:id="rId48"/>
    <p:sldId id="402" r:id="rId49"/>
    <p:sldId id="401" r:id="rId50"/>
    <p:sldId id="403" r:id="rId51"/>
    <p:sldId id="297" r:id="rId52"/>
    <p:sldId id="298" r:id="rId53"/>
    <p:sldId id="404" r:id="rId54"/>
    <p:sldId id="299" r:id="rId55"/>
    <p:sldId id="405" r:id="rId56"/>
    <p:sldId id="300" r:id="rId57"/>
    <p:sldId id="406" r:id="rId58"/>
    <p:sldId id="301" r:id="rId59"/>
    <p:sldId id="407" r:id="rId60"/>
    <p:sldId id="302" r:id="rId61"/>
    <p:sldId id="303" r:id="rId62"/>
    <p:sldId id="304" r:id="rId63"/>
    <p:sldId id="374" r:id="rId64"/>
    <p:sldId id="307" r:id="rId65"/>
    <p:sldId id="408" r:id="rId66"/>
    <p:sldId id="308" r:id="rId67"/>
    <p:sldId id="409" r:id="rId68"/>
    <p:sldId id="410" r:id="rId69"/>
    <p:sldId id="309" r:id="rId70"/>
    <p:sldId id="311" r:id="rId71"/>
    <p:sldId id="312" r:id="rId72"/>
    <p:sldId id="411" r:id="rId73"/>
    <p:sldId id="313" r:id="rId74"/>
    <p:sldId id="314" r:id="rId75"/>
    <p:sldId id="412" r:id="rId76"/>
    <p:sldId id="315" r:id="rId77"/>
    <p:sldId id="316" r:id="rId78"/>
    <p:sldId id="317" r:id="rId79"/>
    <p:sldId id="413" r:id="rId80"/>
    <p:sldId id="318" r:id="rId81"/>
    <p:sldId id="414" r:id="rId82"/>
    <p:sldId id="319" r:id="rId83"/>
    <p:sldId id="415" r:id="rId84"/>
    <p:sldId id="320" r:id="rId85"/>
    <p:sldId id="416" r:id="rId86"/>
    <p:sldId id="321" r:id="rId87"/>
    <p:sldId id="417" r:id="rId88"/>
    <p:sldId id="322" r:id="rId89"/>
    <p:sldId id="418" r:id="rId90"/>
    <p:sldId id="323" r:id="rId91"/>
    <p:sldId id="419" r:id="rId92"/>
    <p:sldId id="324" r:id="rId93"/>
    <p:sldId id="421" r:id="rId94"/>
    <p:sldId id="420" r:id="rId95"/>
    <p:sldId id="422" r:id="rId96"/>
    <p:sldId id="325" r:id="rId97"/>
    <p:sldId id="423" r:id="rId98"/>
    <p:sldId id="326" r:id="rId99"/>
    <p:sldId id="327" r:id="rId100"/>
    <p:sldId id="424" r:id="rId101"/>
    <p:sldId id="328" r:id="rId102"/>
    <p:sldId id="329" r:id="rId103"/>
    <p:sldId id="330" r:id="rId104"/>
    <p:sldId id="425" r:id="rId105"/>
    <p:sldId id="426" r:id="rId106"/>
    <p:sldId id="331" r:id="rId107"/>
    <p:sldId id="260" r:id="rId108"/>
    <p:sldId id="261" r:id="rId109"/>
    <p:sldId id="332" r:id="rId110"/>
    <p:sldId id="333" r:id="rId111"/>
    <p:sldId id="429" r:id="rId112"/>
    <p:sldId id="335" r:id="rId113"/>
    <p:sldId id="336" r:id="rId114"/>
    <p:sldId id="430" r:id="rId115"/>
    <p:sldId id="337" r:id="rId116"/>
    <p:sldId id="338" r:id="rId117"/>
    <p:sldId id="339" r:id="rId118"/>
    <p:sldId id="431" r:id="rId119"/>
    <p:sldId id="340" r:id="rId120"/>
    <p:sldId id="341" r:id="rId121"/>
    <p:sldId id="432" r:id="rId122"/>
    <p:sldId id="342" r:id="rId123"/>
    <p:sldId id="433" r:id="rId124"/>
    <p:sldId id="343" r:id="rId125"/>
    <p:sldId id="344" r:id="rId126"/>
    <p:sldId id="345" r:id="rId127"/>
    <p:sldId id="346" r:id="rId128"/>
    <p:sldId id="347" r:id="rId129"/>
    <p:sldId id="351" r:id="rId130"/>
    <p:sldId id="353" r:id="rId131"/>
    <p:sldId id="354" r:id="rId132"/>
    <p:sldId id="355" r:id="rId133"/>
    <p:sldId id="356" r:id="rId134"/>
    <p:sldId id="263" r:id="rId135"/>
    <p:sldId id="264" r:id="rId136"/>
    <p:sldId id="359" r:id="rId137"/>
    <p:sldId id="360" r:id="rId138"/>
    <p:sldId id="361" r:id="rId139"/>
    <p:sldId id="362" r:id="rId140"/>
    <p:sldId id="363" r:id="rId141"/>
    <p:sldId id="364" r:id="rId142"/>
    <p:sldId id="365" r:id="rId143"/>
    <p:sldId id="366" r:id="rId144"/>
    <p:sldId id="367" r:id="rId145"/>
    <p:sldId id="368" r:id="rId146"/>
    <p:sldId id="369" r:id="rId147"/>
    <p:sldId id="370" r:id="rId148"/>
    <p:sldId id="371" r:id="rId149"/>
    <p:sldId id="372" r:id="rId150"/>
    <p:sldId id="427" r:id="rId151"/>
    <p:sldId id="265" r:id="rId152"/>
    <p:sldId id="428" r:id="rId153"/>
    <p:sldId id="378" r:id="rId15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12" y="15506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4E544E8E-56F9-4DB1-AAEB-84C68A82AAB3}" type="datetimeFigureOut">
              <a:rPr lang="ar-SA" smtClean="0"/>
              <a:t>01/04/38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13A6D4-2113-42C1-9BA1-9F228B0BD405}" type="slidenum">
              <a:rPr lang="ar-SA" smtClean="0"/>
              <a:t>‹#›</a:t>
            </a:fld>
            <a:endParaRPr lang="ar-SA"/>
          </a:p>
        </p:txBody>
      </p:sp>
    </p:spTree>
    <p:extLst>
      <p:ext uri="{BB962C8B-B14F-4D97-AF65-F5344CB8AC3E}">
        <p14:creationId xmlns:p14="http://schemas.microsoft.com/office/powerpoint/2010/main" val="3958962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E544E8E-56F9-4DB1-AAEB-84C68A82AAB3}" type="datetimeFigureOut">
              <a:rPr lang="ar-SA" smtClean="0"/>
              <a:t>01/04/38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13A6D4-2113-42C1-9BA1-9F228B0BD405}" type="slidenum">
              <a:rPr lang="ar-SA" smtClean="0"/>
              <a:t>‹#›</a:t>
            </a:fld>
            <a:endParaRPr lang="ar-SA"/>
          </a:p>
        </p:txBody>
      </p:sp>
    </p:spTree>
    <p:extLst>
      <p:ext uri="{BB962C8B-B14F-4D97-AF65-F5344CB8AC3E}">
        <p14:creationId xmlns:p14="http://schemas.microsoft.com/office/powerpoint/2010/main" val="196511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E544E8E-56F9-4DB1-AAEB-84C68A82AAB3}" type="datetimeFigureOut">
              <a:rPr lang="ar-SA" smtClean="0"/>
              <a:t>01/04/38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13A6D4-2113-42C1-9BA1-9F228B0BD405}" type="slidenum">
              <a:rPr lang="ar-SA" smtClean="0"/>
              <a:t>‹#›</a:t>
            </a:fld>
            <a:endParaRPr lang="ar-SA"/>
          </a:p>
        </p:txBody>
      </p:sp>
    </p:spTree>
    <p:extLst>
      <p:ext uri="{BB962C8B-B14F-4D97-AF65-F5344CB8AC3E}">
        <p14:creationId xmlns:p14="http://schemas.microsoft.com/office/powerpoint/2010/main" val="50679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E544E8E-56F9-4DB1-AAEB-84C68A82AAB3}" type="datetimeFigureOut">
              <a:rPr lang="ar-SA" smtClean="0"/>
              <a:t>01/04/38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13A6D4-2113-42C1-9BA1-9F228B0BD405}" type="slidenum">
              <a:rPr lang="ar-SA" smtClean="0"/>
              <a:t>‹#›</a:t>
            </a:fld>
            <a:endParaRPr lang="ar-SA"/>
          </a:p>
        </p:txBody>
      </p:sp>
    </p:spTree>
    <p:extLst>
      <p:ext uri="{BB962C8B-B14F-4D97-AF65-F5344CB8AC3E}">
        <p14:creationId xmlns:p14="http://schemas.microsoft.com/office/powerpoint/2010/main" val="272109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E544E8E-56F9-4DB1-AAEB-84C68A82AAB3}" type="datetimeFigureOut">
              <a:rPr lang="ar-SA" smtClean="0"/>
              <a:t>01/04/38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13A6D4-2113-42C1-9BA1-9F228B0BD405}" type="slidenum">
              <a:rPr lang="ar-SA" smtClean="0"/>
              <a:t>‹#›</a:t>
            </a:fld>
            <a:endParaRPr lang="ar-SA"/>
          </a:p>
        </p:txBody>
      </p:sp>
    </p:spTree>
    <p:extLst>
      <p:ext uri="{BB962C8B-B14F-4D97-AF65-F5344CB8AC3E}">
        <p14:creationId xmlns:p14="http://schemas.microsoft.com/office/powerpoint/2010/main" val="4195246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4E544E8E-56F9-4DB1-AAEB-84C68A82AAB3}" type="datetimeFigureOut">
              <a:rPr lang="ar-SA" smtClean="0"/>
              <a:t>01/04/38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413A6D4-2113-42C1-9BA1-9F228B0BD405}" type="slidenum">
              <a:rPr lang="ar-SA" smtClean="0"/>
              <a:t>‹#›</a:t>
            </a:fld>
            <a:endParaRPr lang="ar-SA"/>
          </a:p>
        </p:txBody>
      </p:sp>
    </p:spTree>
    <p:extLst>
      <p:ext uri="{BB962C8B-B14F-4D97-AF65-F5344CB8AC3E}">
        <p14:creationId xmlns:p14="http://schemas.microsoft.com/office/powerpoint/2010/main" val="298601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4E544E8E-56F9-4DB1-AAEB-84C68A82AAB3}" type="datetimeFigureOut">
              <a:rPr lang="ar-SA" smtClean="0"/>
              <a:t>01/04/38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C413A6D4-2113-42C1-9BA1-9F228B0BD405}" type="slidenum">
              <a:rPr lang="ar-SA" smtClean="0"/>
              <a:t>‹#›</a:t>
            </a:fld>
            <a:endParaRPr lang="ar-SA"/>
          </a:p>
        </p:txBody>
      </p:sp>
    </p:spTree>
    <p:extLst>
      <p:ext uri="{BB962C8B-B14F-4D97-AF65-F5344CB8AC3E}">
        <p14:creationId xmlns:p14="http://schemas.microsoft.com/office/powerpoint/2010/main" val="109538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4E544E8E-56F9-4DB1-AAEB-84C68A82AAB3}" type="datetimeFigureOut">
              <a:rPr lang="ar-SA" smtClean="0"/>
              <a:t>01/04/38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C413A6D4-2113-42C1-9BA1-9F228B0BD405}" type="slidenum">
              <a:rPr lang="ar-SA" smtClean="0"/>
              <a:t>‹#›</a:t>
            </a:fld>
            <a:endParaRPr lang="ar-SA"/>
          </a:p>
        </p:txBody>
      </p:sp>
    </p:spTree>
    <p:extLst>
      <p:ext uri="{BB962C8B-B14F-4D97-AF65-F5344CB8AC3E}">
        <p14:creationId xmlns:p14="http://schemas.microsoft.com/office/powerpoint/2010/main" val="969786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E544E8E-56F9-4DB1-AAEB-84C68A82AAB3}" type="datetimeFigureOut">
              <a:rPr lang="ar-SA" smtClean="0"/>
              <a:t>01/04/38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C413A6D4-2113-42C1-9BA1-9F228B0BD405}" type="slidenum">
              <a:rPr lang="ar-SA" smtClean="0"/>
              <a:t>‹#›</a:t>
            </a:fld>
            <a:endParaRPr lang="ar-SA"/>
          </a:p>
        </p:txBody>
      </p:sp>
    </p:spTree>
    <p:extLst>
      <p:ext uri="{BB962C8B-B14F-4D97-AF65-F5344CB8AC3E}">
        <p14:creationId xmlns:p14="http://schemas.microsoft.com/office/powerpoint/2010/main" val="1833414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E544E8E-56F9-4DB1-AAEB-84C68A82AAB3}" type="datetimeFigureOut">
              <a:rPr lang="ar-SA" smtClean="0"/>
              <a:t>01/04/38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413A6D4-2113-42C1-9BA1-9F228B0BD405}" type="slidenum">
              <a:rPr lang="ar-SA" smtClean="0"/>
              <a:t>‹#›</a:t>
            </a:fld>
            <a:endParaRPr lang="ar-SA"/>
          </a:p>
        </p:txBody>
      </p:sp>
    </p:spTree>
    <p:extLst>
      <p:ext uri="{BB962C8B-B14F-4D97-AF65-F5344CB8AC3E}">
        <p14:creationId xmlns:p14="http://schemas.microsoft.com/office/powerpoint/2010/main" val="402485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E544E8E-56F9-4DB1-AAEB-84C68A82AAB3}" type="datetimeFigureOut">
              <a:rPr lang="ar-SA" smtClean="0"/>
              <a:t>01/04/38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413A6D4-2113-42C1-9BA1-9F228B0BD405}" type="slidenum">
              <a:rPr lang="ar-SA" smtClean="0"/>
              <a:t>‹#›</a:t>
            </a:fld>
            <a:endParaRPr lang="ar-SA"/>
          </a:p>
        </p:txBody>
      </p:sp>
    </p:spTree>
    <p:extLst>
      <p:ext uri="{BB962C8B-B14F-4D97-AF65-F5344CB8AC3E}">
        <p14:creationId xmlns:p14="http://schemas.microsoft.com/office/powerpoint/2010/main" val="272068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544E8E-56F9-4DB1-AAEB-84C68A82AAB3}" type="datetimeFigureOut">
              <a:rPr lang="ar-SA" smtClean="0"/>
              <a:t>01/04/38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413A6D4-2113-42C1-9BA1-9F228B0BD405}" type="slidenum">
              <a:rPr lang="ar-SA" smtClean="0"/>
              <a:t>‹#›</a:t>
            </a:fld>
            <a:endParaRPr lang="ar-SA"/>
          </a:p>
        </p:txBody>
      </p:sp>
    </p:spTree>
    <p:extLst>
      <p:ext uri="{BB962C8B-B14F-4D97-AF65-F5344CB8AC3E}">
        <p14:creationId xmlns:p14="http://schemas.microsoft.com/office/powerpoint/2010/main" val="871878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signup.wordpress.com/signup/" TargetMode="External"/><Relationship Id="rId2" Type="http://schemas.openxmlformats.org/officeDocument/2006/relationships/hyperlink" Target="http://wordpress.com/"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itunes.apple.com/us/app/wordpress/id335703880?mt=8" TargetMode="External"/><Relationship Id="rId2" Type="http://schemas.openxmlformats.org/officeDocument/2006/relationships/hyperlink" Target="https://play.google.com/store/apps/details?id=org.wordpress.android&amp;feature=search_result#?t=W251bGwsMSwxLDEsIm9yZy53b3JkcHJlc3MuYW5kcm9pZCJd"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www.gmail.com/"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www.blogger.com/start" TargetMode="External"/><Relationship Id="rId2" Type="http://schemas.openxmlformats.org/officeDocument/2006/relationships/hyperlink" Target="http://www.blogger.com/"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jeeran.com/blogs/?lang=a" TargetMode="External"/><Relationship Id="rId2" Type="http://schemas.openxmlformats.org/officeDocument/2006/relationships/hyperlink" Target="https://www.blogger.com/start"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http://arab-getmoney.blogspot.com/"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www.facebook.com/arab.blogs"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logwise.com/" TargetMode="External"/><Relationship Id="rId2" Type="http://schemas.openxmlformats.org/officeDocument/2006/relationships/hyperlink" Target="http://www.blogger.com/" TargetMode="External"/><Relationship Id="rId1" Type="http://schemas.openxmlformats.org/officeDocument/2006/relationships/slideLayout" Target="../slideLayouts/slideLayout2.xml"/><Relationship Id="rId6" Type="http://schemas.openxmlformats.org/officeDocument/2006/relationships/hyperlink" Target="http://www/" TargetMode="External"/><Relationship Id="rId5" Type="http://schemas.openxmlformats.org/officeDocument/2006/relationships/hyperlink" Target="http://www.internet.gov.sa/learn-the-web-ar/guides-ar/%20http:/www.livejournal.com" TargetMode="External"/><Relationship Id="rId4" Type="http://schemas.openxmlformats.org/officeDocument/2006/relationships/hyperlink" Target="http://www.bloglines.com/"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http://alumniaffairscommittee.blogspot.com/" TargetMode="Externa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blogger.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blogger.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support.google.com/blogger/answer/42673" TargetMode="External"/><Relationship Id="rId2" Type="http://schemas.openxmlformats.org/officeDocument/2006/relationships/hyperlink" Target="https://support.google.com/blogger/answer/176245"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blogger.com/" TargetMode="External"/><Relationship Id="rId2" Type="http://schemas.openxmlformats.org/officeDocument/2006/relationships/hyperlink" Target="https://support.google.com/blogger/answer/42534"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mail.google.com/mail/signup"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blogger.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cofworld.wordpress.com/2013/05/24/%D9%83%D9%8A%D9%81%D9%8A%D8%A9-%D8%A5%D9%86%D8%B4%D8%A7%D8%A1-%D8%B5%D9%81%D8%AD%D8%A7%D8%AA-%D8%A3%D8%B3%D8%A7%D8%B3%D9%8A%D8%A9-%D9%88%D8%B5%D9%81%D8%AD%D8%A7%D8%AA-%D9%85%D8%B1%D9%81%D9%82%D8%A9/"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cofworld.wordpress.com/%e2%98%85-%d8%af%d8%b1%d9%88%d8%b3-%d9%84%d9%84%d9%88%d9%88%d8%b1%d8%af-%d8%a8%d8%b1%d9%8a%d8%b3-%e2%98%85/%d9%83%d9%8a%d9%81%d9%8a%d8%a9-%d8%a5%d9%86%d8%b4%d8%a7%d8%a1-%d8%ad%d8%b3%d8%a7%d8%a8-%d8%ba%d9%84%d9%89-%d8%a7%d9%84%d9%88%d9%88%d8%b1%d8%af-%d8%a8%d8%b1%d9%8a%d8%b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7andwin.blogspot.com/2013/02/niche.html"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7andwin.blogspot.com/2013/05/on-page-seo.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X\Desktop\دعوة المدونات.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676"/>
            <a:ext cx="9144000" cy="691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636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268760"/>
            <a:ext cx="8229600" cy="4857403"/>
          </a:xfrm>
        </p:spPr>
        <p:txBody>
          <a:bodyPr>
            <a:normAutofit fontScale="92500" lnSpcReduction="20000"/>
          </a:bodyPr>
          <a:lstStyle/>
          <a:p>
            <a:pPr marL="0" indent="0" algn="just">
              <a:lnSpc>
                <a:spcPct val="160000"/>
              </a:lnSpc>
              <a:buNone/>
            </a:pPr>
            <a:r>
              <a:rPr lang="ar-SA" b="1" dirty="0">
                <a:cs typeface="AL-Mateen" pitchFamily="2" charset="-78"/>
              </a:rPr>
              <a:t>برنامج </a:t>
            </a:r>
            <a:r>
              <a:rPr lang="ar-SA" b="1" dirty="0" err="1">
                <a:cs typeface="AL-Mateen" pitchFamily="2" charset="-78"/>
              </a:rPr>
              <a:t>ووردبريس</a:t>
            </a:r>
            <a:r>
              <a:rPr lang="ar-SA" b="1" dirty="0">
                <a:cs typeface="AL-Mateen" pitchFamily="2" charset="-78"/>
              </a:rPr>
              <a:t> المعرب </a:t>
            </a:r>
            <a:r>
              <a:rPr lang="en-US" b="1" dirty="0" err="1">
                <a:cs typeface="AL-Mateen" pitchFamily="2" charset="-78"/>
              </a:rPr>
              <a:t>wordpress</a:t>
            </a:r>
            <a:r>
              <a:rPr lang="ar-SA" b="1" dirty="0">
                <a:cs typeface="AL-Mateen" pitchFamily="2" charset="-78"/>
              </a:rPr>
              <a:t>: برمجية حرة لإدارة محتوى المدونات تتيح إمكانات كبيرة للمستخدمين. وهي أنظمة أكثر احترافية مجانية تقوم بتركيبها على مضيف </a:t>
            </a:r>
            <a:r>
              <a:rPr lang="en-US" b="1" dirty="0">
                <a:cs typeface="AL-Mateen" pitchFamily="2" charset="-78"/>
              </a:rPr>
              <a:t>host</a:t>
            </a:r>
            <a:r>
              <a:rPr lang="ar-SA" b="1" dirty="0">
                <a:cs typeface="AL-Mateen" pitchFamily="2" charset="-78"/>
              </a:rPr>
              <a:t> تقوم بحجزه مجانا أو بمقابل مادي ومنها أيضاً برنامج وذلك من خلال سهولة الاتصال ما بين هذه الأطراف في عدة اتجاهات مثل مجالس النقاش، البريد الإلكتروني ، غرف الحوار ، ويرى الباحثين أن هذه الأشياء تزيد وتحفز الطلاب على المشاركة والتفاعل مع المواضيع المطروحة .</a:t>
            </a:r>
            <a:endParaRPr lang="en-US" b="1" dirty="0">
              <a:cs typeface="AL-Mateen" pitchFamily="2" charset="-78"/>
            </a:endParaRPr>
          </a:p>
          <a:p>
            <a:pPr marL="0" indent="0">
              <a:buNone/>
            </a:pPr>
            <a:endParaRPr lang="ar-SA" dirty="0">
              <a:cs typeface="AL-Mateen" pitchFamily="2" charset="-78"/>
            </a:endParaRPr>
          </a:p>
        </p:txBody>
      </p:sp>
    </p:spTree>
    <p:extLst>
      <p:ext uri="{BB962C8B-B14F-4D97-AF65-F5344CB8AC3E}">
        <p14:creationId xmlns:p14="http://schemas.microsoft.com/office/powerpoint/2010/main" val="30663088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1412776"/>
            <a:ext cx="8229600" cy="5256584"/>
          </a:xfrm>
        </p:spPr>
        <p:txBody>
          <a:bodyPr/>
          <a:lstStyle/>
          <a:p>
            <a:r>
              <a:rPr lang="ar-SA" dirty="0">
                <a:cs typeface="AL-Mateen" pitchFamily="2" charset="-78"/>
              </a:rPr>
              <a:t>فإجراء تعديلات ضخمة على مدونتك بعد فترة من الزمن قد يؤثر على تصنيفها داخل محركات البحث بالإضافة إلى انخفاض عدد الزوار لمدونتك.</a:t>
            </a:r>
            <a:endParaRPr lang="en-US" dirty="0">
              <a:cs typeface="AL-Mateen" pitchFamily="2" charset="-78"/>
            </a:endParaRPr>
          </a:p>
          <a:p>
            <a:r>
              <a:rPr lang="ar-SA" dirty="0">
                <a:cs typeface="AL-Mateen" pitchFamily="2" charset="-78"/>
              </a:rPr>
              <a:t>لذلك أرجو أن تساعدك النقاط التالية بالإضافة إلى المقارنة الفائتة في تحديد اختيارك بصورة ملائمة</a:t>
            </a:r>
            <a:endParaRPr lang="en-US" dirty="0">
              <a:cs typeface="AL-Mateen" pitchFamily="2" charset="-78"/>
            </a:endParaRPr>
          </a:p>
          <a:p>
            <a:r>
              <a:rPr lang="ar-SA" b="1" dirty="0">
                <a:cs typeface="AL-Mateen" pitchFamily="2" charset="-78"/>
              </a:rPr>
              <a:t>الحالات التي يُفضل فيها استخدام بلوجر</a:t>
            </a:r>
            <a:endParaRPr lang="en-US" b="1" dirty="0">
              <a:cs typeface="AL-Mateen" pitchFamily="2" charset="-78"/>
            </a:endParaRPr>
          </a:p>
          <a:p>
            <a:pPr lvl="0"/>
            <a:r>
              <a:rPr lang="ar-SA" dirty="0">
                <a:cs typeface="AL-Mateen" pitchFamily="2" charset="-78"/>
              </a:rPr>
              <a:t>التدوين بشكل منقطع أو غير نظامي، بحيث تقوم بالتدوين بصورة غير رسمية وعلى فترات متباعدة</a:t>
            </a:r>
            <a:r>
              <a:rPr lang="ar-SA" dirty="0" smtClean="0">
                <a:cs typeface="AL-Mateen" pitchFamily="2" charset="-78"/>
              </a:rPr>
              <a:t>.</a:t>
            </a:r>
            <a:endParaRPr lang="en-US" dirty="0">
              <a:cs typeface="AL-Mateen" pitchFamily="2" charset="-78"/>
            </a:endParaRPr>
          </a:p>
        </p:txBody>
      </p:sp>
    </p:spTree>
    <p:extLst>
      <p:ext uri="{BB962C8B-B14F-4D97-AF65-F5344CB8AC3E}">
        <p14:creationId xmlns:p14="http://schemas.microsoft.com/office/powerpoint/2010/main" val="24465578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52736"/>
            <a:ext cx="8229600" cy="5616624"/>
          </a:xfrm>
        </p:spPr>
        <p:txBody>
          <a:bodyPr>
            <a:normAutofit fontScale="85000" lnSpcReduction="10000"/>
          </a:bodyPr>
          <a:lstStyle/>
          <a:p>
            <a:pPr lvl="0" algn="just">
              <a:lnSpc>
                <a:spcPct val="160000"/>
              </a:lnSpc>
            </a:pPr>
            <a:r>
              <a:rPr lang="ar-SA" dirty="0" smtClean="0">
                <a:cs typeface="AL-Mateen" pitchFamily="2" charset="-78"/>
              </a:rPr>
              <a:t>عدم </a:t>
            </a:r>
            <a:r>
              <a:rPr lang="ar-SA" dirty="0">
                <a:cs typeface="AL-Mateen" pitchFamily="2" charset="-78"/>
              </a:rPr>
              <a:t>الحاجة للعديد من المميزات والخصائص والتحكم داخل المدونة، أي أن ما يهمك هو نشر محتوى معين بعيداً عن خيارات التحكم الخاصة بالمدونة.</a:t>
            </a:r>
            <a:endParaRPr lang="en-US" dirty="0">
              <a:cs typeface="AL-Mateen" pitchFamily="2" charset="-78"/>
            </a:endParaRPr>
          </a:p>
          <a:p>
            <a:pPr lvl="0" algn="just">
              <a:lnSpc>
                <a:spcPct val="160000"/>
              </a:lnSpc>
            </a:pPr>
            <a:r>
              <a:rPr lang="ar-SA" dirty="0">
                <a:cs typeface="AL-Mateen" pitchFamily="2" charset="-78"/>
              </a:rPr>
              <a:t>خوض تجربة جديدة وشبه تجريبية في مجال التدوين، وبالتالي يمكنك استخدام منصة بلوجر لفترة معينة وتحديد خطواتك المقبلة اعتماداً على نتائج هذه الفترة.</a:t>
            </a:r>
            <a:endParaRPr lang="en-US" dirty="0">
              <a:cs typeface="AL-Mateen" pitchFamily="2" charset="-78"/>
            </a:endParaRPr>
          </a:p>
          <a:p>
            <a:pPr lvl="0" algn="just">
              <a:lnSpc>
                <a:spcPct val="160000"/>
              </a:lnSpc>
            </a:pPr>
            <a:r>
              <a:rPr lang="ar-SA" dirty="0">
                <a:cs typeface="AL-Mateen" pitchFamily="2" charset="-78"/>
              </a:rPr>
              <a:t>عدم امتلاك المعرفة اللازمة في الأمور التقنية والفنية المتعلقة بإدارة المدونة، ولا تريد تخصيص بعض الوقت للتعلم</a:t>
            </a:r>
            <a:endParaRPr lang="en-US" dirty="0">
              <a:cs typeface="AL-Mateen" pitchFamily="2" charset="-78"/>
            </a:endParaRPr>
          </a:p>
          <a:p>
            <a:pPr lvl="0" algn="just">
              <a:lnSpc>
                <a:spcPct val="160000"/>
              </a:lnSpc>
            </a:pPr>
            <a:r>
              <a:rPr lang="ar-SA" dirty="0">
                <a:cs typeface="AL-Mateen" pitchFamily="2" charset="-78"/>
              </a:rPr>
              <a:t>عدم الرغبة في إنفاق أي مبالغ مادية على المدونة</a:t>
            </a:r>
            <a:endParaRPr lang="en-US" dirty="0">
              <a:cs typeface="AL-Mateen" pitchFamily="2" charset="-78"/>
            </a:endParaRPr>
          </a:p>
          <a:p>
            <a:pPr lvl="0" algn="just">
              <a:lnSpc>
                <a:spcPct val="160000"/>
              </a:lnSpc>
            </a:pPr>
            <a:r>
              <a:rPr lang="ar-SA" dirty="0">
                <a:cs typeface="AL-Mateen" pitchFamily="2" charset="-78"/>
              </a:rPr>
              <a:t>اقتصار المدونة على مجال واحد فقط من مجالات التدوين.</a:t>
            </a: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35804015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08720"/>
            <a:ext cx="8229600" cy="5832648"/>
          </a:xfrm>
        </p:spPr>
        <p:txBody>
          <a:bodyPr>
            <a:normAutofit lnSpcReduction="10000"/>
          </a:bodyPr>
          <a:lstStyle/>
          <a:p>
            <a:r>
              <a:rPr lang="ar-SA" b="1" dirty="0">
                <a:cs typeface="AL-Mateen" pitchFamily="2" charset="-78"/>
              </a:rPr>
              <a:t>الحالات التي يُفضل فيها استخدام وورد برس</a:t>
            </a:r>
            <a:endParaRPr lang="en-US" b="1" dirty="0">
              <a:cs typeface="AL-Mateen" pitchFamily="2" charset="-78"/>
            </a:endParaRPr>
          </a:p>
          <a:p>
            <a:pPr lvl="0"/>
            <a:r>
              <a:rPr lang="ar-SA" dirty="0">
                <a:cs typeface="AL-Mateen" pitchFamily="2" charset="-78"/>
              </a:rPr>
              <a:t>إنشاء مدونة شاملة ومتكاملة وتحتاج إلى العديد من إمكانيات التخصيص</a:t>
            </a:r>
            <a:endParaRPr lang="en-US" dirty="0">
              <a:cs typeface="AL-Mateen" pitchFamily="2" charset="-78"/>
            </a:endParaRPr>
          </a:p>
          <a:p>
            <a:pPr lvl="0"/>
            <a:r>
              <a:rPr lang="ar-SA" dirty="0">
                <a:cs typeface="AL-Mateen" pitchFamily="2" charset="-78"/>
              </a:rPr>
              <a:t>الرغبة في التحكم الكامل بالمدونة، والاحتفاظ بملكية محتويات المدونة بصورة تامة.</a:t>
            </a:r>
            <a:endParaRPr lang="en-US" dirty="0">
              <a:cs typeface="AL-Mateen" pitchFamily="2" charset="-78"/>
            </a:endParaRPr>
          </a:p>
          <a:p>
            <a:pPr lvl="0"/>
            <a:r>
              <a:rPr lang="ar-SA" dirty="0">
                <a:cs typeface="AL-Mateen" pitchFamily="2" charset="-78"/>
              </a:rPr>
              <a:t>العمل على المدونة بشكل تجاري، أي وجود نية لبيعها في مرحلة معينة</a:t>
            </a:r>
            <a:endParaRPr lang="en-US" dirty="0">
              <a:cs typeface="AL-Mateen" pitchFamily="2" charset="-78"/>
            </a:endParaRPr>
          </a:p>
          <a:p>
            <a:pPr lvl="0"/>
            <a:r>
              <a:rPr lang="ar-SA" dirty="0">
                <a:cs typeface="AL-Mateen" pitchFamily="2" charset="-78"/>
              </a:rPr>
              <a:t>المقدرة على التعامل الفعال مع منصة وورد برس ومعرفة بالأمور الفنية.</a:t>
            </a:r>
            <a:endParaRPr lang="en-US" dirty="0">
              <a:cs typeface="AL-Mateen" pitchFamily="2" charset="-78"/>
            </a:endParaRPr>
          </a:p>
          <a:p>
            <a:pPr lvl="0"/>
            <a:r>
              <a:rPr lang="ar-SA" dirty="0">
                <a:cs typeface="AL-Mateen" pitchFamily="2" charset="-78"/>
              </a:rPr>
              <a:t>المقدرة على دفع التكاليف الخاصة بالمدونة</a:t>
            </a:r>
            <a:endParaRPr lang="en-US" dirty="0">
              <a:cs typeface="AL-Mateen" pitchFamily="2" charset="-78"/>
            </a:endParaRPr>
          </a:p>
          <a:p>
            <a:pPr lvl="0"/>
            <a:r>
              <a:rPr lang="ar-SA" dirty="0">
                <a:cs typeface="AL-Mateen" pitchFamily="2" charset="-78"/>
              </a:rPr>
              <a:t>الحاجة لوجود خيارات واسعة لقالب المدونة والتصميم الخاص بها.</a:t>
            </a:r>
            <a:endParaRPr lang="en-US" dirty="0">
              <a:cs typeface="AL-Mateen" pitchFamily="2" charset="-78"/>
            </a:endParaRPr>
          </a:p>
          <a:p>
            <a:pPr lvl="0"/>
            <a:r>
              <a:rPr lang="ar-SA" dirty="0">
                <a:cs typeface="AL-Mateen" pitchFamily="2" charset="-78"/>
              </a:rPr>
              <a:t>التدوين المتواصل وطويل المدى ووجود رؤية مستقبلية لدى المدون.</a:t>
            </a:r>
            <a:endParaRPr lang="en-US" dirty="0">
              <a:cs typeface="AL-Mateen" pitchFamily="2" charset="-78"/>
            </a:endParaRPr>
          </a:p>
        </p:txBody>
      </p:sp>
    </p:spTree>
    <p:extLst>
      <p:ext uri="{BB962C8B-B14F-4D97-AF65-F5344CB8AC3E}">
        <p14:creationId xmlns:p14="http://schemas.microsoft.com/office/powerpoint/2010/main" val="4175055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36712"/>
            <a:ext cx="8229600" cy="5760640"/>
          </a:xfrm>
        </p:spPr>
        <p:txBody>
          <a:bodyPr>
            <a:normAutofit fontScale="70000" lnSpcReduction="20000"/>
          </a:bodyPr>
          <a:lstStyle/>
          <a:p>
            <a:pPr algn="just" fontAlgn="base">
              <a:lnSpc>
                <a:spcPct val="170000"/>
              </a:lnSpc>
            </a:pPr>
            <a:r>
              <a:rPr lang="ar-SA" dirty="0">
                <a:cs typeface="AL-Mateen" pitchFamily="2" charset="-78"/>
              </a:rPr>
              <a:t>الخطوات التالية تشرح كيفية إنشاء مدونة على موقع </a:t>
            </a:r>
            <a:r>
              <a:rPr lang="ar-SA" dirty="0" err="1">
                <a:cs typeface="AL-Mateen" pitchFamily="2" charset="-78"/>
              </a:rPr>
              <a:t>ووردبريس</a:t>
            </a:r>
            <a:r>
              <a:rPr lang="ar-SA" dirty="0">
                <a:cs typeface="AL-Mateen" pitchFamily="2" charset="-78"/>
              </a:rPr>
              <a:t>:</a:t>
            </a:r>
            <a:endParaRPr lang="en-US" dirty="0">
              <a:cs typeface="AL-Mateen" pitchFamily="2" charset="-78"/>
            </a:endParaRPr>
          </a:p>
          <a:p>
            <a:pPr lvl="0" algn="just" fontAlgn="base">
              <a:lnSpc>
                <a:spcPct val="170000"/>
              </a:lnSpc>
            </a:pPr>
            <a:r>
              <a:rPr lang="ar-SA" dirty="0">
                <a:cs typeface="AL-Mateen" pitchFamily="2" charset="-78"/>
              </a:rPr>
              <a:t>ادخل إلى موقع </a:t>
            </a:r>
            <a:r>
              <a:rPr lang="en-US" dirty="0">
                <a:cs typeface="AL-Mateen" pitchFamily="2" charset="-78"/>
                <a:hlinkClick r:id="rId2"/>
              </a:rPr>
              <a:t>WordPress.com</a:t>
            </a:r>
            <a:r>
              <a:rPr lang="ar-SA" dirty="0">
                <a:cs typeface="AL-Mateen" pitchFamily="2" charset="-78"/>
              </a:rPr>
              <a:t> واضغط على “البدء” </a:t>
            </a:r>
            <a:r>
              <a:rPr lang="en-US" dirty="0">
                <a:cs typeface="AL-Mateen" pitchFamily="2" charset="-78"/>
                <a:hlinkClick r:id="rId3"/>
              </a:rPr>
              <a:t>Get Started</a:t>
            </a:r>
            <a:r>
              <a:rPr lang="ar-SA" dirty="0">
                <a:cs typeface="AL-Mateen" pitchFamily="2" charset="-78"/>
              </a:rPr>
              <a:t>.</a:t>
            </a:r>
            <a:endParaRPr lang="en-US" dirty="0">
              <a:cs typeface="AL-Mateen" pitchFamily="2" charset="-78"/>
            </a:endParaRPr>
          </a:p>
          <a:p>
            <a:pPr lvl="0" algn="just" fontAlgn="base">
              <a:lnSpc>
                <a:spcPct val="170000"/>
              </a:lnSpc>
            </a:pPr>
            <a:r>
              <a:rPr lang="ar-SA" dirty="0">
                <a:cs typeface="AL-Mateen" pitchFamily="2" charset="-78"/>
              </a:rPr>
              <a:t>أدخل المعلومات المطلوبة وهي البريد الالكتروني واسم المستخدم وكلمة المرور وعنوان المدونة التي تريد إنشاءها بحيث يكون العنوان بالشكل </a:t>
            </a:r>
            <a:r>
              <a:rPr lang="en-US" dirty="0">
                <a:cs typeface="AL-Mateen" pitchFamily="2" charset="-78"/>
              </a:rPr>
              <a:t>Title.wordpress.com</a:t>
            </a:r>
            <a:r>
              <a:rPr lang="ar-SA" dirty="0">
                <a:cs typeface="AL-Mateen" pitchFamily="2" charset="-78"/>
              </a:rPr>
              <a:t> (العنوان الذي تريده مكان كلمة </a:t>
            </a:r>
            <a:r>
              <a:rPr lang="en-US" dirty="0">
                <a:cs typeface="AL-Mateen" pitchFamily="2" charset="-78"/>
              </a:rPr>
              <a:t>Title</a:t>
            </a:r>
            <a:r>
              <a:rPr lang="ar-SA" dirty="0">
                <a:cs typeface="AL-Mateen" pitchFamily="2" charset="-78"/>
              </a:rPr>
              <a:t>، ويجب الانتباه إلى أن هذا العنوان لن تستطيع تغييره لاحقاً)</a:t>
            </a:r>
            <a:endParaRPr lang="en-US" dirty="0">
              <a:cs typeface="AL-Mateen" pitchFamily="2" charset="-78"/>
            </a:endParaRPr>
          </a:p>
          <a:p>
            <a:pPr lvl="0" algn="just" fontAlgn="base">
              <a:lnSpc>
                <a:spcPct val="170000"/>
              </a:lnSpc>
            </a:pPr>
            <a:r>
              <a:rPr lang="ar-SA" dirty="0">
                <a:cs typeface="AL-Mateen" pitchFamily="2" charset="-78"/>
              </a:rPr>
              <a:t>اضغط على </a:t>
            </a:r>
            <a:r>
              <a:rPr lang="en-US" dirty="0">
                <a:cs typeface="AL-Mateen" pitchFamily="2" charset="-78"/>
              </a:rPr>
              <a:t>Create Blog</a:t>
            </a:r>
            <a:r>
              <a:rPr lang="ar-SA" dirty="0">
                <a:cs typeface="AL-Mateen" pitchFamily="2" charset="-78"/>
              </a:rPr>
              <a:t> في الأسفل، ستصل رسالة التفعيل إلى بريدك الالكتروني، للتفعيل اضغط من داخل البريد المرسل على </a:t>
            </a:r>
            <a:r>
              <a:rPr lang="en-US" dirty="0">
                <a:cs typeface="AL-Mateen" pitchFamily="2" charset="-78"/>
              </a:rPr>
              <a:t>Activate Blog</a:t>
            </a:r>
            <a:r>
              <a:rPr lang="ar-SA" dirty="0">
                <a:cs typeface="AL-Mateen" pitchFamily="2" charset="-78"/>
              </a:rPr>
              <a:t> ستظهر لك نافذة جديدة.</a:t>
            </a:r>
            <a:endParaRPr lang="en-US" dirty="0">
              <a:cs typeface="AL-Mateen" pitchFamily="2" charset="-78"/>
            </a:endParaRPr>
          </a:p>
          <a:p>
            <a:pPr lvl="0" algn="just" fontAlgn="base">
              <a:lnSpc>
                <a:spcPct val="170000"/>
              </a:lnSpc>
            </a:pPr>
            <a:r>
              <a:rPr lang="ar-SA" dirty="0">
                <a:cs typeface="AL-Mateen" pitchFamily="2" charset="-78"/>
              </a:rPr>
              <a:t>في النافذة الجديدة أدخل عنوان المدونة </a:t>
            </a:r>
            <a:r>
              <a:rPr lang="en-US" dirty="0">
                <a:cs typeface="AL-Mateen" pitchFamily="2" charset="-78"/>
              </a:rPr>
              <a:t>Blog Title</a:t>
            </a:r>
            <a:r>
              <a:rPr lang="ar-SA" dirty="0">
                <a:cs typeface="AL-Mateen" pitchFamily="2" charset="-78"/>
              </a:rPr>
              <a:t> وجملة تصف فيها ما تحتويه المدونة </a:t>
            </a:r>
            <a:r>
              <a:rPr lang="en-US" dirty="0">
                <a:cs typeface="AL-Mateen" pitchFamily="2" charset="-78"/>
              </a:rPr>
              <a:t>Tagline</a:t>
            </a:r>
            <a:r>
              <a:rPr lang="ar-SA" dirty="0">
                <a:cs typeface="AL-Mateen" pitchFamily="2" charset="-78"/>
              </a:rPr>
              <a:t> -وهذان الخياران من الممكن أن يكونا باللغة العربية- ويمكنك أيضاً اختيار لغة المدونة حيث تتوفر اللغة العربية، ثم اضغط على “الخطوة التالية” </a:t>
            </a:r>
            <a:r>
              <a:rPr lang="en-US" dirty="0">
                <a:cs typeface="AL-Mateen" pitchFamily="2" charset="-78"/>
              </a:rPr>
              <a:t>Next Step</a:t>
            </a:r>
            <a:r>
              <a:rPr lang="ar-SA" dirty="0" smtClean="0">
                <a:cs typeface="AL-Mateen" pitchFamily="2" charset="-78"/>
              </a:rPr>
              <a:t>.</a:t>
            </a:r>
            <a:endParaRPr lang="en-US" dirty="0">
              <a:cs typeface="AL-Mateen" pitchFamily="2" charset="-78"/>
            </a:endParaRPr>
          </a:p>
        </p:txBody>
      </p:sp>
    </p:spTree>
    <p:extLst>
      <p:ext uri="{BB962C8B-B14F-4D97-AF65-F5344CB8AC3E}">
        <p14:creationId xmlns:p14="http://schemas.microsoft.com/office/powerpoint/2010/main" val="35493410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196752"/>
            <a:ext cx="8229600" cy="6381328"/>
          </a:xfrm>
        </p:spPr>
        <p:txBody>
          <a:bodyPr>
            <a:normAutofit fontScale="77500" lnSpcReduction="20000"/>
          </a:bodyPr>
          <a:lstStyle/>
          <a:p>
            <a:pPr lvl="0" algn="just" fontAlgn="base">
              <a:lnSpc>
                <a:spcPct val="170000"/>
              </a:lnSpc>
            </a:pPr>
            <a:r>
              <a:rPr lang="ar-SA" dirty="0">
                <a:cs typeface="AL-Mateen" pitchFamily="2" charset="-78"/>
              </a:rPr>
              <a:t>الخطوة التالية هي اختيار “القالب” </a:t>
            </a:r>
            <a:r>
              <a:rPr lang="en-US" dirty="0">
                <a:cs typeface="AL-Mateen" pitchFamily="2" charset="-78"/>
              </a:rPr>
              <a:t>Theme</a:t>
            </a:r>
            <a:r>
              <a:rPr lang="ar-SA" dirty="0">
                <a:cs typeface="AL-Mateen" pitchFamily="2" charset="-78"/>
              </a:rPr>
              <a:t>، اختر أحد القوالب المجانية المتوفرة عندها ستظهر صفحة القالب، </a:t>
            </a:r>
            <a:r>
              <a:rPr lang="ar-SA" dirty="0" err="1">
                <a:cs typeface="AL-Mateen" pitchFamily="2" charset="-78"/>
              </a:rPr>
              <a:t>حبث</a:t>
            </a:r>
            <a:r>
              <a:rPr lang="ar-SA" dirty="0">
                <a:cs typeface="AL-Mateen" pitchFamily="2" charset="-78"/>
              </a:rPr>
              <a:t> يمكنك التعديل عليه بالضغط على </a:t>
            </a:r>
            <a:r>
              <a:rPr lang="en-US" dirty="0">
                <a:cs typeface="AL-Mateen" pitchFamily="2" charset="-78"/>
              </a:rPr>
              <a:t>Customize it</a:t>
            </a:r>
            <a:r>
              <a:rPr lang="ar-SA" dirty="0">
                <a:cs typeface="AL-Mateen" pitchFamily="2" charset="-78"/>
              </a:rPr>
              <a:t> أو إجراء هذه الخطوة لاحقاً بعد إنشاء المدونة، وبعد الانتهاء اضغط على </a:t>
            </a:r>
            <a:r>
              <a:rPr lang="en-US" dirty="0">
                <a:cs typeface="AL-Mateen" pitchFamily="2" charset="-78"/>
              </a:rPr>
              <a:t>Next Step</a:t>
            </a:r>
            <a:r>
              <a:rPr lang="ar-SA" dirty="0">
                <a:cs typeface="AL-Mateen" pitchFamily="2" charset="-78"/>
              </a:rPr>
              <a:t>.</a:t>
            </a:r>
            <a:endParaRPr lang="en-US" dirty="0">
              <a:cs typeface="AL-Mateen" pitchFamily="2" charset="-78"/>
            </a:endParaRPr>
          </a:p>
          <a:p>
            <a:pPr lvl="0" algn="just" fontAlgn="base">
              <a:lnSpc>
                <a:spcPct val="170000"/>
              </a:lnSpc>
            </a:pPr>
            <a:r>
              <a:rPr lang="ar-SA" dirty="0">
                <a:cs typeface="AL-Mateen" pitchFamily="2" charset="-78"/>
              </a:rPr>
              <a:t>الخطوة الأخيرة يطلب منك الموقع إنشاء </a:t>
            </a:r>
            <a:r>
              <a:rPr lang="ar-SA" dirty="0" err="1">
                <a:cs typeface="AL-Mateen" pitchFamily="2" charset="-78"/>
              </a:rPr>
              <a:t>تدوينتك</a:t>
            </a:r>
            <a:r>
              <a:rPr lang="ar-SA" dirty="0">
                <a:cs typeface="AL-Mateen" pitchFamily="2" charset="-78"/>
              </a:rPr>
              <a:t> الأولى، ويمكن تخطي هذه الخطوة وإنشاء التدوينة لاحقاً، واضغط على </a:t>
            </a:r>
            <a:r>
              <a:rPr lang="en-US" dirty="0">
                <a:cs typeface="AL-Mateen" pitchFamily="2" charset="-78"/>
              </a:rPr>
              <a:t>Finish</a:t>
            </a:r>
            <a:r>
              <a:rPr lang="ar-SA" dirty="0">
                <a:cs typeface="AL-Mateen" pitchFamily="2" charset="-78"/>
              </a:rPr>
              <a:t> للإتمام.</a:t>
            </a:r>
            <a:endParaRPr lang="en-US" dirty="0">
              <a:cs typeface="AL-Mateen" pitchFamily="2" charset="-78"/>
            </a:endParaRPr>
          </a:p>
          <a:p>
            <a:pPr lvl="0" algn="just" fontAlgn="base">
              <a:lnSpc>
                <a:spcPct val="170000"/>
              </a:lnSpc>
            </a:pPr>
            <a:r>
              <a:rPr lang="ar-SA" dirty="0">
                <a:cs typeface="AL-Mateen" pitchFamily="2" charset="-78"/>
              </a:rPr>
              <a:t>بعد الانتهاء افتح نافذة جديدة ضمن المتصفح واكتب عنوان المدونة التي أنشأتها </a:t>
            </a:r>
            <a:r>
              <a:rPr lang="en-US" dirty="0">
                <a:cs typeface="AL-Mateen" pitchFamily="2" charset="-78"/>
              </a:rPr>
              <a:t>Title.wordpress.com</a:t>
            </a:r>
            <a:r>
              <a:rPr lang="ar-SA" dirty="0">
                <a:cs typeface="AL-Mateen" pitchFamily="2" charset="-78"/>
              </a:rPr>
              <a:t> (العنوان الذي أدخلته سابقاً مكان </a:t>
            </a:r>
            <a:r>
              <a:rPr lang="en-US" dirty="0">
                <a:cs typeface="AL-Mateen" pitchFamily="2" charset="-78"/>
              </a:rPr>
              <a:t>Title</a:t>
            </a:r>
            <a:r>
              <a:rPr lang="ar-SA" dirty="0">
                <a:cs typeface="AL-Mateen" pitchFamily="2" charset="-78"/>
              </a:rPr>
              <a:t>).</a:t>
            </a:r>
            <a:endParaRPr lang="en-US" dirty="0">
              <a:cs typeface="AL-Mateen" pitchFamily="2" charset="-78"/>
            </a:endParaRPr>
          </a:p>
          <a:p>
            <a:pPr lvl="0" algn="just" fontAlgn="base">
              <a:lnSpc>
                <a:spcPct val="170000"/>
              </a:lnSpc>
            </a:pPr>
            <a:r>
              <a:rPr lang="ar-SA" dirty="0">
                <a:cs typeface="AL-Mateen" pitchFamily="2" charset="-78"/>
              </a:rPr>
              <a:t>في الزاوية اليسرى يمكنك إيجاد عنوان المدونة الذي أدخلته سابقاً، بوضع المؤشر عليه واختيار “الرئيسية” </a:t>
            </a:r>
            <a:r>
              <a:rPr lang="en-US" dirty="0">
                <a:cs typeface="AL-Mateen" pitchFamily="2" charset="-78"/>
              </a:rPr>
              <a:t>Dashboard</a:t>
            </a:r>
            <a:r>
              <a:rPr lang="ar-SA" dirty="0">
                <a:cs typeface="AL-Mateen" pitchFamily="2" charset="-78"/>
              </a:rPr>
              <a:t> من القائمة يمكنك الدخول إلى إدارة المدونة</a:t>
            </a:r>
            <a:r>
              <a:rPr lang="ar-SA" dirty="0" smtClean="0">
                <a:cs typeface="AL-Mateen" pitchFamily="2" charset="-78"/>
              </a:rPr>
              <a:t>.</a:t>
            </a:r>
            <a:endParaRPr lang="en-US" dirty="0">
              <a:cs typeface="AL-Mateen" pitchFamily="2" charset="-78"/>
            </a:endParaRPr>
          </a:p>
        </p:txBody>
      </p:sp>
    </p:spTree>
    <p:extLst>
      <p:ext uri="{BB962C8B-B14F-4D97-AF65-F5344CB8AC3E}">
        <p14:creationId xmlns:p14="http://schemas.microsoft.com/office/powerpoint/2010/main" val="12369023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a:bodyPr>
          <a:lstStyle/>
          <a:p>
            <a:pPr lvl="0" algn="just" fontAlgn="base">
              <a:lnSpc>
                <a:spcPct val="170000"/>
              </a:lnSpc>
            </a:pPr>
            <a:r>
              <a:rPr lang="ar-SA" dirty="0">
                <a:cs typeface="AL-Mateen" pitchFamily="2" charset="-78"/>
              </a:rPr>
              <a:t>لتغيير لغة المدونة قم بالتوجه إلى </a:t>
            </a:r>
            <a:r>
              <a:rPr lang="en-US" dirty="0">
                <a:cs typeface="AL-Mateen" pitchFamily="2" charset="-78"/>
              </a:rPr>
              <a:t>Dashboard</a:t>
            </a:r>
            <a:r>
              <a:rPr lang="ar-SA" dirty="0">
                <a:cs typeface="AL-Mateen" pitchFamily="2" charset="-78"/>
              </a:rPr>
              <a:t> ثم </a:t>
            </a:r>
            <a:r>
              <a:rPr lang="en-US" dirty="0">
                <a:cs typeface="AL-Mateen" pitchFamily="2" charset="-78"/>
              </a:rPr>
              <a:t>Settings</a:t>
            </a:r>
            <a:r>
              <a:rPr lang="ar-SA" dirty="0">
                <a:cs typeface="AL-Mateen" pitchFamily="2" charset="-78"/>
              </a:rPr>
              <a:t> ثم </a:t>
            </a:r>
            <a:r>
              <a:rPr lang="en-US" dirty="0">
                <a:cs typeface="AL-Mateen" pitchFamily="2" charset="-78"/>
              </a:rPr>
              <a:t>General</a:t>
            </a:r>
            <a:r>
              <a:rPr lang="ar-SA" dirty="0">
                <a:cs typeface="AL-Mateen" pitchFamily="2" charset="-78"/>
              </a:rPr>
              <a:t> ثم </a:t>
            </a:r>
            <a:r>
              <a:rPr lang="en-US" dirty="0">
                <a:cs typeface="AL-Mateen" pitchFamily="2" charset="-78"/>
              </a:rPr>
              <a:t>Language</a:t>
            </a:r>
            <a:r>
              <a:rPr lang="ar-SA" dirty="0">
                <a:cs typeface="AL-Mateen" pitchFamily="2" charset="-78"/>
              </a:rPr>
              <a:t>، واختر العربية أو غير ذلك إن أحببت.</a:t>
            </a:r>
            <a:endParaRPr lang="en-US" dirty="0">
              <a:cs typeface="AL-Mateen" pitchFamily="2" charset="-78"/>
            </a:endParaRPr>
          </a:p>
          <a:p>
            <a:pPr algn="just" fontAlgn="base">
              <a:lnSpc>
                <a:spcPct val="170000"/>
              </a:lnSpc>
            </a:pPr>
            <a:r>
              <a:rPr lang="ar-SA" dirty="0">
                <a:cs typeface="AL-Mateen" pitchFamily="2" charset="-78"/>
              </a:rPr>
              <a:t>كما يوفر موقع </a:t>
            </a:r>
            <a:r>
              <a:rPr lang="ar-SA" dirty="0" err="1">
                <a:cs typeface="AL-Mateen" pitchFamily="2" charset="-78"/>
              </a:rPr>
              <a:t>ووردبريس</a:t>
            </a:r>
            <a:r>
              <a:rPr lang="ar-SA" dirty="0">
                <a:cs typeface="AL-Mateen" pitchFamily="2" charset="-78"/>
              </a:rPr>
              <a:t> تطبيقاً مفيداً لإدارة المدونة عن طريق الهواتف الذكية والأجهزة اللوحية، ويمكن الاطلاع على التطبيق وتحميله من متجر </a:t>
            </a:r>
            <a:r>
              <a:rPr lang="ar-SA" u="sng" dirty="0">
                <a:cs typeface="AL-Mateen" pitchFamily="2" charset="-78"/>
                <a:hlinkClick r:id="rId2"/>
              </a:rPr>
              <a:t>جوجل بلاي</a:t>
            </a:r>
            <a:r>
              <a:rPr lang="ar-SA" dirty="0">
                <a:cs typeface="AL-Mateen" pitchFamily="2" charset="-78"/>
              </a:rPr>
              <a:t> وكذلك على </a:t>
            </a:r>
            <a:r>
              <a:rPr lang="ar-SA" dirty="0">
                <a:cs typeface="AL-Mateen" pitchFamily="2" charset="-78"/>
                <a:hlinkClick r:id="rId3"/>
              </a:rPr>
              <a:t>متجر آبل للتطبيقات</a:t>
            </a:r>
            <a:r>
              <a:rPr lang="ar-SA" dirty="0">
                <a:cs typeface="AL-Mateen" pitchFamily="2" charset="-78"/>
              </a:rPr>
              <a:t>.</a:t>
            </a:r>
            <a:endParaRPr lang="en-US" dirty="0">
              <a:cs typeface="AL-Mateen" pitchFamily="2" charset="-78"/>
            </a:endParaRPr>
          </a:p>
          <a:p>
            <a:endParaRPr lang="ar-SA" dirty="0"/>
          </a:p>
          <a:p>
            <a:endParaRPr lang="ar-SA" dirty="0"/>
          </a:p>
        </p:txBody>
      </p:sp>
    </p:spTree>
    <p:extLst>
      <p:ext uri="{BB962C8B-B14F-4D97-AF65-F5344CB8AC3E}">
        <p14:creationId xmlns:p14="http://schemas.microsoft.com/office/powerpoint/2010/main" val="17909852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A" dirty="0">
                <a:solidFill>
                  <a:schemeClr val="bg1"/>
                </a:solidFill>
                <a:cs typeface="AL-Mateen" pitchFamily="2" charset="-78"/>
              </a:rPr>
              <a:t>الآن ...نبدأ </a:t>
            </a:r>
            <a:r>
              <a:rPr lang="ar-SA" dirty="0" smtClean="0">
                <a:solidFill>
                  <a:schemeClr val="bg1"/>
                </a:solidFill>
                <a:cs typeface="AL-Mateen" pitchFamily="2" charset="-78"/>
              </a:rPr>
              <a:t>بإنشاء </a:t>
            </a:r>
            <a:r>
              <a:rPr lang="ar-SA" dirty="0">
                <a:solidFill>
                  <a:schemeClr val="bg1"/>
                </a:solidFill>
                <a:cs typeface="AL-Mateen" pitchFamily="2" charset="-78"/>
              </a:rPr>
              <a:t>المدونة</a:t>
            </a:r>
          </a:p>
        </p:txBody>
      </p:sp>
      <p:sp>
        <p:nvSpPr>
          <p:cNvPr id="3" name="عنصر نائب للمحتوى 2"/>
          <p:cNvSpPr>
            <a:spLocks noGrp="1"/>
          </p:cNvSpPr>
          <p:nvPr>
            <p:ph idx="1"/>
          </p:nvPr>
        </p:nvSpPr>
        <p:spPr>
          <a:xfrm>
            <a:off x="457200" y="1600200"/>
            <a:ext cx="8229600" cy="5069160"/>
          </a:xfrm>
        </p:spPr>
        <p:txBody>
          <a:bodyPr>
            <a:normAutofit fontScale="92500" lnSpcReduction="20000"/>
          </a:bodyPr>
          <a:lstStyle/>
          <a:p>
            <a:pPr>
              <a:lnSpc>
                <a:spcPct val="150000"/>
              </a:lnSpc>
            </a:pPr>
            <a:r>
              <a:rPr lang="ar-SA" b="1" dirty="0" smtClean="0">
                <a:solidFill>
                  <a:srgbClr val="C00000"/>
                </a:solidFill>
                <a:cs typeface="AL-Mateen" pitchFamily="2" charset="-78"/>
              </a:rPr>
              <a:t>الخطوة الاولى</a:t>
            </a:r>
            <a:r>
              <a:rPr lang="en-US" dirty="0">
                <a:cs typeface="AL-Mateen" pitchFamily="2" charset="-78"/>
              </a:rPr>
              <a:t/>
            </a:r>
            <a:br>
              <a:rPr lang="en-US" dirty="0">
                <a:cs typeface="AL-Mateen" pitchFamily="2" charset="-78"/>
              </a:rPr>
            </a:br>
            <a:r>
              <a:rPr lang="ar-SA" dirty="0">
                <a:cs typeface="AL-Mateen" pitchFamily="2" charset="-78"/>
              </a:rPr>
              <a:t>نقوم في البداية بعمل حساب</a:t>
            </a:r>
            <a:r>
              <a:rPr lang="en-US" dirty="0">
                <a:cs typeface="AL-Mateen" pitchFamily="2" charset="-78"/>
              </a:rPr>
              <a:t> (email) </a:t>
            </a:r>
            <a:r>
              <a:rPr lang="ar-SA" dirty="0">
                <a:cs typeface="AL-Mateen" pitchFamily="2" charset="-78"/>
              </a:rPr>
              <a:t>على </a:t>
            </a:r>
            <a:r>
              <a:rPr lang="en-US" dirty="0" smtClean="0">
                <a:cs typeface="AL-Mateen" pitchFamily="2" charset="-78"/>
              </a:rPr>
              <a:t>(</a:t>
            </a:r>
            <a:r>
              <a:rPr lang="en-US" dirty="0">
                <a:cs typeface="AL-Mateen" pitchFamily="2" charset="-78"/>
              </a:rPr>
              <a:t>Gmail)  </a:t>
            </a:r>
            <a:r>
              <a:rPr lang="ar-SA" dirty="0">
                <a:cs typeface="AL-Mateen" pitchFamily="2" charset="-78"/>
              </a:rPr>
              <a:t>لان المدونة</a:t>
            </a:r>
            <a:r>
              <a:rPr lang="en-US" dirty="0">
                <a:cs typeface="AL-Mateen" pitchFamily="2" charset="-78"/>
              </a:rPr>
              <a:t> blogger </a:t>
            </a:r>
            <a:r>
              <a:rPr lang="ar-SA" dirty="0">
                <a:cs typeface="AL-Mateen" pitchFamily="2" charset="-78"/>
              </a:rPr>
              <a:t>تابعة ل</a:t>
            </a:r>
            <a:r>
              <a:rPr lang="en-US" dirty="0">
                <a:cs typeface="AL-Mateen" pitchFamily="2" charset="-78"/>
              </a:rPr>
              <a:t> Google, </a:t>
            </a:r>
            <a:r>
              <a:rPr lang="ar-SA" dirty="0">
                <a:cs typeface="AL-Mateen" pitchFamily="2" charset="-78"/>
              </a:rPr>
              <a:t>اما اذا كنت تملك حساب على</a:t>
            </a:r>
            <a:r>
              <a:rPr lang="en-US" dirty="0">
                <a:cs typeface="AL-Mateen" pitchFamily="2" charset="-78"/>
              </a:rPr>
              <a:t> Gmail </a:t>
            </a:r>
            <a:r>
              <a:rPr lang="ar-SA" dirty="0">
                <a:cs typeface="AL-Mateen" pitchFamily="2" charset="-78"/>
              </a:rPr>
              <a:t>فلا داعي لعمل حساب جديد</a:t>
            </a:r>
            <a:r>
              <a:rPr lang="en-US" dirty="0">
                <a:cs typeface="AL-Mateen" pitchFamily="2" charset="-78"/>
              </a:rPr>
              <a:t>....</a:t>
            </a:r>
            <a:br>
              <a:rPr lang="en-US" dirty="0">
                <a:cs typeface="AL-Mateen" pitchFamily="2" charset="-78"/>
              </a:rPr>
            </a:br>
            <a:r>
              <a:rPr lang="ar-SA" dirty="0" smtClean="0">
                <a:cs typeface="AL-Mateen" pitchFamily="2" charset="-78"/>
              </a:rPr>
              <a:t>لإنشاء </a:t>
            </a:r>
            <a:r>
              <a:rPr lang="ar-SA" dirty="0">
                <a:cs typeface="AL-Mateen" pitchFamily="2" charset="-78"/>
              </a:rPr>
              <a:t>حساب على</a:t>
            </a:r>
            <a:r>
              <a:rPr lang="en-US" dirty="0">
                <a:cs typeface="AL-Mateen" pitchFamily="2" charset="-78"/>
              </a:rPr>
              <a:t> Gmail </a:t>
            </a:r>
            <a:r>
              <a:rPr lang="ar-SA" dirty="0">
                <a:cs typeface="AL-Mateen" pitchFamily="2" charset="-78"/>
              </a:rPr>
              <a:t>ادخل الى هذا الموقع</a:t>
            </a:r>
            <a:r>
              <a:rPr lang="en-US" dirty="0">
                <a:cs typeface="AL-Mateen" pitchFamily="2" charset="-78"/>
              </a:rPr>
              <a:t> </a:t>
            </a:r>
            <a:r>
              <a:rPr lang="en-US" dirty="0">
                <a:cs typeface="AL-Mateen" pitchFamily="2" charset="-78"/>
                <a:hlinkClick r:id="rId2"/>
              </a:rPr>
              <a:t>www.Gmail.com</a:t>
            </a:r>
            <a:r>
              <a:rPr lang="en-US" dirty="0">
                <a:cs typeface="AL-Mateen" pitchFamily="2" charset="-78"/>
              </a:rPr>
              <a:t> </a:t>
            </a:r>
            <a:r>
              <a:rPr lang="ar-SA" dirty="0">
                <a:cs typeface="AL-Mateen" pitchFamily="2" charset="-78"/>
              </a:rPr>
              <a:t>و بعدها اضغط</a:t>
            </a:r>
            <a:r>
              <a:rPr lang="en-US" dirty="0">
                <a:cs typeface="AL-Mateen" pitchFamily="2" charset="-78"/>
              </a:rPr>
              <a:t> Register </a:t>
            </a:r>
            <a:r>
              <a:rPr lang="ar-SA" dirty="0">
                <a:cs typeface="AL-Mateen" pitchFamily="2" charset="-78"/>
              </a:rPr>
              <a:t>او</a:t>
            </a:r>
            <a:r>
              <a:rPr lang="en-US" dirty="0">
                <a:cs typeface="AL-Mateen" pitchFamily="2" charset="-78"/>
              </a:rPr>
              <a:t> </a:t>
            </a:r>
            <a:r>
              <a:rPr lang="en-US" dirty="0" err="1">
                <a:cs typeface="AL-Mateen" pitchFamily="2" charset="-78"/>
              </a:rPr>
              <a:t>Singup</a:t>
            </a:r>
            <a:r>
              <a:rPr lang="en-US" dirty="0">
                <a:cs typeface="AL-Mateen" pitchFamily="2" charset="-78"/>
              </a:rPr>
              <a:t> ... </a:t>
            </a:r>
            <a:r>
              <a:rPr lang="ar-SA" dirty="0">
                <a:cs typeface="AL-Mateen" pitchFamily="2" charset="-78"/>
              </a:rPr>
              <a:t>لن اطيل في هذا </a:t>
            </a:r>
            <a:r>
              <a:rPr lang="ar-SA" dirty="0" smtClean="0">
                <a:cs typeface="AL-Mateen" pitchFamily="2" charset="-78"/>
              </a:rPr>
              <a:t>لأنه </a:t>
            </a:r>
            <a:r>
              <a:rPr lang="ar-SA" dirty="0">
                <a:cs typeface="AL-Mateen" pitchFamily="2" charset="-78"/>
              </a:rPr>
              <a:t>امر بسيط فقط عملية انشاء</a:t>
            </a:r>
            <a:r>
              <a:rPr lang="en-US" dirty="0">
                <a:cs typeface="AL-Mateen" pitchFamily="2" charset="-78"/>
              </a:rPr>
              <a:t> e-mail ...</a:t>
            </a:r>
            <a:br>
              <a:rPr lang="en-US" dirty="0">
                <a:cs typeface="AL-Mateen" pitchFamily="2" charset="-78"/>
              </a:rPr>
            </a:br>
            <a:endParaRPr lang="ar-SA" dirty="0">
              <a:cs typeface="AL-Mateen" pitchFamily="2" charset="-78"/>
            </a:endParaRPr>
          </a:p>
        </p:txBody>
      </p:sp>
    </p:spTree>
    <p:extLst>
      <p:ext uri="{BB962C8B-B14F-4D97-AF65-F5344CB8AC3E}">
        <p14:creationId xmlns:p14="http://schemas.microsoft.com/office/powerpoint/2010/main" val="35701966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96752"/>
            <a:ext cx="8229600" cy="4929411"/>
          </a:xfrm>
        </p:spPr>
        <p:txBody>
          <a:bodyPr>
            <a:normAutofit fontScale="92500" lnSpcReduction="10000"/>
          </a:bodyPr>
          <a:lstStyle/>
          <a:p>
            <a:pPr>
              <a:lnSpc>
                <a:spcPct val="150000"/>
              </a:lnSpc>
            </a:pPr>
            <a:r>
              <a:rPr lang="ar-SA" b="1" dirty="0">
                <a:solidFill>
                  <a:srgbClr val="C00000"/>
                </a:solidFill>
                <a:cs typeface="AL-Mateen" pitchFamily="2" charset="-78"/>
              </a:rPr>
              <a:t>الخطوة الثانية</a:t>
            </a:r>
            <a:r>
              <a:rPr lang="en-US" b="1" dirty="0">
                <a:solidFill>
                  <a:srgbClr val="C00000"/>
                </a:solidFill>
                <a:cs typeface="AL-Mateen" pitchFamily="2" charset="-78"/>
              </a:rPr>
              <a:t> </a:t>
            </a:r>
            <a:r>
              <a:rPr lang="en-US" dirty="0">
                <a:cs typeface="AL-Mateen" pitchFamily="2" charset="-78"/>
              </a:rPr>
              <a:t/>
            </a:r>
            <a:br>
              <a:rPr lang="en-US" dirty="0">
                <a:cs typeface="AL-Mateen" pitchFamily="2" charset="-78"/>
              </a:rPr>
            </a:br>
            <a:r>
              <a:rPr lang="ar-SA" dirty="0">
                <a:cs typeface="AL-Mateen" pitchFamily="2" charset="-78"/>
              </a:rPr>
              <a:t>بعد ان انهينا الخطة الاولى بنجاح, ندخل الى</a:t>
            </a:r>
            <a:r>
              <a:rPr lang="en-US" dirty="0">
                <a:cs typeface="AL-Mateen" pitchFamily="2" charset="-78"/>
              </a:rPr>
              <a:t> </a:t>
            </a:r>
            <a:r>
              <a:rPr lang="en-US" dirty="0">
                <a:cs typeface="AL-Mateen" pitchFamily="2" charset="-78"/>
                <a:hlinkClick r:id="rId2"/>
              </a:rPr>
              <a:t>www.blogger.com</a:t>
            </a:r>
            <a:r>
              <a:rPr lang="en-US" dirty="0">
                <a:cs typeface="AL-Mateen" pitchFamily="2" charset="-78"/>
              </a:rPr>
              <a:t> ..... </a:t>
            </a:r>
            <a:r>
              <a:rPr lang="ar-SA" dirty="0">
                <a:cs typeface="AL-Mateen" pitchFamily="2" charset="-78"/>
              </a:rPr>
              <a:t>ثم تفتح لنا هذه النافذة</a:t>
            </a:r>
            <a:r>
              <a:rPr lang="en-US" dirty="0">
                <a:cs typeface="AL-Mateen" pitchFamily="2" charset="-78"/>
              </a:rPr>
              <a:t>.</a:t>
            </a:r>
            <a:br>
              <a:rPr lang="en-US" dirty="0">
                <a:cs typeface="AL-Mateen" pitchFamily="2" charset="-78"/>
              </a:rPr>
            </a:br>
            <a:r>
              <a:rPr lang="ar-SA" dirty="0">
                <a:cs typeface="AL-Mateen" pitchFamily="2" charset="-78"/>
              </a:rPr>
              <a:t>خطوات البدء باستخدام المدونات الإلكترونية: </a:t>
            </a:r>
            <a:br>
              <a:rPr lang="ar-SA" dirty="0">
                <a:cs typeface="AL-Mateen" pitchFamily="2" charset="-78"/>
              </a:rPr>
            </a:br>
            <a:r>
              <a:rPr lang="ar-SA" dirty="0">
                <a:cs typeface="AL-Mateen" pitchFamily="2" charset="-78"/>
              </a:rPr>
              <a:t>1. اختيار أحد المواقع التي توفر امكانية إنشاء مدونات إلكترونية مجانية، ويمكنكم </a:t>
            </a:r>
            <a:r>
              <a:rPr lang="ar-SA" dirty="0" err="1">
                <a:cs typeface="AL-Mateen" pitchFamily="2" charset="-78"/>
              </a:rPr>
              <a:t>إستخدام</a:t>
            </a:r>
            <a:r>
              <a:rPr lang="ar-SA" dirty="0">
                <a:cs typeface="AL-Mateen" pitchFamily="2" charset="-78"/>
              </a:rPr>
              <a:t> الموقع التالي</a:t>
            </a:r>
            <a:r>
              <a:rPr lang="ar-SA" dirty="0" smtClean="0">
                <a:cs typeface="AL-Mateen" pitchFamily="2" charset="-78"/>
              </a:rPr>
              <a:t>:</a:t>
            </a:r>
            <a:endParaRPr lang="en-US" dirty="0">
              <a:cs typeface="AL-Mateen" pitchFamily="2" charset="-78"/>
            </a:endParaRPr>
          </a:p>
          <a:p>
            <a:pPr>
              <a:lnSpc>
                <a:spcPct val="150000"/>
              </a:lnSpc>
            </a:pPr>
            <a:r>
              <a:rPr lang="en-US" u="sng" dirty="0">
                <a:cs typeface="AL-Mateen" pitchFamily="2" charset="-78"/>
                <a:hlinkClick r:id="rId3"/>
              </a:rPr>
              <a:t>http://www.blogger.com/start</a:t>
            </a:r>
            <a:r>
              <a:rPr lang="en-US" dirty="0">
                <a:cs typeface="AL-Mateen" pitchFamily="2" charset="-78"/>
              </a:rPr>
              <a:t>        </a:t>
            </a:r>
          </a:p>
          <a:p>
            <a:endParaRPr lang="ar-SA" dirty="0">
              <a:cs typeface="AL-Mateen" pitchFamily="2" charset="-78"/>
            </a:endParaRPr>
          </a:p>
        </p:txBody>
      </p:sp>
    </p:spTree>
    <p:extLst>
      <p:ext uri="{BB962C8B-B14F-4D97-AF65-F5344CB8AC3E}">
        <p14:creationId xmlns:p14="http://schemas.microsoft.com/office/powerpoint/2010/main" val="36625372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buNone/>
            </a:pPr>
            <a:r>
              <a:rPr lang="en-US" dirty="0" smtClean="0">
                <a:cs typeface="AL-Mateen" pitchFamily="2" charset="-78"/>
              </a:rPr>
              <a:t>.</a:t>
            </a:r>
            <a:r>
              <a:rPr lang="en-US" dirty="0">
                <a:cs typeface="AL-Mateen" pitchFamily="2" charset="-78"/>
              </a:rPr>
              <a:t> </a:t>
            </a:r>
            <a:r>
              <a:rPr lang="ar-SA" dirty="0">
                <a:cs typeface="AL-Mateen" pitchFamily="2" charset="-78"/>
              </a:rPr>
              <a:t>تسجيل حساب جديد ( </a:t>
            </a:r>
            <a:r>
              <a:rPr lang="ar-SA" dirty="0" smtClean="0">
                <a:cs typeface="AL-Mateen" pitchFamily="2" charset="-78"/>
              </a:rPr>
              <a:t>اسم </a:t>
            </a:r>
            <a:r>
              <a:rPr lang="ar-SA" dirty="0">
                <a:cs typeface="AL-Mateen" pitchFamily="2" charset="-78"/>
              </a:rPr>
              <a:t>مستخدم وكلمة السر) عن طريق تزويد الموقع بالبيانات الأساسية المطلوبة</a:t>
            </a:r>
            <a:r>
              <a:rPr lang="en-US" dirty="0">
                <a:cs typeface="AL-Mateen" pitchFamily="2" charset="-78"/>
              </a:rPr>
              <a:t>. </a:t>
            </a:r>
            <a:br>
              <a:rPr lang="en-US" dirty="0">
                <a:cs typeface="AL-Mateen" pitchFamily="2" charset="-78"/>
              </a:rPr>
            </a:br>
            <a:r>
              <a:rPr lang="en-US" dirty="0">
                <a:cs typeface="AL-Mateen" pitchFamily="2" charset="-78"/>
              </a:rPr>
              <a:t>3. </a:t>
            </a:r>
            <a:r>
              <a:rPr lang="ar-SA" dirty="0" smtClean="0">
                <a:cs typeface="AL-Mateen" pitchFamily="2" charset="-78"/>
              </a:rPr>
              <a:t>اختيار </a:t>
            </a:r>
            <a:r>
              <a:rPr lang="ar-SA" dirty="0">
                <a:cs typeface="AL-Mateen" pitchFamily="2" charset="-78"/>
              </a:rPr>
              <a:t>عنوان للمدونة الإلكترونية</a:t>
            </a:r>
            <a:r>
              <a:rPr lang="en-US" dirty="0">
                <a:cs typeface="AL-Mateen" pitchFamily="2" charset="-78"/>
              </a:rPr>
              <a:t>. </a:t>
            </a:r>
            <a:br>
              <a:rPr lang="en-US" dirty="0">
                <a:cs typeface="AL-Mateen" pitchFamily="2" charset="-78"/>
              </a:rPr>
            </a:br>
            <a:r>
              <a:rPr lang="en-US" dirty="0">
                <a:cs typeface="AL-Mateen" pitchFamily="2" charset="-78"/>
              </a:rPr>
              <a:t>4. </a:t>
            </a:r>
            <a:r>
              <a:rPr lang="ar-SA" dirty="0">
                <a:cs typeface="AL-Mateen" pitchFamily="2" charset="-78"/>
              </a:rPr>
              <a:t>قبول شروط </a:t>
            </a:r>
            <a:r>
              <a:rPr lang="ar-SA" dirty="0" smtClean="0">
                <a:cs typeface="AL-Mateen" pitchFamily="2" charset="-78"/>
              </a:rPr>
              <a:t>استخدام </a:t>
            </a:r>
            <a:r>
              <a:rPr lang="ar-SA" dirty="0">
                <a:cs typeface="AL-Mateen" pitchFamily="2" charset="-78"/>
              </a:rPr>
              <a:t>الموقع</a:t>
            </a:r>
            <a:r>
              <a:rPr lang="en-US" dirty="0">
                <a:cs typeface="AL-Mateen" pitchFamily="2" charset="-78"/>
              </a:rPr>
              <a:t>. </a:t>
            </a:r>
            <a:br>
              <a:rPr lang="en-US" dirty="0">
                <a:cs typeface="AL-Mateen" pitchFamily="2" charset="-78"/>
              </a:rPr>
            </a:br>
            <a:r>
              <a:rPr lang="en-US" dirty="0">
                <a:cs typeface="AL-Mateen" pitchFamily="2" charset="-78"/>
              </a:rPr>
              <a:t>5. </a:t>
            </a:r>
            <a:r>
              <a:rPr lang="ar-SA" dirty="0" smtClean="0">
                <a:cs typeface="AL-Mateen" pitchFamily="2" charset="-78"/>
              </a:rPr>
              <a:t>اختيار </a:t>
            </a:r>
            <a:r>
              <a:rPr lang="ar-SA" dirty="0">
                <a:cs typeface="AL-Mateen" pitchFamily="2" charset="-78"/>
              </a:rPr>
              <a:t>القالب المناسب للمدونة الإلكترونية</a:t>
            </a:r>
            <a:r>
              <a:rPr lang="en-US" dirty="0">
                <a:cs typeface="AL-Mateen" pitchFamily="2" charset="-78"/>
              </a:rPr>
              <a:t>. </a:t>
            </a:r>
            <a:br>
              <a:rPr lang="en-US" dirty="0">
                <a:cs typeface="AL-Mateen" pitchFamily="2" charset="-78"/>
              </a:rPr>
            </a:br>
            <a:r>
              <a:rPr lang="en-US" dirty="0">
                <a:cs typeface="AL-Mateen" pitchFamily="2" charset="-78"/>
              </a:rPr>
              <a:t>6. </a:t>
            </a:r>
            <a:r>
              <a:rPr lang="ar-SA" dirty="0">
                <a:cs typeface="AL-Mateen" pitchFamily="2" charset="-78"/>
              </a:rPr>
              <a:t>نشر المدونة</a:t>
            </a:r>
            <a:r>
              <a:rPr lang="en-US" dirty="0">
                <a:cs typeface="AL-Mateen" pitchFamily="2" charset="-78"/>
              </a:rPr>
              <a:t>. </a:t>
            </a:r>
            <a:br>
              <a:rPr lang="en-US" dirty="0">
                <a:cs typeface="AL-Mateen" pitchFamily="2" charset="-78"/>
              </a:rPr>
            </a:br>
            <a:r>
              <a:rPr lang="ar-SA" dirty="0">
                <a:cs typeface="AL-Mateen" pitchFamily="2" charset="-78"/>
              </a:rPr>
              <a:t>ثم تقوم بإدخال الايميل و كلمة السر (), ثم تضغط تسجيل الدخول كما هو موضّح في الصورة ادناه</a:t>
            </a:r>
            <a:r>
              <a:rPr lang="en-US" dirty="0">
                <a:cs typeface="AL-Mateen" pitchFamily="2" charset="-78"/>
              </a:rPr>
              <a:t/>
            </a:r>
            <a:br>
              <a:rPr lang="en-US" dirty="0">
                <a:cs typeface="AL-Mateen" pitchFamily="2" charset="-78"/>
              </a:rPr>
            </a:br>
            <a:endParaRPr lang="en-US" dirty="0">
              <a:cs typeface="AL-Mateen" pitchFamily="2" charset="-78"/>
            </a:endParaRPr>
          </a:p>
          <a:p>
            <a:pPr marL="0" indent="0">
              <a:buNone/>
            </a:pPr>
            <a:endParaRPr lang="ar-SA" dirty="0"/>
          </a:p>
        </p:txBody>
      </p:sp>
    </p:spTree>
    <p:extLst>
      <p:ext uri="{BB962C8B-B14F-4D97-AF65-F5344CB8AC3E}">
        <p14:creationId xmlns:p14="http://schemas.microsoft.com/office/powerpoint/2010/main" val="32215691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12776"/>
            <a:ext cx="8229600" cy="4713387"/>
          </a:xfrm>
        </p:spPr>
        <p:txBody>
          <a:bodyPr/>
          <a:lstStyle/>
          <a:p>
            <a:pPr algn="just">
              <a:lnSpc>
                <a:spcPct val="150000"/>
              </a:lnSpc>
            </a:pPr>
            <a:r>
              <a:rPr lang="ar-SA" dirty="0">
                <a:cs typeface="AL-Mateen" pitchFamily="2" charset="-78"/>
              </a:rPr>
              <a:t>بعد ان قمنا بتسجيل الدخول تفتح لنا نافذة جديدة, فنقوم بالضغط </a:t>
            </a:r>
            <a:r>
              <a:rPr lang="ar-SA" dirty="0" smtClean="0">
                <a:cs typeface="AL-Mateen" pitchFamily="2" charset="-78"/>
              </a:rPr>
              <a:t>على كلمة</a:t>
            </a:r>
            <a:r>
              <a:rPr lang="en-US" dirty="0">
                <a:cs typeface="AL-Mateen" pitchFamily="2" charset="-78"/>
              </a:rPr>
              <a:t> </a:t>
            </a:r>
            <a:r>
              <a:rPr lang="ar-SA" dirty="0">
                <a:cs typeface="AL-Mateen" pitchFamily="2" charset="-78"/>
              </a:rPr>
              <a:t>مدونة </a:t>
            </a:r>
            <a:r>
              <a:rPr lang="ar-SA" dirty="0" smtClean="0">
                <a:cs typeface="AL-Mateen" pitchFamily="2" charset="-78"/>
              </a:rPr>
              <a:t>جديدة  نظر </a:t>
            </a:r>
            <a:r>
              <a:rPr lang="ar-SA" dirty="0">
                <a:cs typeface="AL-Mateen" pitchFamily="2" charset="-78"/>
              </a:rPr>
              <a:t>الى الصورة</a:t>
            </a:r>
            <a:r>
              <a:rPr lang="en-US" dirty="0">
                <a:cs typeface="AL-Mateen" pitchFamily="2" charset="-78"/>
              </a:rPr>
              <a:t/>
            </a:r>
            <a:br>
              <a:rPr lang="en-US" dirty="0">
                <a:cs typeface="AL-Mateen" pitchFamily="2" charset="-78"/>
              </a:rPr>
            </a:br>
            <a:r>
              <a:rPr lang="ar-SA" dirty="0" smtClean="0">
                <a:cs typeface="AL-Mateen" pitchFamily="2" charset="-78"/>
              </a:rPr>
              <a:t>الآن </a:t>
            </a:r>
            <a:r>
              <a:rPr lang="ar-SA" dirty="0">
                <a:cs typeface="AL-Mateen" pitchFamily="2" charset="-78"/>
              </a:rPr>
              <a:t>و بعد الضغط على كلمة مدونة جديدة تظهر لنا النافذة بهذا الشكل (تابع الارقام الموجودة على الصورة</a:t>
            </a:r>
            <a:r>
              <a:rPr lang="en-US" dirty="0">
                <a:cs typeface="AL-Mateen" pitchFamily="2" charset="-78"/>
              </a:rPr>
              <a:t>:</a:t>
            </a:r>
            <a:br>
              <a:rPr lang="en-US" dirty="0">
                <a:cs typeface="AL-Mateen" pitchFamily="2" charset="-78"/>
              </a:rPr>
            </a:br>
            <a:r>
              <a:rPr lang="ar-SA" dirty="0" smtClean="0">
                <a:cs typeface="AL-Mateen" pitchFamily="2" charset="-78"/>
              </a:rPr>
              <a:t>اكتب </a:t>
            </a:r>
            <a:r>
              <a:rPr lang="ar-SA" dirty="0">
                <a:cs typeface="AL-Mateen" pitchFamily="2" charset="-78"/>
              </a:rPr>
              <a:t>اسم المدونة (يمكنك كتابته باللغة العربية او الانكليزية</a:t>
            </a:r>
            <a:r>
              <a:rPr lang="en-US" dirty="0">
                <a:cs typeface="AL-Mateen" pitchFamily="2" charset="-78"/>
              </a:rPr>
              <a:t> </a:t>
            </a:r>
            <a:r>
              <a:rPr lang="ar-SA" dirty="0">
                <a:cs typeface="AL-Mateen" pitchFamily="2" charset="-78"/>
              </a:rPr>
              <a:t>كما يمكنك تغييره لحقا و هذا الاسم خاص </a:t>
            </a:r>
            <a:r>
              <a:rPr lang="ar-SA" dirty="0" smtClean="0">
                <a:cs typeface="AL-Mateen" pitchFamily="2" charset="-78"/>
              </a:rPr>
              <a:t>بك</a:t>
            </a:r>
            <a:r>
              <a:rPr lang="en-US" dirty="0" smtClean="0">
                <a:cs typeface="AL-Mateen" pitchFamily="2" charset="-78"/>
              </a:rPr>
              <a:t>.</a:t>
            </a:r>
            <a:endParaRPr lang="ar-SA" dirty="0">
              <a:cs typeface="AL-Mateen" pitchFamily="2" charset="-78"/>
            </a:endParaRPr>
          </a:p>
        </p:txBody>
      </p:sp>
    </p:spTree>
    <p:extLst>
      <p:ext uri="{BB962C8B-B14F-4D97-AF65-F5344CB8AC3E}">
        <p14:creationId xmlns:p14="http://schemas.microsoft.com/office/powerpoint/2010/main" val="1402483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1196752"/>
            <a:ext cx="8229600" cy="5501208"/>
          </a:xfrm>
        </p:spPr>
        <p:txBody>
          <a:bodyPr>
            <a:normAutofit fontScale="62500" lnSpcReduction="20000"/>
          </a:bodyPr>
          <a:lstStyle/>
          <a:p>
            <a:pPr marL="0" indent="0" algn="just">
              <a:lnSpc>
                <a:spcPts val="4400"/>
              </a:lnSpc>
              <a:buNone/>
            </a:pPr>
            <a:r>
              <a:rPr lang="ar-SA" sz="5800" dirty="0" smtClean="0">
                <a:cs typeface="AL-Mateen" pitchFamily="2" charset="-78"/>
              </a:rPr>
              <a:t>و </a:t>
            </a:r>
            <a:r>
              <a:rPr lang="ar-SA" sz="5800" dirty="0">
                <a:cs typeface="AL-Mateen" pitchFamily="2" charset="-78"/>
              </a:rPr>
              <a:t>يتم إنشاء المدونات من خلال عدة مواقع تعطي خدمة مجانية لإنشاء المدونات الإلكترونية ومن </a:t>
            </a:r>
            <a:r>
              <a:rPr lang="ar-SA" sz="5800" dirty="0" smtClean="0">
                <a:cs typeface="AL-Mateen" pitchFamily="2" charset="-78"/>
              </a:rPr>
              <a:t>أبرزها</a:t>
            </a:r>
            <a:endParaRPr lang="en-US" sz="5800" dirty="0" smtClean="0">
              <a:cs typeface="AL-Mateen" pitchFamily="2" charset="-78"/>
            </a:endParaRPr>
          </a:p>
          <a:p>
            <a:pPr marL="0" indent="0" algn="just">
              <a:lnSpc>
                <a:spcPts val="4400"/>
              </a:lnSpc>
              <a:buNone/>
            </a:pPr>
            <a:r>
              <a:rPr lang="en-US" sz="5800" dirty="0" smtClean="0">
                <a:cs typeface="AL-Mateen" pitchFamily="2" charset="-78"/>
                <a:hlinkClick r:id="rId2"/>
              </a:rPr>
              <a:t>https</a:t>
            </a:r>
            <a:r>
              <a:rPr lang="en-US" sz="5800" dirty="0">
                <a:cs typeface="AL-Mateen" pitchFamily="2" charset="-78"/>
                <a:hlinkClick r:id="rId2"/>
              </a:rPr>
              <a:t>://www.blogger.com/start</a:t>
            </a:r>
            <a:endParaRPr lang="en-US" sz="5800" dirty="0" smtClean="0">
              <a:cs typeface="AL-Mateen" pitchFamily="2" charset="-78"/>
            </a:endParaRPr>
          </a:p>
          <a:p>
            <a:pPr marL="0" indent="0" algn="just">
              <a:lnSpc>
                <a:spcPts val="4400"/>
              </a:lnSpc>
              <a:buNone/>
            </a:pPr>
            <a:r>
              <a:rPr lang="en-US" sz="5800" dirty="0" smtClean="0">
                <a:cs typeface="AL-Mateen" pitchFamily="2" charset="-78"/>
              </a:rPr>
              <a:t>https</a:t>
            </a:r>
            <a:r>
              <a:rPr lang="en-US" sz="5800" dirty="0">
                <a:cs typeface="AL-Mateen" pitchFamily="2" charset="-78"/>
              </a:rPr>
              <a:t>://ar.wordpress.com </a:t>
            </a:r>
            <a:endParaRPr lang="en-US" sz="5800" dirty="0" smtClean="0">
              <a:cs typeface="AL-Mateen" pitchFamily="2" charset="-78"/>
              <a:sym typeface="Symbol"/>
            </a:endParaRPr>
          </a:p>
          <a:p>
            <a:pPr marL="0" indent="0" algn="just">
              <a:lnSpc>
                <a:spcPts val="4400"/>
              </a:lnSpc>
              <a:buNone/>
            </a:pPr>
            <a:r>
              <a:rPr lang="en-US" sz="5800" dirty="0" smtClean="0">
                <a:cs typeface="AL-Mateen" pitchFamily="2" charset="-78"/>
              </a:rPr>
              <a:t> </a:t>
            </a:r>
            <a:r>
              <a:rPr lang="en-US" sz="5800" dirty="0">
                <a:cs typeface="AL-Mateen" pitchFamily="2" charset="-78"/>
              </a:rPr>
              <a:t>/http://www.maktoob.com </a:t>
            </a:r>
            <a:endParaRPr lang="en-US" sz="5800" dirty="0" smtClean="0">
              <a:cs typeface="AL-Mateen" pitchFamily="2" charset="-78"/>
            </a:endParaRPr>
          </a:p>
          <a:p>
            <a:pPr algn="just">
              <a:lnSpc>
                <a:spcPts val="4400"/>
              </a:lnSpc>
              <a:buFont typeface="Symbol" pitchFamily="18" charset="2"/>
              <a:buChar char="¨"/>
            </a:pPr>
            <a:r>
              <a:rPr lang="en-US" sz="5800" dirty="0" smtClean="0">
                <a:cs typeface="AL-Mateen" pitchFamily="2" charset="-78"/>
              </a:rPr>
              <a:t>http</a:t>
            </a:r>
            <a:r>
              <a:rPr lang="en-US" sz="5800" dirty="0">
                <a:cs typeface="AL-Mateen" pitchFamily="2" charset="-78"/>
              </a:rPr>
              <a:t>://www.bloglines.com </a:t>
            </a:r>
            <a:endParaRPr lang="en-US" sz="5800" dirty="0" smtClean="0">
              <a:cs typeface="AL-Mateen" pitchFamily="2" charset="-78"/>
              <a:sym typeface="Symbol"/>
            </a:endParaRPr>
          </a:p>
          <a:p>
            <a:pPr algn="just">
              <a:lnSpc>
                <a:spcPts val="4400"/>
              </a:lnSpc>
              <a:buFont typeface="Symbol" pitchFamily="18" charset="2"/>
              <a:buChar char="¨"/>
            </a:pPr>
            <a:r>
              <a:rPr lang="en-US" sz="5800" dirty="0" smtClean="0">
                <a:cs typeface="AL-Mateen" pitchFamily="2" charset="-78"/>
              </a:rPr>
              <a:t> </a:t>
            </a:r>
            <a:r>
              <a:rPr lang="en-US" sz="5800" dirty="0">
                <a:cs typeface="AL-Mateen" pitchFamily="2" charset="-78"/>
              </a:rPr>
              <a:t>/http://geocities.yahoo.com </a:t>
            </a:r>
            <a:endParaRPr lang="en-US" sz="5800" dirty="0" smtClean="0">
              <a:cs typeface="AL-Mateen" pitchFamily="2" charset="-78"/>
              <a:sym typeface="Symbol"/>
            </a:endParaRPr>
          </a:p>
          <a:p>
            <a:pPr algn="just">
              <a:lnSpc>
                <a:spcPts val="4400"/>
              </a:lnSpc>
              <a:buFont typeface="Symbol" pitchFamily="18" charset="2"/>
              <a:buChar char="¨"/>
            </a:pPr>
            <a:r>
              <a:rPr lang="en-US" sz="5800" dirty="0" smtClean="0">
                <a:cs typeface="AL-Mateen" pitchFamily="2" charset="-78"/>
              </a:rPr>
              <a:t> </a:t>
            </a:r>
            <a:r>
              <a:rPr lang="en-US" sz="5800" u="sng" dirty="0">
                <a:cs typeface="AL-Mateen" pitchFamily="2" charset="-78"/>
                <a:hlinkClick r:id="rId3"/>
              </a:rPr>
              <a:t>http://www.jeeran.com/blogs/?lang=a</a:t>
            </a:r>
            <a:endParaRPr lang="en-US" sz="5800" dirty="0">
              <a:cs typeface="AL-Mateen" pitchFamily="2" charset="-78"/>
            </a:endParaRPr>
          </a:p>
          <a:p>
            <a:pPr marL="0" indent="0">
              <a:buNone/>
            </a:pPr>
            <a:endParaRPr lang="ar-SA" dirty="0">
              <a:cs typeface="AL-Mateen" pitchFamily="2" charset="-78"/>
            </a:endParaRPr>
          </a:p>
        </p:txBody>
      </p:sp>
    </p:spTree>
    <p:extLst>
      <p:ext uri="{BB962C8B-B14F-4D97-AF65-F5344CB8AC3E}">
        <p14:creationId xmlns:p14="http://schemas.microsoft.com/office/powerpoint/2010/main" val="30599884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52736"/>
            <a:ext cx="8229600" cy="5073427"/>
          </a:xfrm>
        </p:spPr>
        <p:txBody>
          <a:bodyPr>
            <a:normAutofit lnSpcReduction="10000"/>
          </a:bodyPr>
          <a:lstStyle/>
          <a:p>
            <a:pPr marL="0" indent="0">
              <a:lnSpc>
                <a:spcPct val="150000"/>
              </a:lnSpc>
              <a:buNone/>
            </a:pPr>
            <a:r>
              <a:rPr lang="en-US" dirty="0" smtClean="0">
                <a:cs typeface="AL-Mateen" pitchFamily="2" charset="-78"/>
              </a:rPr>
              <a:t>2</a:t>
            </a:r>
            <a:r>
              <a:rPr lang="en-US" dirty="0">
                <a:cs typeface="AL-Mateen" pitchFamily="2" charset="-78"/>
              </a:rPr>
              <a:t>. </a:t>
            </a:r>
            <a:r>
              <a:rPr lang="ar-SA" dirty="0">
                <a:cs typeface="AL-Mateen" pitchFamily="2" charset="-78"/>
              </a:rPr>
              <a:t>العنوان (لا يمكنك كتابته الاّ باللغة الانكليزية) و هو اسم الموقع, بمعنى آخر في مدونتي انا كتبت</a:t>
            </a:r>
            <a:r>
              <a:rPr lang="en-US" dirty="0">
                <a:cs typeface="AL-Mateen" pitchFamily="2" charset="-78"/>
              </a:rPr>
              <a:t> </a:t>
            </a:r>
            <a:r>
              <a:rPr lang="en-US" dirty="0" err="1">
                <a:cs typeface="AL-Mateen" pitchFamily="2" charset="-78"/>
              </a:rPr>
              <a:t>arab-getmoney</a:t>
            </a:r>
            <a:r>
              <a:rPr lang="en-US" dirty="0">
                <a:cs typeface="AL-Mateen" pitchFamily="2" charset="-78"/>
              </a:rPr>
              <a:t> </a:t>
            </a:r>
            <a:r>
              <a:rPr lang="ar-SA" dirty="0">
                <a:cs typeface="AL-Mateen" pitchFamily="2" charset="-78"/>
              </a:rPr>
              <a:t>فيصبح اسم موقعي بهذا الشكل</a:t>
            </a:r>
            <a:r>
              <a:rPr lang="en-US" dirty="0">
                <a:cs typeface="AL-Mateen" pitchFamily="2" charset="-78"/>
              </a:rPr>
              <a:t>:</a:t>
            </a:r>
            <a:br>
              <a:rPr lang="en-US" dirty="0">
                <a:cs typeface="AL-Mateen" pitchFamily="2" charset="-78"/>
              </a:rPr>
            </a:br>
            <a:r>
              <a:rPr lang="en-US" dirty="0">
                <a:cs typeface="AL-Mateen" pitchFamily="2" charset="-78"/>
              </a:rPr>
              <a:t>www.arab-getmoney.blogspot.com  (</a:t>
            </a:r>
            <a:r>
              <a:rPr lang="ar-SA" dirty="0">
                <a:cs typeface="AL-Mateen" pitchFamily="2" charset="-78"/>
              </a:rPr>
              <a:t>الكلمة باللون الازرق هو العنوان الذي تكتبه انت</a:t>
            </a:r>
            <a:r>
              <a:rPr lang="en-US" dirty="0" smtClean="0">
                <a:cs typeface="AL-Mateen" pitchFamily="2" charset="-78"/>
              </a:rPr>
              <a:t>).</a:t>
            </a:r>
            <a:r>
              <a:rPr lang="en-US" dirty="0">
                <a:cs typeface="AL-Mateen" pitchFamily="2" charset="-78"/>
              </a:rPr>
              <a:t/>
            </a:r>
            <a:br>
              <a:rPr lang="en-US" dirty="0">
                <a:cs typeface="AL-Mateen" pitchFamily="2" charset="-78"/>
              </a:rPr>
            </a:br>
            <a:r>
              <a:rPr lang="en-US" dirty="0">
                <a:cs typeface="AL-Mateen" pitchFamily="2" charset="-78"/>
              </a:rPr>
              <a:t>3. </a:t>
            </a:r>
            <a:r>
              <a:rPr lang="ar-SA" dirty="0">
                <a:cs typeface="AL-Mateen" pitchFamily="2" charset="-78"/>
              </a:rPr>
              <a:t>القالب او ما يعرف</a:t>
            </a:r>
            <a:r>
              <a:rPr lang="en-US" dirty="0">
                <a:cs typeface="AL-Mateen" pitchFamily="2" charset="-78"/>
              </a:rPr>
              <a:t> (theme) </a:t>
            </a:r>
            <a:r>
              <a:rPr lang="ar-SA" dirty="0">
                <a:cs typeface="AL-Mateen" pitchFamily="2" charset="-78"/>
              </a:rPr>
              <a:t>و هو المظهر الذي سوف تظهر عليه مدونتك, </a:t>
            </a:r>
            <a:endParaRPr lang="en-US" dirty="0">
              <a:cs typeface="AL-Mateen" pitchFamily="2" charset="-78"/>
            </a:endParaRPr>
          </a:p>
        </p:txBody>
      </p:sp>
    </p:spTree>
    <p:extLst>
      <p:ext uri="{BB962C8B-B14F-4D97-AF65-F5344CB8AC3E}">
        <p14:creationId xmlns:p14="http://schemas.microsoft.com/office/powerpoint/2010/main" val="9374260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24744"/>
            <a:ext cx="8229600" cy="5472608"/>
          </a:xfrm>
        </p:spPr>
        <p:txBody>
          <a:bodyPr>
            <a:normAutofit lnSpcReduction="10000"/>
          </a:bodyPr>
          <a:lstStyle/>
          <a:p>
            <a:r>
              <a:rPr lang="ar-SA" dirty="0">
                <a:cs typeface="AL-Mateen" pitchFamily="2" charset="-78"/>
              </a:rPr>
              <a:t>يمكنك اختيار اي قالب من الموجودين (يعتمد الاختيار على ذوقك و على طبيعة المحتوى الذي تنوي تقديمه....كما يمكنك تغييره و التعديل عليه لاحقا</a:t>
            </a:r>
            <a:r>
              <a:rPr lang="en-US" dirty="0">
                <a:cs typeface="AL-Mateen" pitchFamily="2" charset="-78"/>
              </a:rPr>
              <a:t>.</a:t>
            </a:r>
            <a:br>
              <a:rPr lang="en-US" dirty="0">
                <a:cs typeface="AL-Mateen" pitchFamily="2" charset="-78"/>
              </a:rPr>
            </a:br>
            <a:r>
              <a:rPr lang="en-US" dirty="0">
                <a:cs typeface="AL-Mateen" pitchFamily="2" charset="-78"/>
              </a:rPr>
              <a:t>4. </a:t>
            </a:r>
            <a:r>
              <a:rPr lang="ar-SA" dirty="0">
                <a:cs typeface="AL-Mateen" pitchFamily="2" charset="-78"/>
              </a:rPr>
              <a:t>اضغط على كلمة</a:t>
            </a:r>
            <a:r>
              <a:rPr lang="en-US" dirty="0">
                <a:cs typeface="AL-Mateen" pitchFamily="2" charset="-78"/>
              </a:rPr>
              <a:t> </a:t>
            </a:r>
            <a:r>
              <a:rPr lang="ar-SA" dirty="0">
                <a:cs typeface="AL-Mateen" pitchFamily="2" charset="-78"/>
              </a:rPr>
              <a:t>انشاء مدونة</a:t>
            </a:r>
            <a:r>
              <a:rPr lang="en-US" dirty="0" smtClean="0">
                <a:cs typeface="AL-Mateen" pitchFamily="2" charset="-78"/>
              </a:rPr>
              <a:t>!.</a:t>
            </a:r>
            <a:endParaRPr lang="ar-SA" dirty="0" smtClean="0">
              <a:cs typeface="AL-Mateen" pitchFamily="2" charset="-78"/>
            </a:endParaRPr>
          </a:p>
          <a:p>
            <a:r>
              <a:rPr lang="ar-SA" b="1" u="sng" dirty="0">
                <a:cs typeface="AL-Mateen" pitchFamily="2" charset="-78"/>
              </a:rPr>
              <a:t>الخطوة الثالثة</a:t>
            </a:r>
            <a:r>
              <a:rPr lang="en-US" b="1" u="sng" dirty="0">
                <a:cs typeface="AL-Mateen" pitchFamily="2" charset="-78"/>
              </a:rPr>
              <a:t> </a:t>
            </a:r>
            <a:r>
              <a:rPr lang="en-US" dirty="0">
                <a:cs typeface="AL-Mateen" pitchFamily="2" charset="-78"/>
              </a:rPr>
              <a:t> </a:t>
            </a:r>
          </a:p>
          <a:p>
            <a:r>
              <a:rPr lang="ar-SA" dirty="0">
                <a:cs typeface="AL-Mateen" pitchFamily="2" charset="-78"/>
              </a:rPr>
              <a:t>هدفنا هنا في الخطوة الثالثة هو جعل المدونة مميزة و احترافية من خلال ترتيب الصفحات و وضع الادوات والتعديل على القالب و اضافة مشاركات</a:t>
            </a:r>
            <a:r>
              <a:rPr lang="en-US" dirty="0">
                <a:cs typeface="AL-Mateen" pitchFamily="2" charset="-78"/>
              </a:rPr>
              <a:t>. </a:t>
            </a:r>
          </a:p>
          <a:p>
            <a:r>
              <a:rPr lang="ar-SA" b="1" u="sng" dirty="0">
                <a:cs typeface="AL-Mateen" pitchFamily="2" charset="-78"/>
              </a:rPr>
              <a:t>اولا... ترتيب الصفحات</a:t>
            </a:r>
            <a:r>
              <a:rPr lang="en-US" b="1" dirty="0">
                <a:cs typeface="AL-Mateen" pitchFamily="2" charset="-78"/>
              </a:rPr>
              <a:t> </a:t>
            </a:r>
            <a:endParaRPr lang="en-US" dirty="0">
              <a:cs typeface="AL-Mateen" pitchFamily="2" charset="-78"/>
            </a:endParaRPr>
          </a:p>
          <a:p>
            <a:r>
              <a:rPr lang="ar-SA" dirty="0">
                <a:cs typeface="AL-Mateen" pitchFamily="2" charset="-78"/>
              </a:rPr>
              <a:t>سوف نرتب الصفحات لتصبح بهذا الشكل ان شاء </a:t>
            </a:r>
            <a:r>
              <a:rPr lang="ar-SA" dirty="0" smtClean="0">
                <a:cs typeface="AL-Mateen" pitchFamily="2" charset="-78"/>
              </a:rPr>
              <a:t>الله</a:t>
            </a:r>
            <a:r>
              <a:rPr lang="en-US" dirty="0">
                <a:cs typeface="AL-Mateen" pitchFamily="2" charset="-78"/>
              </a:rPr>
              <a:t/>
            </a:r>
            <a:br>
              <a:rPr lang="en-US" dirty="0">
                <a:cs typeface="AL-Mateen" pitchFamily="2" charset="-78"/>
              </a:rPr>
            </a:br>
            <a:endParaRPr lang="ar-SA" dirty="0"/>
          </a:p>
        </p:txBody>
      </p:sp>
    </p:spTree>
    <p:extLst>
      <p:ext uri="{BB962C8B-B14F-4D97-AF65-F5344CB8AC3E}">
        <p14:creationId xmlns:p14="http://schemas.microsoft.com/office/powerpoint/2010/main" val="14929171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268760"/>
            <a:ext cx="8229600" cy="5184576"/>
          </a:xfrm>
        </p:spPr>
        <p:txBody>
          <a:bodyPr>
            <a:normAutofit/>
          </a:bodyPr>
          <a:lstStyle/>
          <a:p>
            <a:pPr marL="0" indent="0">
              <a:buNone/>
            </a:pPr>
            <a:r>
              <a:rPr lang="ar-SA" dirty="0" smtClean="0">
                <a:cs typeface="AL-Mateen" pitchFamily="2" charset="-78"/>
              </a:rPr>
              <a:t>بغّض النظر عن محتوى هذه الصفحات, ما يهمنا الآن هو كيفية وضعه</a:t>
            </a:r>
            <a:endParaRPr lang="en-US" dirty="0" smtClean="0">
              <a:cs typeface="AL-Mateen" pitchFamily="2" charset="-78"/>
            </a:endParaRPr>
          </a:p>
          <a:p>
            <a:r>
              <a:rPr lang="ar-SA" dirty="0" smtClean="0">
                <a:cs typeface="AL-Mateen" pitchFamily="2" charset="-78"/>
              </a:rPr>
              <a:t>الآن بعد ان انهينا الخطوة الاخيرة (انظر الصورة التي تحمل ارقام 1,2,3,4</a:t>
            </a:r>
            <a:r>
              <a:rPr lang="en-US" dirty="0" smtClean="0">
                <a:cs typeface="AL-Mateen" pitchFamily="2" charset="-78"/>
              </a:rPr>
              <a:t>)...</a:t>
            </a:r>
          </a:p>
          <a:p>
            <a:r>
              <a:rPr lang="ar-SA" dirty="0" smtClean="0">
                <a:cs typeface="AL-Mateen" pitchFamily="2" charset="-78"/>
              </a:rPr>
              <a:t>تفتح </a:t>
            </a:r>
            <a:r>
              <a:rPr lang="ar-SA" dirty="0">
                <a:cs typeface="AL-Mateen" pitchFamily="2" charset="-78"/>
              </a:rPr>
              <a:t>لنا الصفحة بهذا </a:t>
            </a:r>
            <a:r>
              <a:rPr lang="ar-SA" dirty="0" smtClean="0">
                <a:cs typeface="AL-Mateen" pitchFamily="2" charset="-78"/>
              </a:rPr>
              <a:t>الشكل</a:t>
            </a:r>
            <a:r>
              <a:rPr lang="en-US" dirty="0">
                <a:cs typeface="AL-Mateen" pitchFamily="2" charset="-78"/>
              </a:rPr>
              <a:t/>
            </a:r>
            <a:br>
              <a:rPr lang="en-US" dirty="0">
                <a:cs typeface="AL-Mateen" pitchFamily="2" charset="-78"/>
              </a:rPr>
            </a:br>
            <a:r>
              <a:rPr lang="ar-SA" dirty="0">
                <a:cs typeface="AL-Mateen" pitchFamily="2" charset="-78"/>
              </a:rPr>
              <a:t>بعد الضغط على الاشارة الموضّحة في الصورة اعلاه...... تصبح الصفحة بهذا الشكل..... الآن اضغط على كلمة</a:t>
            </a:r>
            <a:r>
              <a:rPr lang="en-US" dirty="0">
                <a:cs typeface="AL-Mateen" pitchFamily="2" charset="-78"/>
              </a:rPr>
              <a:t> </a:t>
            </a:r>
            <a:r>
              <a:rPr lang="ar-SA" dirty="0">
                <a:cs typeface="AL-Mateen" pitchFamily="2" charset="-78"/>
              </a:rPr>
              <a:t>الصفحات</a:t>
            </a:r>
            <a:r>
              <a:rPr lang="en-US" dirty="0">
                <a:cs typeface="AL-Mateen" pitchFamily="2" charset="-78"/>
              </a:rPr>
              <a:t> </a:t>
            </a:r>
            <a:r>
              <a:rPr lang="ar-SA" dirty="0">
                <a:cs typeface="AL-Mateen" pitchFamily="2" charset="-78"/>
              </a:rPr>
              <a:t>كما هو موجود في الصورة ادناه</a:t>
            </a:r>
            <a:r>
              <a:rPr lang="en-US" dirty="0" smtClean="0">
                <a:cs typeface="AL-Mateen" pitchFamily="2" charset="-78"/>
              </a:rPr>
              <a:t>.</a:t>
            </a:r>
            <a:r>
              <a:rPr lang="en-US" dirty="0">
                <a:cs typeface="AL-Mateen" pitchFamily="2" charset="-78"/>
              </a:rPr>
              <a:t> </a:t>
            </a:r>
            <a:endParaRPr lang="ar-SA" dirty="0" smtClean="0">
              <a:cs typeface="AL-Mateen" pitchFamily="2" charset="-78"/>
            </a:endParaRPr>
          </a:p>
          <a:p>
            <a:r>
              <a:rPr lang="ar-SA" dirty="0">
                <a:cs typeface="AL-Mateen" pitchFamily="2" charset="-78"/>
              </a:rPr>
              <a:t>بعد الانتهاء من الخطوة السابقة افعل ما هو موضّح في الصورة ادناه</a:t>
            </a:r>
            <a:endParaRPr lang="en-US" dirty="0">
              <a:cs typeface="AL-Mateen" pitchFamily="2" charset="-78"/>
            </a:endParaRPr>
          </a:p>
        </p:txBody>
      </p:sp>
    </p:spTree>
    <p:extLst>
      <p:ext uri="{BB962C8B-B14F-4D97-AF65-F5344CB8AC3E}">
        <p14:creationId xmlns:p14="http://schemas.microsoft.com/office/powerpoint/2010/main" val="24843185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836712"/>
            <a:ext cx="8229600" cy="5544616"/>
          </a:xfrm>
        </p:spPr>
        <p:txBody>
          <a:bodyPr>
            <a:noAutofit/>
          </a:bodyPr>
          <a:lstStyle/>
          <a:p>
            <a:pPr marL="0" indent="0">
              <a:buNone/>
            </a:pPr>
            <a:r>
              <a:rPr lang="ar-SA" sz="2800" dirty="0" smtClean="0">
                <a:cs typeface="AL-Mateen" pitchFamily="2" charset="-78"/>
              </a:rPr>
              <a:t>بعد </a:t>
            </a:r>
            <a:r>
              <a:rPr lang="ar-SA" sz="2800" dirty="0">
                <a:cs typeface="AL-Mateen" pitchFamily="2" charset="-78"/>
              </a:rPr>
              <a:t>ذلك قم بالضغط على كلمة حفظ الترتيب و من ثم اضغط على كلمة</a:t>
            </a:r>
            <a:r>
              <a:rPr lang="en-US" sz="2800" dirty="0">
                <a:cs typeface="AL-Mateen" pitchFamily="2" charset="-78"/>
              </a:rPr>
              <a:t> </a:t>
            </a:r>
            <a:r>
              <a:rPr lang="ar-SA" sz="2800" dirty="0">
                <a:cs typeface="AL-Mateen" pitchFamily="2" charset="-78"/>
              </a:rPr>
              <a:t>صفحة جديدة</a:t>
            </a:r>
            <a:r>
              <a:rPr lang="en-US" sz="2800" dirty="0">
                <a:cs typeface="AL-Mateen" pitchFamily="2" charset="-78"/>
              </a:rPr>
              <a:t>, </a:t>
            </a:r>
            <a:r>
              <a:rPr lang="ar-SA" sz="2800" dirty="0">
                <a:cs typeface="AL-Mateen" pitchFamily="2" charset="-78"/>
              </a:rPr>
              <a:t>و اختر اول احتمال و هو</a:t>
            </a:r>
            <a:r>
              <a:rPr lang="en-US" sz="2800" dirty="0">
                <a:cs typeface="AL-Mateen" pitchFamily="2" charset="-78"/>
              </a:rPr>
              <a:t> </a:t>
            </a:r>
            <a:r>
              <a:rPr lang="ar-SA" sz="2800" dirty="0">
                <a:cs typeface="AL-Mateen" pitchFamily="2" charset="-78"/>
              </a:rPr>
              <a:t>صفحة فارغة</a:t>
            </a:r>
            <a:r>
              <a:rPr lang="en-US" sz="2800" dirty="0">
                <a:cs typeface="AL-Mateen" pitchFamily="2" charset="-78"/>
              </a:rPr>
              <a:t>.</a:t>
            </a:r>
          </a:p>
          <a:p>
            <a:r>
              <a:rPr lang="en-US" sz="2800" dirty="0">
                <a:cs typeface="AL-Mateen" pitchFamily="2" charset="-78"/>
              </a:rPr>
              <a:t> </a:t>
            </a:r>
            <a:r>
              <a:rPr lang="ar-SA" sz="2800" dirty="0">
                <a:cs typeface="AL-Mateen" pitchFamily="2" charset="-78"/>
              </a:rPr>
              <a:t>و للتوضيح اكثر انظر الى الصورة </a:t>
            </a:r>
            <a:r>
              <a:rPr lang="ar-SA" sz="2800" dirty="0" smtClean="0">
                <a:cs typeface="AL-Mateen" pitchFamily="2" charset="-78"/>
              </a:rPr>
              <a:t>التالية</a:t>
            </a:r>
            <a:r>
              <a:rPr lang="en-US" sz="2800" dirty="0">
                <a:cs typeface="AL-Mateen" pitchFamily="2" charset="-78"/>
              </a:rPr>
              <a:t/>
            </a:r>
            <a:br>
              <a:rPr lang="en-US" sz="2800" dirty="0">
                <a:cs typeface="AL-Mateen" pitchFamily="2" charset="-78"/>
              </a:rPr>
            </a:br>
            <a:r>
              <a:rPr lang="ar-SA" sz="2800" dirty="0">
                <a:cs typeface="AL-Mateen" pitchFamily="2" charset="-78"/>
              </a:rPr>
              <a:t>بعد الانهاء من الخطوة السابقة, تفتح لنا هذه الصفحة...(انظر اسفل) و تابع معي </a:t>
            </a:r>
            <a:r>
              <a:rPr lang="ar-SA" sz="2800" dirty="0" smtClean="0">
                <a:cs typeface="AL-Mateen" pitchFamily="2" charset="-78"/>
              </a:rPr>
              <a:t>الترقيم</a:t>
            </a:r>
            <a:r>
              <a:rPr lang="en-US" sz="2800" dirty="0">
                <a:cs typeface="AL-Mateen" pitchFamily="2" charset="-78"/>
              </a:rPr>
              <a:t/>
            </a:r>
            <a:br>
              <a:rPr lang="en-US" sz="2800" dirty="0">
                <a:cs typeface="AL-Mateen" pitchFamily="2" charset="-78"/>
              </a:rPr>
            </a:br>
            <a:r>
              <a:rPr lang="en-US" sz="2800" dirty="0">
                <a:cs typeface="AL-Mateen" pitchFamily="2" charset="-78"/>
              </a:rPr>
              <a:t>1. </a:t>
            </a:r>
            <a:r>
              <a:rPr lang="ar-SA" sz="2800" dirty="0">
                <a:cs typeface="AL-Mateen" pitchFamily="2" charset="-78"/>
              </a:rPr>
              <a:t>تكتب عنوان الصفحة</a:t>
            </a:r>
            <a:r>
              <a:rPr lang="en-US" sz="2800" dirty="0">
                <a:cs typeface="AL-Mateen" pitchFamily="2" charset="-78"/>
              </a:rPr>
              <a:t>.</a:t>
            </a:r>
            <a:br>
              <a:rPr lang="en-US" sz="2800" dirty="0">
                <a:cs typeface="AL-Mateen" pitchFamily="2" charset="-78"/>
              </a:rPr>
            </a:br>
            <a:r>
              <a:rPr lang="en-US" sz="2800" dirty="0">
                <a:cs typeface="AL-Mateen" pitchFamily="2" charset="-78"/>
              </a:rPr>
              <a:t>2. </a:t>
            </a:r>
            <a:r>
              <a:rPr lang="ar-SA" sz="2800" dirty="0">
                <a:cs typeface="AL-Mateen" pitchFamily="2" charset="-78"/>
              </a:rPr>
              <a:t>لاختيار لون الخط</a:t>
            </a:r>
            <a:r>
              <a:rPr lang="en-US" sz="2800" dirty="0">
                <a:cs typeface="AL-Mateen" pitchFamily="2" charset="-78"/>
              </a:rPr>
              <a:t>.</a:t>
            </a:r>
            <a:br>
              <a:rPr lang="en-US" sz="2800" dirty="0">
                <a:cs typeface="AL-Mateen" pitchFamily="2" charset="-78"/>
              </a:rPr>
            </a:br>
            <a:r>
              <a:rPr lang="en-US" sz="2800" dirty="0">
                <a:cs typeface="AL-Mateen" pitchFamily="2" charset="-78"/>
              </a:rPr>
              <a:t>3. </a:t>
            </a:r>
            <a:r>
              <a:rPr lang="ar-SA" sz="2800" dirty="0">
                <a:cs typeface="AL-Mateen" pitchFamily="2" charset="-78"/>
              </a:rPr>
              <a:t>لتلوين خلفية النص.....مثال</a:t>
            </a:r>
            <a:r>
              <a:rPr lang="en-US" sz="2800" dirty="0">
                <a:cs typeface="AL-Mateen" pitchFamily="2" charset="-78"/>
              </a:rPr>
              <a:t>  (</a:t>
            </a:r>
            <a:r>
              <a:rPr lang="en-US" sz="2800" dirty="0" err="1">
                <a:cs typeface="AL-Mateen" pitchFamily="2" charset="-78"/>
              </a:rPr>
              <a:t>xxxxxxxxxxx</a:t>
            </a:r>
            <a:r>
              <a:rPr lang="en-US" sz="2800" dirty="0">
                <a:cs typeface="AL-Mateen" pitchFamily="2" charset="-78"/>
              </a:rPr>
              <a:t> ) .</a:t>
            </a:r>
            <a:br>
              <a:rPr lang="en-US" sz="2800" dirty="0">
                <a:cs typeface="AL-Mateen" pitchFamily="2" charset="-78"/>
              </a:rPr>
            </a:br>
            <a:r>
              <a:rPr lang="en-US" sz="2800" dirty="0">
                <a:cs typeface="AL-Mateen" pitchFamily="2" charset="-78"/>
              </a:rPr>
              <a:t>4. </a:t>
            </a:r>
            <a:r>
              <a:rPr lang="ar-SA" sz="2800" dirty="0" smtClean="0">
                <a:cs typeface="AL-Mateen" pitchFamily="2" charset="-78"/>
              </a:rPr>
              <a:t>لإضافة </a:t>
            </a:r>
            <a:r>
              <a:rPr lang="ar-SA" sz="2800" dirty="0">
                <a:cs typeface="AL-Mateen" pitchFamily="2" charset="-78"/>
              </a:rPr>
              <a:t>رابط</a:t>
            </a:r>
            <a:r>
              <a:rPr lang="en-US" sz="2800" dirty="0">
                <a:cs typeface="AL-Mateen" pitchFamily="2" charset="-78"/>
              </a:rPr>
              <a:t> (link)....</a:t>
            </a:r>
            <a:r>
              <a:rPr lang="ar-SA" sz="2800" dirty="0">
                <a:cs typeface="AL-Mateen" pitchFamily="2" charset="-78"/>
              </a:rPr>
              <a:t>مثال</a:t>
            </a:r>
            <a:r>
              <a:rPr lang="en-US" sz="2800" dirty="0">
                <a:cs typeface="AL-Mateen" pitchFamily="2" charset="-78"/>
              </a:rPr>
              <a:t> (</a:t>
            </a:r>
            <a:r>
              <a:rPr lang="en-US" sz="2800" dirty="0">
                <a:cs typeface="AL-Mateen" pitchFamily="2" charset="-78"/>
                <a:hlinkClick r:id="rId2"/>
              </a:rPr>
              <a:t>arab-getmoney.blogspot.com).</a:t>
            </a:r>
            <a:r>
              <a:rPr lang="en-US" sz="2800" dirty="0">
                <a:cs typeface="AL-Mateen" pitchFamily="2" charset="-78"/>
              </a:rPr>
              <a:t> </a:t>
            </a:r>
            <a:br>
              <a:rPr lang="en-US" sz="2800" dirty="0">
                <a:cs typeface="AL-Mateen" pitchFamily="2" charset="-78"/>
              </a:rPr>
            </a:br>
            <a:endParaRPr lang="ar-SA" sz="2800" dirty="0">
              <a:cs typeface="AL-Mateen" pitchFamily="2" charset="-78"/>
            </a:endParaRPr>
          </a:p>
        </p:txBody>
      </p:sp>
    </p:spTree>
    <p:extLst>
      <p:ext uri="{BB962C8B-B14F-4D97-AF65-F5344CB8AC3E}">
        <p14:creationId xmlns:p14="http://schemas.microsoft.com/office/powerpoint/2010/main" val="20796591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80728"/>
            <a:ext cx="8229600" cy="5400600"/>
          </a:xfrm>
        </p:spPr>
        <p:txBody>
          <a:bodyPr>
            <a:normAutofit fontScale="85000" lnSpcReduction="10000"/>
          </a:bodyPr>
          <a:lstStyle/>
          <a:p>
            <a:pPr marL="0" indent="0">
              <a:lnSpc>
                <a:spcPct val="150000"/>
              </a:lnSpc>
              <a:buNone/>
            </a:pPr>
            <a:r>
              <a:rPr lang="ar-SA" dirty="0" smtClean="0">
                <a:cs typeface="AL-Mateen" pitchFamily="2" charset="-78"/>
              </a:rPr>
              <a:t>لإدراج </a:t>
            </a:r>
            <a:r>
              <a:rPr lang="ar-SA" dirty="0">
                <a:cs typeface="AL-Mateen" pitchFamily="2" charset="-78"/>
              </a:rPr>
              <a:t>صورة داخل النص</a:t>
            </a:r>
            <a:r>
              <a:rPr lang="en-US" dirty="0">
                <a:cs typeface="AL-Mateen" pitchFamily="2" charset="-78"/>
              </a:rPr>
              <a:t>.</a:t>
            </a:r>
            <a:br>
              <a:rPr lang="en-US" dirty="0">
                <a:cs typeface="AL-Mateen" pitchFamily="2" charset="-78"/>
              </a:rPr>
            </a:br>
            <a:r>
              <a:rPr lang="en-US" dirty="0">
                <a:cs typeface="AL-Mateen" pitchFamily="2" charset="-78"/>
              </a:rPr>
              <a:t>6. </a:t>
            </a:r>
            <a:r>
              <a:rPr lang="ar-SA" dirty="0" smtClean="0">
                <a:cs typeface="AL-Mateen" pitchFamily="2" charset="-78"/>
              </a:rPr>
              <a:t>لإدراج </a:t>
            </a:r>
            <a:r>
              <a:rPr lang="ar-SA" dirty="0">
                <a:cs typeface="AL-Mateen" pitchFamily="2" charset="-78"/>
              </a:rPr>
              <a:t>مقطع فيديو داخل النص</a:t>
            </a:r>
            <a:r>
              <a:rPr lang="en-US" dirty="0">
                <a:cs typeface="AL-Mateen" pitchFamily="2" charset="-78"/>
              </a:rPr>
              <a:t>.</a:t>
            </a:r>
            <a:br>
              <a:rPr lang="en-US" dirty="0">
                <a:cs typeface="AL-Mateen" pitchFamily="2" charset="-78"/>
              </a:rPr>
            </a:br>
            <a:r>
              <a:rPr lang="en-US" dirty="0">
                <a:cs typeface="AL-Mateen" pitchFamily="2" charset="-78"/>
              </a:rPr>
              <a:t>7. </a:t>
            </a:r>
            <a:r>
              <a:rPr lang="ar-SA" dirty="0">
                <a:cs typeface="AL-Mateen" pitchFamily="2" charset="-78"/>
              </a:rPr>
              <a:t>لوضع رابط انتقال بمعنى ان المقالة التي تكتبها لا تظهر بحجمها الكامل, بل يظهر اول سطرين منها للقارئ و اذا أراد المتابعة ينقر على كلمة اقرأ المزيد, و هذه الميزة مفيدة في المشاركات ولا تستعمل عادة في الصفحات</a:t>
            </a:r>
            <a:r>
              <a:rPr lang="en-US" dirty="0">
                <a:cs typeface="AL-Mateen" pitchFamily="2" charset="-78"/>
              </a:rPr>
              <a:t>.</a:t>
            </a:r>
            <a:br>
              <a:rPr lang="en-US" dirty="0">
                <a:cs typeface="AL-Mateen" pitchFamily="2" charset="-78"/>
              </a:rPr>
            </a:br>
            <a:r>
              <a:rPr lang="en-US" dirty="0">
                <a:cs typeface="AL-Mateen" pitchFamily="2" charset="-78"/>
              </a:rPr>
              <a:t>8. </a:t>
            </a:r>
            <a:r>
              <a:rPr lang="ar-SA" dirty="0">
                <a:cs typeface="AL-Mateen" pitchFamily="2" charset="-78"/>
              </a:rPr>
              <a:t>الخيارات.... و يهمنا منها الخيار الأول اذ يتيح لك السماح للقارئ بالتعليق على مقالتك او عدم السماح</a:t>
            </a:r>
            <a:r>
              <a:rPr lang="en-US" dirty="0">
                <a:cs typeface="AL-Mateen" pitchFamily="2" charset="-78"/>
              </a:rPr>
              <a:t>.</a:t>
            </a:r>
            <a:br>
              <a:rPr lang="en-US" dirty="0">
                <a:cs typeface="AL-Mateen" pitchFamily="2" charset="-78"/>
              </a:rPr>
            </a:br>
            <a:r>
              <a:rPr lang="en-US" dirty="0">
                <a:cs typeface="AL-Mateen" pitchFamily="2" charset="-78"/>
              </a:rPr>
              <a:t>9. </a:t>
            </a:r>
            <a:r>
              <a:rPr lang="ar-SA" dirty="0">
                <a:cs typeface="AL-Mateen" pitchFamily="2" charset="-78"/>
              </a:rPr>
              <a:t>بعد الانتهاء من الكتابة تضغط على كلمة</a:t>
            </a:r>
            <a:r>
              <a:rPr lang="en-US" dirty="0">
                <a:cs typeface="AL-Mateen" pitchFamily="2" charset="-78"/>
              </a:rPr>
              <a:t> </a:t>
            </a:r>
            <a:r>
              <a:rPr lang="ar-SA" dirty="0">
                <a:cs typeface="AL-Mateen" pitchFamily="2" charset="-78"/>
              </a:rPr>
              <a:t>حفظ</a:t>
            </a:r>
            <a:r>
              <a:rPr lang="en-US" dirty="0">
                <a:cs typeface="AL-Mateen" pitchFamily="2" charset="-78"/>
              </a:rPr>
              <a:t>.   </a:t>
            </a:r>
            <a:br>
              <a:rPr lang="en-US" dirty="0">
                <a:cs typeface="AL-Mateen" pitchFamily="2" charset="-78"/>
              </a:rPr>
            </a:br>
            <a:r>
              <a:rPr lang="en-US" dirty="0">
                <a:cs typeface="AL-Mateen" pitchFamily="2" charset="-78"/>
              </a:rPr>
              <a:t>10. </a:t>
            </a:r>
            <a:r>
              <a:rPr lang="ar-SA" dirty="0">
                <a:cs typeface="AL-Mateen" pitchFamily="2" charset="-78"/>
              </a:rPr>
              <a:t>تضغط على كلمة</a:t>
            </a:r>
            <a:r>
              <a:rPr lang="en-US" dirty="0">
                <a:cs typeface="AL-Mateen" pitchFamily="2" charset="-78"/>
              </a:rPr>
              <a:t> </a:t>
            </a:r>
            <a:r>
              <a:rPr lang="ar-SA" dirty="0">
                <a:cs typeface="AL-Mateen" pitchFamily="2" charset="-78"/>
              </a:rPr>
              <a:t>نشر</a:t>
            </a:r>
            <a:r>
              <a:rPr lang="en-US" dirty="0">
                <a:cs typeface="AL-Mateen" pitchFamily="2" charset="-78"/>
              </a:rPr>
              <a:t> </a:t>
            </a:r>
            <a:r>
              <a:rPr lang="ar-SA" dirty="0">
                <a:cs typeface="AL-Mateen" pitchFamily="2" charset="-78"/>
              </a:rPr>
              <a:t>ليتم نشرها في مدونتك</a:t>
            </a:r>
            <a:r>
              <a:rPr lang="en-US" dirty="0">
                <a:cs typeface="AL-Mateen" pitchFamily="2" charset="-78"/>
              </a:rPr>
              <a:t>.</a:t>
            </a:r>
            <a:endParaRPr lang="ar-SA" dirty="0">
              <a:cs typeface="AL-Mateen" pitchFamily="2" charset="-78"/>
            </a:endParaRPr>
          </a:p>
          <a:p>
            <a:pPr marL="0" indent="0">
              <a:buNone/>
            </a:pPr>
            <a:endParaRPr lang="ar-SA" dirty="0"/>
          </a:p>
        </p:txBody>
      </p:sp>
    </p:spTree>
    <p:extLst>
      <p:ext uri="{BB962C8B-B14F-4D97-AF65-F5344CB8AC3E}">
        <p14:creationId xmlns:p14="http://schemas.microsoft.com/office/powerpoint/2010/main" val="22582891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96752"/>
            <a:ext cx="8229600" cy="4929411"/>
          </a:xfrm>
        </p:spPr>
        <p:txBody>
          <a:bodyPr>
            <a:normAutofit/>
          </a:bodyPr>
          <a:lstStyle/>
          <a:p>
            <a:pPr>
              <a:lnSpc>
                <a:spcPct val="150000"/>
              </a:lnSpc>
            </a:pPr>
            <a:r>
              <a:rPr lang="ar-SA" b="1" u="sng" dirty="0" smtClean="0">
                <a:cs typeface="AL-Mateen" pitchFamily="2" charset="-78"/>
              </a:rPr>
              <a:t>ثانيا</a:t>
            </a:r>
            <a:r>
              <a:rPr lang="ar-SA" b="1" u="sng" dirty="0">
                <a:cs typeface="AL-Mateen" pitchFamily="2" charset="-78"/>
              </a:rPr>
              <a:t>... وضع الأدوات</a:t>
            </a:r>
            <a:r>
              <a:rPr lang="en-US" b="1" u="sng" dirty="0">
                <a:cs typeface="AL-Mateen" pitchFamily="2" charset="-78"/>
              </a:rPr>
              <a:t> </a:t>
            </a:r>
            <a:r>
              <a:rPr lang="en-US" b="1" dirty="0">
                <a:cs typeface="AL-Mateen" pitchFamily="2" charset="-78"/>
              </a:rPr>
              <a:t> </a:t>
            </a:r>
            <a:endParaRPr lang="en-US" dirty="0">
              <a:cs typeface="AL-Mateen" pitchFamily="2" charset="-78"/>
            </a:endParaRPr>
          </a:p>
          <a:p>
            <a:pPr>
              <a:lnSpc>
                <a:spcPct val="150000"/>
              </a:lnSpc>
            </a:pPr>
            <a:r>
              <a:rPr lang="ar-SA" dirty="0" smtClean="0">
                <a:cs typeface="AL-Mateen" pitchFamily="2" charset="-78"/>
              </a:rPr>
              <a:t>من </a:t>
            </a:r>
            <a:r>
              <a:rPr lang="ar-SA" dirty="0">
                <a:cs typeface="AL-Mateen" pitchFamily="2" charset="-78"/>
              </a:rPr>
              <a:t>نفس المكان الذي ضغطنا فيه سابقا على الصفحات نجد فيه ايضا كلمة</a:t>
            </a:r>
            <a:r>
              <a:rPr lang="en-US" dirty="0">
                <a:cs typeface="AL-Mateen" pitchFamily="2" charset="-78"/>
              </a:rPr>
              <a:t> </a:t>
            </a:r>
            <a:r>
              <a:rPr lang="ar-SA" dirty="0">
                <a:cs typeface="AL-Mateen" pitchFamily="2" charset="-78"/>
              </a:rPr>
              <a:t>التخطيط</a:t>
            </a:r>
            <a:r>
              <a:rPr lang="en-US" dirty="0">
                <a:cs typeface="AL-Mateen" pitchFamily="2" charset="-78"/>
              </a:rPr>
              <a:t> </a:t>
            </a:r>
            <a:r>
              <a:rPr lang="ar-SA" dirty="0" smtClean="0">
                <a:cs typeface="AL-Mateen" pitchFamily="2" charset="-78"/>
              </a:rPr>
              <a:t>نقوم بالضغط </a:t>
            </a:r>
            <a:r>
              <a:rPr lang="ar-SA" dirty="0">
                <a:cs typeface="AL-Mateen" pitchFamily="2" charset="-78"/>
              </a:rPr>
              <a:t>عليها فتفتح لنا النافذة بهذا الشكل</a:t>
            </a:r>
            <a:r>
              <a:rPr lang="en-US" dirty="0">
                <a:cs typeface="AL-Mateen" pitchFamily="2" charset="-78"/>
              </a:rPr>
              <a:t> </a:t>
            </a:r>
          </a:p>
          <a:p>
            <a:pPr>
              <a:lnSpc>
                <a:spcPct val="150000"/>
              </a:lnSpc>
            </a:pPr>
            <a:r>
              <a:rPr lang="en-US" dirty="0">
                <a:cs typeface="AL-Mateen" pitchFamily="2" charset="-78"/>
              </a:rPr>
              <a:t> </a:t>
            </a:r>
            <a:r>
              <a:rPr lang="ar-SA" dirty="0" smtClean="0">
                <a:cs typeface="AL-Mateen" pitchFamily="2" charset="-78"/>
              </a:rPr>
              <a:t>تجد </a:t>
            </a:r>
            <a:r>
              <a:rPr lang="ar-SA" dirty="0">
                <a:cs typeface="AL-Mateen" pitchFamily="2" charset="-78"/>
              </a:rPr>
              <a:t>العديد من كلمات</a:t>
            </a:r>
            <a:r>
              <a:rPr lang="en-US" dirty="0">
                <a:cs typeface="AL-Mateen" pitchFamily="2" charset="-78"/>
              </a:rPr>
              <a:t> </a:t>
            </a:r>
            <a:r>
              <a:rPr lang="ar-SA" dirty="0">
                <a:cs typeface="AL-Mateen" pitchFamily="2" charset="-78"/>
              </a:rPr>
              <a:t>اضافة اداة</a:t>
            </a:r>
            <a:r>
              <a:rPr lang="en-US" dirty="0">
                <a:cs typeface="AL-Mateen" pitchFamily="2" charset="-78"/>
              </a:rPr>
              <a:t> </a:t>
            </a:r>
            <a:r>
              <a:rPr lang="ar-SA" dirty="0">
                <a:cs typeface="AL-Mateen" pitchFamily="2" charset="-78"/>
              </a:rPr>
              <a:t>اختر المكان الذي يناسبك او الذي تريد وضع الأداة فيه ثم اضغط على</a:t>
            </a:r>
            <a:r>
              <a:rPr lang="en-US" dirty="0">
                <a:cs typeface="AL-Mateen" pitchFamily="2" charset="-78"/>
              </a:rPr>
              <a:t> </a:t>
            </a:r>
            <a:r>
              <a:rPr lang="ar-SA" dirty="0">
                <a:cs typeface="AL-Mateen" pitchFamily="2" charset="-78"/>
              </a:rPr>
              <a:t>اضافة اداة</a:t>
            </a:r>
            <a:r>
              <a:rPr lang="en-US" dirty="0">
                <a:cs typeface="AL-Mateen" pitchFamily="2" charset="-78"/>
              </a:rPr>
              <a:t>......... </a:t>
            </a:r>
            <a:r>
              <a:rPr lang="ar-SA" dirty="0">
                <a:cs typeface="AL-Mateen" pitchFamily="2" charset="-78"/>
              </a:rPr>
              <a:t>بعد ذلك تصبح النافذة بهذا الشكل</a:t>
            </a:r>
            <a:r>
              <a:rPr lang="en-US" dirty="0">
                <a:cs typeface="AL-Mateen" pitchFamily="2" charset="-78"/>
              </a:rPr>
              <a:t> </a:t>
            </a:r>
          </a:p>
          <a:p>
            <a:endParaRPr lang="ar-SA" dirty="0">
              <a:cs typeface="AL-Mateen" pitchFamily="2" charset="-78"/>
            </a:endParaRPr>
          </a:p>
        </p:txBody>
      </p:sp>
    </p:spTree>
    <p:extLst>
      <p:ext uri="{BB962C8B-B14F-4D97-AF65-F5344CB8AC3E}">
        <p14:creationId xmlns:p14="http://schemas.microsoft.com/office/powerpoint/2010/main" val="1953546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052736"/>
            <a:ext cx="8229600" cy="5256584"/>
          </a:xfrm>
        </p:spPr>
        <p:txBody>
          <a:bodyPr>
            <a:normAutofit/>
          </a:bodyPr>
          <a:lstStyle/>
          <a:p>
            <a:pPr marL="0" indent="0" algn="just">
              <a:lnSpc>
                <a:spcPct val="150000"/>
              </a:lnSpc>
              <a:buNone/>
            </a:pPr>
            <a:r>
              <a:rPr lang="ar-SA" dirty="0" smtClean="0">
                <a:cs typeface="AL-Mateen" pitchFamily="2" charset="-78"/>
              </a:rPr>
              <a:t>هناك </a:t>
            </a:r>
            <a:r>
              <a:rPr lang="ar-SA" dirty="0">
                <a:cs typeface="AL-Mateen" pitchFamily="2" charset="-78"/>
              </a:rPr>
              <a:t>الكثير من الادوات كما تلاحظ.... لاختيار اداة معينة قم بالضغط على اشارة (+) كما هو موضّح في الصورة اعلاه</a:t>
            </a:r>
            <a:r>
              <a:rPr lang="en-US" dirty="0">
                <a:cs typeface="AL-Mateen" pitchFamily="2" charset="-78"/>
              </a:rPr>
              <a:t>....</a:t>
            </a:r>
          </a:p>
          <a:p>
            <a:pPr algn="just">
              <a:lnSpc>
                <a:spcPct val="150000"/>
              </a:lnSpc>
            </a:pPr>
            <a:r>
              <a:rPr lang="ar-SA" dirty="0">
                <a:cs typeface="AL-Mateen" pitchFamily="2" charset="-78"/>
              </a:rPr>
              <a:t>لنفترض أنّي اريد اختيار اداة</a:t>
            </a:r>
            <a:r>
              <a:rPr lang="en-US" dirty="0">
                <a:cs typeface="AL-Mateen" pitchFamily="2" charset="-78"/>
              </a:rPr>
              <a:t> </a:t>
            </a:r>
            <a:r>
              <a:rPr lang="ar-SA" dirty="0">
                <a:cs typeface="AL-Mateen" pitchFamily="2" charset="-78"/>
              </a:rPr>
              <a:t>استطلاع رأي</a:t>
            </a:r>
            <a:r>
              <a:rPr lang="en-US" dirty="0">
                <a:cs typeface="AL-Mateen" pitchFamily="2" charset="-78"/>
              </a:rPr>
              <a:t> </a:t>
            </a:r>
            <a:r>
              <a:rPr lang="ar-SA" dirty="0">
                <a:cs typeface="AL-Mateen" pitchFamily="2" charset="-78"/>
              </a:rPr>
              <a:t>نقوم بالضغط على اشارة (+) التي تقع على يسار </a:t>
            </a:r>
            <a:r>
              <a:rPr lang="ar-SA" dirty="0" smtClean="0">
                <a:cs typeface="AL-Mateen" pitchFamily="2" charset="-78"/>
              </a:rPr>
              <a:t>هذه  </a:t>
            </a:r>
            <a:r>
              <a:rPr lang="ar-SA" dirty="0">
                <a:cs typeface="AL-Mateen" pitchFamily="2" charset="-78"/>
              </a:rPr>
              <a:t>الكلمة.... فتفتح هذه الاداة بهذا الشكل</a:t>
            </a:r>
            <a:endParaRPr lang="en-US" dirty="0">
              <a:cs typeface="AL-Mateen" pitchFamily="2" charset="-78"/>
            </a:endParaRPr>
          </a:p>
          <a:p>
            <a:pPr algn="just">
              <a:lnSpc>
                <a:spcPct val="150000"/>
              </a:lnSpc>
            </a:pPr>
            <a:r>
              <a:rPr lang="en-US" dirty="0">
                <a:cs typeface="AL-Mateen" pitchFamily="2" charset="-78"/>
              </a:rPr>
              <a:t> </a:t>
            </a:r>
            <a:r>
              <a:rPr lang="ar-SA" dirty="0">
                <a:cs typeface="AL-Mateen" pitchFamily="2" charset="-78"/>
              </a:rPr>
              <a:t>بعد ذلك نقوم بملء الخانات الفارغة و نضغط على</a:t>
            </a:r>
            <a:r>
              <a:rPr lang="en-US" dirty="0">
                <a:cs typeface="AL-Mateen" pitchFamily="2" charset="-78"/>
              </a:rPr>
              <a:t> </a:t>
            </a:r>
            <a:r>
              <a:rPr lang="ar-SA" dirty="0">
                <a:cs typeface="AL-Mateen" pitchFamily="2" charset="-78"/>
              </a:rPr>
              <a:t>حفظ</a:t>
            </a:r>
            <a:r>
              <a:rPr lang="en-US" dirty="0">
                <a:cs typeface="AL-Mateen" pitchFamily="2" charset="-78"/>
              </a:rPr>
              <a:t>......</a:t>
            </a:r>
            <a:r>
              <a:rPr lang="ar-SA" dirty="0">
                <a:cs typeface="AL-Mateen" pitchFamily="2" charset="-78"/>
              </a:rPr>
              <a:t>و نفس العملية لباقي الادوات الاخرى</a:t>
            </a:r>
            <a:r>
              <a:rPr lang="en-US" dirty="0" smtClean="0">
                <a:cs typeface="AL-Mateen" pitchFamily="2" charset="-78"/>
              </a:rPr>
              <a:t>.</a:t>
            </a:r>
            <a:endParaRPr lang="en-US" dirty="0">
              <a:cs typeface="AL-Mateen" pitchFamily="2" charset="-78"/>
            </a:endParaRPr>
          </a:p>
        </p:txBody>
      </p:sp>
    </p:spTree>
    <p:extLst>
      <p:ext uri="{BB962C8B-B14F-4D97-AF65-F5344CB8AC3E}">
        <p14:creationId xmlns:p14="http://schemas.microsoft.com/office/powerpoint/2010/main" val="18587085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1196752"/>
            <a:ext cx="8229600" cy="4597971"/>
          </a:xfrm>
        </p:spPr>
        <p:txBody>
          <a:bodyPr>
            <a:noAutofit/>
          </a:bodyPr>
          <a:lstStyle/>
          <a:p>
            <a:pPr>
              <a:lnSpc>
                <a:spcPct val="150000"/>
              </a:lnSpc>
            </a:pPr>
            <a:r>
              <a:rPr lang="ar-SA" sz="2800" dirty="0">
                <a:cs typeface="AL-Mateen" pitchFamily="2" charset="-78"/>
              </a:rPr>
              <a:t>امّا اذا كنت تريد اضافة اداة خارجية, مثلا اذا كنت تملك صفحة على فيسبوك فيمكنك اضافة اداة بحيث يستطيع الزوّار عمل</a:t>
            </a:r>
            <a:r>
              <a:rPr lang="en-US" sz="2800" dirty="0">
                <a:cs typeface="AL-Mateen" pitchFamily="2" charset="-78"/>
              </a:rPr>
              <a:t> (Like) </a:t>
            </a:r>
            <a:r>
              <a:rPr lang="ar-SA" sz="2800" dirty="0">
                <a:cs typeface="AL-Mateen" pitchFamily="2" charset="-78"/>
              </a:rPr>
              <a:t>لصفحتك على فيسبوك من خلال مدونتك و هي عملية سهلة جدا</a:t>
            </a:r>
            <a:r>
              <a:rPr lang="en-US" sz="2800" dirty="0">
                <a:cs typeface="AL-Mateen" pitchFamily="2" charset="-78"/>
              </a:rPr>
              <a:t>.</a:t>
            </a:r>
          </a:p>
          <a:p>
            <a:pPr>
              <a:lnSpc>
                <a:spcPct val="150000"/>
              </a:lnSpc>
            </a:pPr>
            <a:r>
              <a:rPr lang="ar-SA" sz="2800" dirty="0">
                <a:cs typeface="AL-Mateen" pitchFamily="2" charset="-78"/>
              </a:rPr>
              <a:t>تقوم اولا بالدخول الى</a:t>
            </a:r>
            <a:r>
              <a:rPr lang="en-US" sz="2800" dirty="0">
                <a:cs typeface="AL-Mateen" pitchFamily="2" charset="-78"/>
              </a:rPr>
              <a:t> </a:t>
            </a:r>
            <a:r>
              <a:rPr lang="ar-SA" sz="2800" dirty="0">
                <a:cs typeface="AL-Mateen" pitchFamily="2" charset="-78"/>
              </a:rPr>
              <a:t>تخطيط</a:t>
            </a:r>
            <a:r>
              <a:rPr lang="en-US" sz="2800" dirty="0">
                <a:cs typeface="AL-Mateen" pitchFamily="2" charset="-78"/>
              </a:rPr>
              <a:t> </a:t>
            </a:r>
            <a:r>
              <a:rPr lang="ar-SA" sz="2800" dirty="0">
                <a:cs typeface="AL-Mateen" pitchFamily="2" charset="-78"/>
              </a:rPr>
              <a:t>ثم</a:t>
            </a:r>
            <a:r>
              <a:rPr lang="en-US" sz="2800" dirty="0">
                <a:cs typeface="AL-Mateen" pitchFamily="2" charset="-78"/>
              </a:rPr>
              <a:t> </a:t>
            </a:r>
            <a:r>
              <a:rPr lang="ar-SA" sz="2800" dirty="0">
                <a:cs typeface="AL-Mateen" pitchFamily="2" charset="-78"/>
              </a:rPr>
              <a:t>اضافة أداة</a:t>
            </a:r>
            <a:r>
              <a:rPr lang="en-US" sz="2800" dirty="0">
                <a:cs typeface="AL-Mateen" pitchFamily="2" charset="-78"/>
              </a:rPr>
              <a:t> </a:t>
            </a:r>
            <a:r>
              <a:rPr lang="ar-SA" sz="2800" dirty="0">
                <a:cs typeface="AL-Mateen" pitchFamily="2" charset="-78"/>
              </a:rPr>
              <a:t>ثم تختار</a:t>
            </a:r>
            <a:r>
              <a:rPr lang="en-US" sz="2800" dirty="0">
                <a:cs typeface="AL-Mateen" pitchFamily="2" charset="-78"/>
              </a:rPr>
              <a:t> HTML/JavaScript  </a:t>
            </a:r>
          </a:p>
          <a:p>
            <a:pPr>
              <a:lnSpc>
                <a:spcPct val="150000"/>
              </a:lnSpc>
            </a:pPr>
            <a:r>
              <a:rPr lang="ar-SA" sz="2800" dirty="0">
                <a:cs typeface="AL-Mateen" pitchFamily="2" charset="-78"/>
              </a:rPr>
              <a:t>و هذا هو شكلها</a:t>
            </a:r>
            <a:endParaRPr lang="en-US" sz="2800" dirty="0">
              <a:cs typeface="AL-Mateen" pitchFamily="2" charset="-78"/>
            </a:endParaRPr>
          </a:p>
          <a:p>
            <a:pPr>
              <a:lnSpc>
                <a:spcPct val="150000"/>
              </a:lnSpc>
            </a:pPr>
            <a:r>
              <a:rPr lang="ar-SA" sz="2800" dirty="0" smtClean="0">
                <a:cs typeface="AL-Mateen" pitchFamily="2" charset="-78"/>
              </a:rPr>
              <a:t>بعد </a:t>
            </a:r>
            <a:r>
              <a:rPr lang="ar-SA" sz="2800" dirty="0">
                <a:cs typeface="AL-Mateen" pitchFamily="2" charset="-78"/>
              </a:rPr>
              <a:t>ان تدخل الى هذه الاداة تقوم بوضع هذا الكود داخلها</a:t>
            </a:r>
            <a:r>
              <a:rPr lang="en-US" sz="2800" dirty="0">
                <a:cs typeface="AL-Mateen" pitchFamily="2" charset="-78"/>
              </a:rPr>
              <a:t> </a:t>
            </a:r>
          </a:p>
        </p:txBody>
      </p:sp>
    </p:spTree>
    <p:extLst>
      <p:ext uri="{BB962C8B-B14F-4D97-AF65-F5344CB8AC3E}">
        <p14:creationId xmlns:p14="http://schemas.microsoft.com/office/powerpoint/2010/main" val="25376468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340768"/>
            <a:ext cx="8229600" cy="4525963"/>
          </a:xfrm>
        </p:spPr>
        <p:txBody>
          <a:bodyPr>
            <a:normAutofit fontScale="92500" lnSpcReduction="20000"/>
          </a:bodyPr>
          <a:lstStyle/>
          <a:p>
            <a:pPr marL="0" indent="0">
              <a:lnSpc>
                <a:spcPct val="150000"/>
              </a:lnSpc>
              <a:buNone/>
            </a:pPr>
            <a:r>
              <a:rPr lang="ar-SA" dirty="0">
                <a:cs typeface="AL-Mateen" pitchFamily="2" charset="-78"/>
              </a:rPr>
              <a:t>غير رابط صفحة المدونة</a:t>
            </a:r>
            <a:r>
              <a:rPr lang="en-US" dirty="0">
                <a:cs typeface="AL-Mateen" pitchFamily="2" charset="-78"/>
              </a:rPr>
              <a:t>  </a:t>
            </a:r>
            <a:r>
              <a:rPr lang="en-US" dirty="0">
                <a:cs typeface="AL-Mateen" pitchFamily="2" charset="-78"/>
                <a:hlinkClick r:id="rId2"/>
              </a:rPr>
              <a:t>https://www.facebook.com/arab.blogs</a:t>
            </a:r>
            <a:r>
              <a:rPr lang="en-US" dirty="0">
                <a:cs typeface="AL-Mateen" pitchFamily="2" charset="-78"/>
              </a:rPr>
              <a:t> </a:t>
            </a:r>
            <a:r>
              <a:rPr lang="ar-SA" dirty="0">
                <a:cs typeface="AL-Mateen" pitchFamily="2" charset="-78"/>
              </a:rPr>
              <a:t>الى رابط صفحتك على الفيس بوك</a:t>
            </a:r>
            <a:r>
              <a:rPr lang="en-US" dirty="0">
                <a:cs typeface="AL-Mateen" pitchFamily="2" charset="-78"/>
              </a:rPr>
              <a:t>  </a:t>
            </a:r>
            <a:r>
              <a:rPr lang="ar-SA" dirty="0">
                <a:cs typeface="AL-Mateen" pitchFamily="2" charset="-78"/>
              </a:rPr>
              <a:t>يمكنك ان تغير</a:t>
            </a:r>
            <a:r>
              <a:rPr lang="en-US" dirty="0">
                <a:cs typeface="AL-Mateen" pitchFamily="2" charset="-78"/>
              </a:rPr>
              <a:t> width=280 </a:t>
            </a:r>
            <a:r>
              <a:rPr lang="ar-SA" dirty="0">
                <a:cs typeface="AL-Mateen" pitchFamily="2" charset="-78"/>
              </a:rPr>
              <a:t>حيث يمثل العرض</a:t>
            </a:r>
            <a:r>
              <a:rPr lang="en-US" dirty="0">
                <a:cs typeface="AL-Mateen" pitchFamily="2" charset="-78"/>
              </a:rPr>
              <a:t>    </a:t>
            </a:r>
            <a:r>
              <a:rPr lang="ar-SA" dirty="0">
                <a:cs typeface="AL-Mateen" pitchFamily="2" charset="-78"/>
              </a:rPr>
              <a:t>يمكنك ان تغير</a:t>
            </a:r>
            <a:r>
              <a:rPr lang="en-US" dirty="0">
                <a:cs typeface="AL-Mateen" pitchFamily="2" charset="-78"/>
              </a:rPr>
              <a:t> height=258  </a:t>
            </a:r>
            <a:r>
              <a:rPr lang="ar-SA" dirty="0">
                <a:cs typeface="AL-Mateen" pitchFamily="2" charset="-78"/>
              </a:rPr>
              <a:t>حيث يمثل</a:t>
            </a:r>
            <a:r>
              <a:rPr lang="en-US" dirty="0">
                <a:cs typeface="AL-Mateen" pitchFamily="2" charset="-78"/>
              </a:rPr>
              <a:t> </a:t>
            </a:r>
            <a:r>
              <a:rPr lang="ar-SA" dirty="0">
                <a:cs typeface="AL-Mateen" pitchFamily="2" charset="-78"/>
              </a:rPr>
              <a:t>الارتفاع</a:t>
            </a:r>
            <a:r>
              <a:rPr lang="en-US" dirty="0">
                <a:cs typeface="AL-Mateen" pitchFamily="2" charset="-78"/>
              </a:rPr>
              <a:t> </a:t>
            </a:r>
          </a:p>
          <a:p>
            <a:pPr>
              <a:lnSpc>
                <a:spcPct val="150000"/>
              </a:lnSpc>
            </a:pPr>
            <a:r>
              <a:rPr lang="ar-SA" dirty="0">
                <a:cs typeface="AL-Mateen" pitchFamily="2" charset="-78"/>
              </a:rPr>
              <a:t>نفس العملية لباقي الادوات الخارجية.....ملاحظة.....يمكنك ايجاد اي اداة تخطر في بالك, ما عليك سوى الدخول الى</a:t>
            </a:r>
            <a:r>
              <a:rPr lang="en-US" dirty="0">
                <a:cs typeface="AL-Mateen" pitchFamily="2" charset="-78"/>
              </a:rPr>
              <a:t> Google </a:t>
            </a:r>
            <a:r>
              <a:rPr lang="ar-SA" dirty="0">
                <a:cs typeface="AL-Mateen" pitchFamily="2" charset="-78"/>
              </a:rPr>
              <a:t>و تكتب في خانة البحث (كود ....... لمدونة بلوجر</a:t>
            </a:r>
            <a:r>
              <a:rPr lang="en-US" dirty="0">
                <a:cs typeface="AL-Mateen" pitchFamily="2" charset="-78"/>
              </a:rPr>
              <a:t>).</a:t>
            </a:r>
          </a:p>
          <a:p>
            <a:pPr>
              <a:lnSpc>
                <a:spcPct val="150000"/>
              </a:lnSpc>
            </a:pPr>
            <a:endParaRPr lang="ar-SA" dirty="0">
              <a:cs typeface="AL-Mateen" pitchFamily="2" charset="-78"/>
            </a:endParaRPr>
          </a:p>
          <a:p>
            <a:endParaRPr lang="ar-SA" dirty="0"/>
          </a:p>
        </p:txBody>
      </p:sp>
    </p:spTree>
    <p:extLst>
      <p:ext uri="{BB962C8B-B14F-4D97-AF65-F5344CB8AC3E}">
        <p14:creationId xmlns:p14="http://schemas.microsoft.com/office/powerpoint/2010/main" val="182359546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832648"/>
          </a:xfrm>
        </p:spPr>
        <p:txBody>
          <a:bodyPr>
            <a:normAutofit fontScale="92500" lnSpcReduction="10000"/>
          </a:bodyPr>
          <a:lstStyle/>
          <a:p>
            <a:pPr marL="0" indent="0">
              <a:buNone/>
            </a:pPr>
            <a:endParaRPr lang="en-US" dirty="0">
              <a:cs typeface="AL-Mateen" pitchFamily="2" charset="-78"/>
            </a:endParaRPr>
          </a:p>
          <a:p>
            <a:r>
              <a:rPr lang="ar-SA" b="1" u="sng" dirty="0">
                <a:solidFill>
                  <a:srgbClr val="C00000"/>
                </a:solidFill>
                <a:cs typeface="AL-Mateen" pitchFamily="2" charset="-78"/>
              </a:rPr>
              <a:t>ثالثا... التعديل على القالب</a:t>
            </a:r>
            <a:r>
              <a:rPr lang="en-US" b="1" u="sng" dirty="0">
                <a:solidFill>
                  <a:srgbClr val="C00000"/>
                </a:solidFill>
                <a:cs typeface="AL-Mateen" pitchFamily="2" charset="-78"/>
              </a:rPr>
              <a:t> </a:t>
            </a:r>
            <a:endParaRPr lang="en-US" dirty="0">
              <a:solidFill>
                <a:srgbClr val="C00000"/>
              </a:solidFill>
              <a:cs typeface="AL-Mateen" pitchFamily="2" charset="-78"/>
            </a:endParaRPr>
          </a:p>
          <a:p>
            <a:r>
              <a:rPr lang="ar-SA" dirty="0">
                <a:cs typeface="AL-Mateen" pitchFamily="2" charset="-78"/>
              </a:rPr>
              <a:t>هنا سوف نقوم بالتعديل على القالب ليصبح شكله جميل و مميز و يتناسب مع محتوى المدونة, و كذلك سوف نتعلم كيفية ازالة القالب نهائيا و تبديله بقالب آخر اعجبنا و متاح للتحميل عبر الانترنت</a:t>
            </a:r>
            <a:r>
              <a:rPr lang="en-US" dirty="0" smtClean="0">
                <a:cs typeface="AL-Mateen" pitchFamily="2" charset="-78"/>
              </a:rPr>
              <a:t>.</a:t>
            </a:r>
            <a:endParaRPr lang="en-US" dirty="0">
              <a:cs typeface="AL-Mateen" pitchFamily="2" charset="-78"/>
            </a:endParaRPr>
          </a:p>
          <a:p>
            <a:r>
              <a:rPr lang="ar-SA" dirty="0">
                <a:cs typeface="AL-Mateen" pitchFamily="2" charset="-78"/>
              </a:rPr>
              <a:t>اولا ندخل الى كلمة</a:t>
            </a:r>
            <a:r>
              <a:rPr lang="en-US" dirty="0">
                <a:cs typeface="AL-Mateen" pitchFamily="2" charset="-78"/>
              </a:rPr>
              <a:t> </a:t>
            </a:r>
            <a:r>
              <a:rPr lang="ar-SA" dirty="0">
                <a:cs typeface="AL-Mateen" pitchFamily="2" charset="-78"/>
              </a:rPr>
              <a:t>قالب</a:t>
            </a:r>
            <a:r>
              <a:rPr lang="en-US" dirty="0">
                <a:cs typeface="AL-Mateen" pitchFamily="2" charset="-78"/>
              </a:rPr>
              <a:t> </a:t>
            </a:r>
            <a:r>
              <a:rPr lang="ar-SA" dirty="0">
                <a:cs typeface="AL-Mateen" pitchFamily="2" charset="-78"/>
              </a:rPr>
              <a:t>من لوحة التحكم, ثم نقوم بالضغط على كلمة</a:t>
            </a:r>
            <a:r>
              <a:rPr lang="en-US" dirty="0">
                <a:cs typeface="AL-Mateen" pitchFamily="2" charset="-78"/>
              </a:rPr>
              <a:t> </a:t>
            </a:r>
            <a:r>
              <a:rPr lang="ar-SA" dirty="0">
                <a:cs typeface="AL-Mateen" pitchFamily="2" charset="-78"/>
              </a:rPr>
              <a:t>تخصيص</a:t>
            </a:r>
            <a:r>
              <a:rPr lang="en-US" dirty="0">
                <a:cs typeface="AL-Mateen" pitchFamily="2" charset="-78"/>
              </a:rPr>
              <a:t> </a:t>
            </a:r>
            <a:r>
              <a:rPr lang="ar-SA" dirty="0">
                <a:cs typeface="AL-Mateen" pitchFamily="2" charset="-78"/>
              </a:rPr>
              <a:t>كما هو موضّح في الصورة </a:t>
            </a:r>
            <a:r>
              <a:rPr lang="ar-SA" dirty="0" smtClean="0">
                <a:cs typeface="AL-Mateen" pitchFamily="2" charset="-78"/>
              </a:rPr>
              <a:t>التالية</a:t>
            </a:r>
            <a:r>
              <a:rPr lang="en-US" dirty="0">
                <a:cs typeface="AL-Mateen" pitchFamily="2" charset="-78"/>
              </a:rPr>
              <a:t> </a:t>
            </a:r>
          </a:p>
          <a:p>
            <a:r>
              <a:rPr lang="en-US" dirty="0">
                <a:cs typeface="AL-Mateen" pitchFamily="2" charset="-78"/>
              </a:rPr>
              <a:t> </a:t>
            </a:r>
            <a:r>
              <a:rPr lang="ar-SA" dirty="0" smtClean="0">
                <a:cs typeface="AL-Mateen" pitchFamily="2" charset="-78"/>
              </a:rPr>
              <a:t>بعد </a:t>
            </a:r>
            <a:r>
              <a:rPr lang="ar-SA" dirty="0">
                <a:cs typeface="AL-Mateen" pitchFamily="2" charset="-78"/>
              </a:rPr>
              <a:t>الضغط على كلمة تخصيص تفتح لنا النافذة بهذا الشكل....... تابع شرح الارقام تحت </a:t>
            </a:r>
            <a:r>
              <a:rPr lang="ar-SA" dirty="0" smtClean="0">
                <a:cs typeface="AL-Mateen" pitchFamily="2" charset="-78"/>
              </a:rPr>
              <a:t>الصورة</a:t>
            </a:r>
            <a:r>
              <a:rPr lang="en-US" dirty="0">
                <a:cs typeface="AL-Mateen" pitchFamily="2" charset="-78"/>
              </a:rPr>
              <a:t> </a:t>
            </a:r>
          </a:p>
          <a:p>
            <a:r>
              <a:rPr lang="en-US" dirty="0">
                <a:cs typeface="AL-Mateen" pitchFamily="2" charset="-78"/>
              </a:rPr>
              <a:t>1. </a:t>
            </a:r>
            <a:r>
              <a:rPr lang="ar-SA" dirty="0">
                <a:cs typeface="AL-Mateen" pitchFamily="2" charset="-78"/>
              </a:rPr>
              <a:t>النماذج</a:t>
            </a:r>
            <a:r>
              <a:rPr lang="en-US" dirty="0">
                <a:cs typeface="AL-Mateen" pitchFamily="2" charset="-78"/>
              </a:rPr>
              <a:t> </a:t>
            </a:r>
            <a:r>
              <a:rPr lang="ar-SA" dirty="0">
                <a:cs typeface="AL-Mateen" pitchFamily="2" charset="-78"/>
              </a:rPr>
              <a:t>و هو اختيار شكل القالب الاساسي و يعتمد هذا الاختيار بشكل عام على محتوى المدونة, كما يمكنك تجربتهم جميعا و اختيار الذي يناسبك</a:t>
            </a:r>
            <a:r>
              <a:rPr lang="en-US" dirty="0">
                <a:cs typeface="AL-Mateen" pitchFamily="2" charset="-78"/>
              </a:rPr>
              <a:t>.</a:t>
            </a:r>
          </a:p>
          <a:p>
            <a:endParaRPr lang="ar-SA" dirty="0">
              <a:cs typeface="AL-Mateen" pitchFamily="2" charset="-78"/>
            </a:endParaRPr>
          </a:p>
        </p:txBody>
      </p:sp>
    </p:spTree>
    <p:extLst>
      <p:ext uri="{BB962C8B-B14F-4D97-AF65-F5344CB8AC3E}">
        <p14:creationId xmlns:p14="http://schemas.microsoft.com/office/powerpoint/2010/main" val="1042612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124744"/>
            <a:ext cx="8229600" cy="5289451"/>
          </a:xfrm>
        </p:spPr>
        <p:txBody>
          <a:bodyPr>
            <a:normAutofit fontScale="85000" lnSpcReduction="10000"/>
          </a:bodyPr>
          <a:lstStyle/>
          <a:p>
            <a:pPr algn="just">
              <a:lnSpc>
                <a:spcPct val="170000"/>
              </a:lnSpc>
            </a:pPr>
            <a:r>
              <a:rPr lang="ar-SA" dirty="0">
                <a:cs typeface="AL-Mateen" pitchFamily="2" charset="-78"/>
              </a:rPr>
              <a:t>يمكنك زيارة الواقع الإلكترونية التالية لتجد المئات من المدونات الإلكترونية:</a:t>
            </a:r>
            <a:endParaRPr lang="en-US" dirty="0">
              <a:cs typeface="AL-Mateen" pitchFamily="2" charset="-78"/>
            </a:endParaRPr>
          </a:p>
          <a:p>
            <a:pPr algn="just">
              <a:lnSpc>
                <a:spcPct val="170000"/>
              </a:lnSpc>
            </a:pPr>
            <a:r>
              <a:rPr lang="en-US" u="sng" dirty="0">
                <a:cs typeface="AL-Mateen" pitchFamily="2" charset="-78"/>
                <a:hlinkClick r:id="rId2"/>
              </a:rPr>
              <a:t>http://www.blogger.com</a:t>
            </a:r>
            <a:endParaRPr lang="en-US" dirty="0">
              <a:cs typeface="AL-Mateen" pitchFamily="2" charset="-78"/>
            </a:endParaRPr>
          </a:p>
          <a:p>
            <a:pPr algn="just">
              <a:lnSpc>
                <a:spcPct val="170000"/>
              </a:lnSpc>
            </a:pPr>
            <a:r>
              <a:rPr lang="en-US" u="sng" dirty="0">
                <a:cs typeface="AL-Mateen" pitchFamily="2" charset="-78"/>
                <a:hlinkClick r:id="rId3"/>
              </a:rPr>
              <a:t>http://www.blogwise.com</a:t>
            </a:r>
            <a:endParaRPr lang="en-US" dirty="0">
              <a:cs typeface="AL-Mateen" pitchFamily="2" charset="-78"/>
            </a:endParaRPr>
          </a:p>
          <a:p>
            <a:pPr algn="just">
              <a:lnSpc>
                <a:spcPct val="170000"/>
              </a:lnSpc>
            </a:pPr>
            <a:r>
              <a:rPr lang="en-US" u="sng" dirty="0">
                <a:cs typeface="AL-Mateen" pitchFamily="2" charset="-78"/>
                <a:hlinkClick r:id="rId4"/>
              </a:rPr>
              <a:t>http://www.bloglines.com</a:t>
            </a:r>
            <a:endParaRPr lang="en-US" dirty="0">
              <a:cs typeface="AL-Mateen" pitchFamily="2" charset="-78"/>
            </a:endParaRPr>
          </a:p>
          <a:p>
            <a:pPr algn="just">
              <a:lnSpc>
                <a:spcPct val="170000"/>
              </a:lnSpc>
            </a:pPr>
            <a:r>
              <a:rPr lang="en-US" u="sng" dirty="0">
                <a:cs typeface="AL-Mateen" pitchFamily="2" charset="-78"/>
                <a:hlinkClick r:id="rId5"/>
              </a:rPr>
              <a:t> http://www.livejournal.com</a:t>
            </a:r>
            <a:endParaRPr lang="en-US" dirty="0">
              <a:cs typeface="AL-Mateen" pitchFamily="2" charset="-78"/>
            </a:endParaRPr>
          </a:p>
          <a:p>
            <a:pPr algn="just">
              <a:lnSpc>
                <a:spcPct val="170000"/>
              </a:lnSpc>
            </a:pPr>
            <a:r>
              <a:rPr lang="en-US" u="sng" dirty="0">
                <a:cs typeface="AL-Mateen" pitchFamily="2" charset="-78"/>
                <a:hlinkClick r:id="rId6"/>
              </a:rPr>
              <a:t>http://www</a:t>
            </a:r>
            <a:r>
              <a:rPr lang="en-US" u="sng" dirty="0">
                <a:cs typeface="AL-Mateen" pitchFamily="2" charset="-78"/>
              </a:rPr>
              <a:t>.</a:t>
            </a:r>
            <a:r>
              <a:rPr lang="en-US" dirty="0">
                <a:cs typeface="AL-Mateen" pitchFamily="2" charset="-78"/>
              </a:rPr>
              <a:t> </a:t>
            </a:r>
            <a:r>
              <a:rPr lang="en-US" u="sng" dirty="0">
                <a:cs typeface="AL-Mateen" pitchFamily="2" charset="-78"/>
              </a:rPr>
              <a:t>WordPress.com</a:t>
            </a:r>
            <a:r>
              <a:rPr lang="en-US" dirty="0">
                <a:cs typeface="AL-Mateen" pitchFamily="2" charset="-78"/>
              </a:rPr>
              <a:t> </a:t>
            </a:r>
          </a:p>
          <a:p>
            <a:endParaRPr lang="ar-SA" dirty="0"/>
          </a:p>
        </p:txBody>
      </p:sp>
    </p:spTree>
    <p:extLst>
      <p:ext uri="{BB962C8B-B14F-4D97-AF65-F5344CB8AC3E}">
        <p14:creationId xmlns:p14="http://schemas.microsoft.com/office/powerpoint/2010/main" val="1082711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196752"/>
            <a:ext cx="8229600" cy="5400600"/>
          </a:xfrm>
        </p:spPr>
        <p:txBody>
          <a:bodyPr>
            <a:normAutofit fontScale="77500" lnSpcReduction="20000"/>
          </a:bodyPr>
          <a:lstStyle/>
          <a:p>
            <a:pPr>
              <a:lnSpc>
                <a:spcPct val="170000"/>
              </a:lnSpc>
            </a:pPr>
            <a:r>
              <a:rPr lang="en-US" dirty="0">
                <a:cs typeface="AL-Mateen" pitchFamily="2" charset="-78"/>
              </a:rPr>
              <a:t>2. </a:t>
            </a:r>
            <a:r>
              <a:rPr lang="ar-SA" dirty="0">
                <a:cs typeface="AL-Mateen" pitchFamily="2" charset="-78"/>
              </a:rPr>
              <a:t>الخلفية</a:t>
            </a:r>
            <a:r>
              <a:rPr lang="en-US" dirty="0">
                <a:cs typeface="AL-Mateen" pitchFamily="2" charset="-78"/>
              </a:rPr>
              <a:t> </a:t>
            </a:r>
            <a:r>
              <a:rPr lang="ar-SA" dirty="0">
                <a:cs typeface="AL-Mateen" pitchFamily="2" charset="-78"/>
              </a:rPr>
              <a:t>و هنا يمكنك اختيار صورة بحيث تكون خلفية لمدونتك و عادة تكون ملائمة لموضوع المدونة فأنا مثلا وضعت صورة دولارات كخلفية لمدونتي لأن موضوع مدونتي عن الربح من الانترنت, </a:t>
            </a:r>
            <a:r>
              <a:rPr lang="ar-SA" dirty="0" smtClean="0">
                <a:cs typeface="AL-Mateen" pitchFamily="2" charset="-78"/>
              </a:rPr>
              <a:t>بالإضافة </a:t>
            </a:r>
            <a:r>
              <a:rPr lang="ar-SA" dirty="0">
                <a:cs typeface="AL-Mateen" pitchFamily="2" charset="-78"/>
              </a:rPr>
              <a:t>الى انه يمكنك تحميل صورة خاصة بك و وضعها كخلفية</a:t>
            </a:r>
            <a:r>
              <a:rPr lang="en-US" dirty="0">
                <a:cs typeface="AL-Mateen" pitchFamily="2" charset="-78"/>
              </a:rPr>
              <a:t>.</a:t>
            </a:r>
          </a:p>
          <a:p>
            <a:pPr>
              <a:lnSpc>
                <a:spcPct val="170000"/>
              </a:lnSpc>
            </a:pPr>
            <a:r>
              <a:rPr lang="en-US" dirty="0">
                <a:cs typeface="AL-Mateen" pitchFamily="2" charset="-78"/>
              </a:rPr>
              <a:t>3. </a:t>
            </a:r>
            <a:r>
              <a:rPr lang="ar-SA" dirty="0">
                <a:cs typeface="AL-Mateen" pitchFamily="2" charset="-78"/>
              </a:rPr>
              <a:t>ضبط العروض</a:t>
            </a:r>
            <a:r>
              <a:rPr lang="en-US" dirty="0">
                <a:cs typeface="AL-Mateen" pitchFamily="2" charset="-78"/>
              </a:rPr>
              <a:t> </a:t>
            </a:r>
            <a:r>
              <a:rPr lang="ar-SA" dirty="0">
                <a:cs typeface="AL-Mateen" pitchFamily="2" charset="-78"/>
              </a:rPr>
              <a:t>و هنا تستطيع التحكم بحجم المدونة بالنسبة للخلفية.....عند تجربتها ستتضح لك بشكل اكبر</a:t>
            </a:r>
            <a:r>
              <a:rPr lang="en-US" dirty="0">
                <a:cs typeface="AL-Mateen" pitchFamily="2" charset="-78"/>
              </a:rPr>
              <a:t>.</a:t>
            </a:r>
          </a:p>
          <a:p>
            <a:pPr>
              <a:lnSpc>
                <a:spcPct val="170000"/>
              </a:lnSpc>
            </a:pPr>
            <a:r>
              <a:rPr lang="en-US" dirty="0">
                <a:cs typeface="AL-Mateen" pitchFamily="2" charset="-78"/>
              </a:rPr>
              <a:t>4. </a:t>
            </a:r>
            <a:r>
              <a:rPr lang="ar-SA" dirty="0">
                <a:cs typeface="AL-Mateen" pitchFamily="2" charset="-78"/>
              </a:rPr>
              <a:t>التخطيط</a:t>
            </a:r>
            <a:r>
              <a:rPr lang="en-US" dirty="0">
                <a:cs typeface="AL-Mateen" pitchFamily="2" charset="-78"/>
              </a:rPr>
              <a:t> </a:t>
            </a:r>
            <a:r>
              <a:rPr lang="ar-SA" dirty="0">
                <a:cs typeface="AL-Mateen" pitchFamily="2" charset="-78"/>
              </a:rPr>
              <a:t>في التخطيط تستطيع تنسيق النص و ترتيب الاعمدة حسب طلبك و كما يناسبك</a:t>
            </a:r>
            <a:r>
              <a:rPr lang="en-US" dirty="0">
                <a:cs typeface="AL-Mateen" pitchFamily="2" charset="-78"/>
              </a:rPr>
              <a:t>.</a:t>
            </a:r>
          </a:p>
          <a:p>
            <a:pPr>
              <a:lnSpc>
                <a:spcPct val="170000"/>
              </a:lnSpc>
            </a:pPr>
            <a:r>
              <a:rPr lang="en-US" dirty="0">
                <a:cs typeface="AL-Mateen" pitchFamily="2" charset="-78"/>
              </a:rPr>
              <a:t>5. </a:t>
            </a:r>
            <a:r>
              <a:rPr lang="ar-SA" dirty="0">
                <a:cs typeface="AL-Mateen" pitchFamily="2" charset="-78"/>
              </a:rPr>
              <a:t>متقدم</a:t>
            </a:r>
            <a:r>
              <a:rPr lang="en-US" dirty="0">
                <a:cs typeface="AL-Mateen" pitchFamily="2" charset="-78"/>
              </a:rPr>
              <a:t> </a:t>
            </a:r>
            <a:r>
              <a:rPr lang="ar-SA" dirty="0">
                <a:cs typeface="AL-Mateen" pitchFamily="2" charset="-78"/>
              </a:rPr>
              <a:t>انصح بعدم استخدام هذا الخيار</a:t>
            </a:r>
            <a:r>
              <a:rPr lang="en-US" dirty="0">
                <a:cs typeface="AL-Mateen" pitchFamily="2" charset="-78"/>
              </a:rPr>
              <a:t>. </a:t>
            </a:r>
          </a:p>
          <a:p>
            <a:pPr marL="0" indent="0">
              <a:lnSpc>
                <a:spcPct val="170000"/>
              </a:lnSpc>
              <a:buNone/>
            </a:pPr>
            <a:endParaRPr lang="en-US" dirty="0">
              <a:cs typeface="AL-Mateen" pitchFamily="2" charset="-78"/>
            </a:endParaRPr>
          </a:p>
        </p:txBody>
      </p:sp>
    </p:spTree>
    <p:extLst>
      <p:ext uri="{BB962C8B-B14F-4D97-AF65-F5344CB8AC3E}">
        <p14:creationId xmlns:p14="http://schemas.microsoft.com/office/powerpoint/2010/main" val="8756532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96752"/>
            <a:ext cx="8229600" cy="5400600"/>
          </a:xfrm>
        </p:spPr>
        <p:txBody>
          <a:bodyPr>
            <a:normAutofit/>
          </a:bodyPr>
          <a:lstStyle/>
          <a:p>
            <a:pPr algn="just">
              <a:lnSpc>
                <a:spcPts val="4100"/>
              </a:lnSpc>
            </a:pPr>
            <a:r>
              <a:rPr lang="ar-SA" dirty="0">
                <a:cs typeface="AL-Mateen" pitchFamily="2" charset="-78"/>
              </a:rPr>
              <a:t>الآن اذا وجدنا قالب جميل و مميز و يناسبنا, كيف يمكننا وضعه مكان القالب الحالي</a:t>
            </a:r>
            <a:r>
              <a:rPr lang="en-US" dirty="0">
                <a:cs typeface="AL-Mateen" pitchFamily="2" charset="-78"/>
              </a:rPr>
              <a:t> </a:t>
            </a:r>
          </a:p>
          <a:p>
            <a:pPr algn="just">
              <a:lnSpc>
                <a:spcPts val="4100"/>
              </a:lnSpc>
            </a:pPr>
            <a:r>
              <a:rPr lang="en-US" dirty="0">
                <a:cs typeface="AL-Mateen" pitchFamily="2" charset="-78"/>
              </a:rPr>
              <a:t> </a:t>
            </a:r>
            <a:r>
              <a:rPr lang="ar-SA" dirty="0">
                <a:cs typeface="AL-Mateen" pitchFamily="2" charset="-78"/>
              </a:rPr>
              <a:t>أمر مهم جدا يجب علينا فعله قبل وضع قالب جديد......... و هو حفظ القالب الحالي, </a:t>
            </a:r>
            <a:r>
              <a:rPr lang="ar-SA" dirty="0" smtClean="0">
                <a:cs typeface="AL-Mateen" pitchFamily="2" charset="-78"/>
              </a:rPr>
              <a:t>لأنه </a:t>
            </a:r>
            <a:r>
              <a:rPr lang="ar-SA" dirty="0">
                <a:cs typeface="AL-Mateen" pitchFamily="2" charset="-78"/>
              </a:rPr>
              <a:t>في حال حصول اي خطأ او اذا لم يعجبنا القالب بعد تركيبه على المدونة, يكون باستطاعتنا اعادة المدونة الى شكلها القديم بدون أي خسارة</a:t>
            </a:r>
            <a:r>
              <a:rPr lang="en-US" dirty="0" smtClean="0">
                <a:cs typeface="AL-Mateen" pitchFamily="2" charset="-78"/>
              </a:rPr>
              <a:t>.</a:t>
            </a:r>
            <a:r>
              <a:rPr lang="en-US" dirty="0">
                <a:cs typeface="AL-Mateen" pitchFamily="2" charset="-78"/>
              </a:rPr>
              <a:t> </a:t>
            </a:r>
          </a:p>
          <a:p>
            <a:pPr algn="just">
              <a:lnSpc>
                <a:spcPts val="4100"/>
              </a:lnSpc>
            </a:pPr>
            <a:r>
              <a:rPr lang="ar-SA" dirty="0">
                <a:cs typeface="AL-Mateen" pitchFamily="2" charset="-78"/>
              </a:rPr>
              <a:t>الآن سوف اشرح طريقة حفظ القالب الحالي........ ندخل من لوحة التحكم الى</a:t>
            </a:r>
            <a:r>
              <a:rPr lang="en-US" dirty="0">
                <a:cs typeface="AL-Mateen" pitchFamily="2" charset="-78"/>
              </a:rPr>
              <a:t> </a:t>
            </a:r>
            <a:r>
              <a:rPr lang="ar-SA" dirty="0">
                <a:cs typeface="AL-Mateen" pitchFamily="2" charset="-78"/>
              </a:rPr>
              <a:t>قالب</a:t>
            </a:r>
            <a:r>
              <a:rPr lang="en-US" dirty="0">
                <a:cs typeface="AL-Mateen" pitchFamily="2" charset="-78"/>
              </a:rPr>
              <a:t> </a:t>
            </a:r>
            <a:r>
              <a:rPr lang="ar-SA" dirty="0">
                <a:cs typeface="AL-Mateen" pitchFamily="2" charset="-78"/>
              </a:rPr>
              <a:t>بعد ذلك نقوم بالضغط على كلمة</a:t>
            </a:r>
            <a:r>
              <a:rPr lang="en-US" dirty="0">
                <a:cs typeface="AL-Mateen" pitchFamily="2" charset="-78"/>
              </a:rPr>
              <a:t> </a:t>
            </a:r>
            <a:r>
              <a:rPr lang="ar-SA" dirty="0">
                <a:cs typeface="AL-Mateen" pitchFamily="2" charset="-78"/>
              </a:rPr>
              <a:t>نسخ احتياطي/استعادة</a:t>
            </a:r>
            <a:r>
              <a:rPr lang="en-US" dirty="0">
                <a:cs typeface="AL-Mateen" pitchFamily="2" charset="-78"/>
              </a:rPr>
              <a:t> </a:t>
            </a:r>
            <a:r>
              <a:rPr lang="ar-SA" dirty="0">
                <a:cs typeface="AL-Mateen" pitchFamily="2" charset="-78"/>
              </a:rPr>
              <a:t>كما هو موضّح في الصورة </a:t>
            </a:r>
            <a:r>
              <a:rPr lang="ar-SA" dirty="0" smtClean="0">
                <a:cs typeface="AL-Mateen" pitchFamily="2" charset="-78"/>
              </a:rPr>
              <a:t>ادناه</a:t>
            </a:r>
            <a:endParaRPr lang="en-US" dirty="0">
              <a:cs typeface="AL-Mateen" pitchFamily="2" charset="-78"/>
            </a:endParaRPr>
          </a:p>
        </p:txBody>
      </p:sp>
    </p:spTree>
    <p:extLst>
      <p:ext uri="{BB962C8B-B14F-4D97-AF65-F5344CB8AC3E}">
        <p14:creationId xmlns:p14="http://schemas.microsoft.com/office/powerpoint/2010/main" val="3453499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544616"/>
          </a:xfrm>
        </p:spPr>
        <p:txBody>
          <a:bodyPr>
            <a:normAutofit fontScale="25000" lnSpcReduction="20000"/>
          </a:bodyPr>
          <a:lstStyle/>
          <a:p>
            <a:endParaRPr lang="en-US" dirty="0">
              <a:cs typeface="AL-Mateen" pitchFamily="2" charset="-78"/>
            </a:endParaRPr>
          </a:p>
          <a:p>
            <a:pPr marL="0" indent="0">
              <a:buNone/>
            </a:pPr>
            <a:r>
              <a:rPr lang="en-US" dirty="0">
                <a:cs typeface="AL-Mateen" pitchFamily="2" charset="-78"/>
              </a:rPr>
              <a:t> </a:t>
            </a:r>
            <a:endParaRPr lang="en-US" sz="9800" dirty="0">
              <a:cs typeface="AL-Mateen" pitchFamily="2" charset="-78"/>
            </a:endParaRPr>
          </a:p>
          <a:p>
            <a:pPr algn="just">
              <a:lnSpc>
                <a:spcPct val="170000"/>
              </a:lnSpc>
            </a:pPr>
            <a:r>
              <a:rPr lang="ar-SA" sz="9800" dirty="0">
                <a:cs typeface="AL-Mateen" pitchFamily="2" charset="-78"/>
              </a:rPr>
              <a:t>بعد الانتهاء من الخطوة السابقة تفتح لنا النافذة بهذا الشكل</a:t>
            </a:r>
            <a:endParaRPr lang="en-US" sz="9800" dirty="0">
              <a:cs typeface="AL-Mateen" pitchFamily="2" charset="-78"/>
            </a:endParaRPr>
          </a:p>
          <a:p>
            <a:pPr algn="just">
              <a:lnSpc>
                <a:spcPct val="170000"/>
              </a:lnSpc>
            </a:pPr>
            <a:r>
              <a:rPr lang="ar-SA" sz="9800" dirty="0" smtClean="0">
                <a:cs typeface="AL-Mateen" pitchFamily="2" charset="-78"/>
              </a:rPr>
              <a:t>بعد </a:t>
            </a:r>
            <a:r>
              <a:rPr lang="ar-SA" sz="9800" dirty="0">
                <a:cs typeface="AL-Mateen" pitchFamily="2" charset="-78"/>
              </a:rPr>
              <a:t>تنزيل القالب بشكل ناجح الى جهازك يمكنك </a:t>
            </a:r>
            <a:r>
              <a:rPr lang="ar-SA" sz="9800" dirty="0" smtClean="0">
                <a:cs typeface="AL-Mateen" pitchFamily="2" charset="-78"/>
              </a:rPr>
              <a:t>تركيب </a:t>
            </a:r>
            <a:r>
              <a:rPr lang="ar-SA" sz="9800" dirty="0">
                <a:cs typeface="AL-Mateen" pitchFamily="2" charset="-78"/>
              </a:rPr>
              <a:t>قالب جديد, كما يمكنك فعل ما شئت بالمدونة </a:t>
            </a:r>
            <a:r>
              <a:rPr lang="ar-SA" sz="9800" dirty="0" smtClean="0">
                <a:cs typeface="AL-Mateen" pitchFamily="2" charset="-78"/>
              </a:rPr>
              <a:t>لأنه </a:t>
            </a:r>
            <a:r>
              <a:rPr lang="ar-SA" sz="9800" dirty="0">
                <a:cs typeface="AL-Mateen" pitchFamily="2" charset="-78"/>
              </a:rPr>
              <a:t>في حال حصول أي خطأ يمكنك استعادة القالب القديم</a:t>
            </a:r>
            <a:r>
              <a:rPr lang="en-US" sz="9800" dirty="0" smtClean="0">
                <a:cs typeface="AL-Mateen" pitchFamily="2" charset="-78"/>
              </a:rPr>
              <a:t>.</a:t>
            </a:r>
            <a:endParaRPr lang="en-US" sz="9800" dirty="0">
              <a:cs typeface="AL-Mateen" pitchFamily="2" charset="-78"/>
            </a:endParaRPr>
          </a:p>
          <a:p>
            <a:pPr algn="just">
              <a:lnSpc>
                <a:spcPct val="170000"/>
              </a:lnSpc>
            </a:pPr>
            <a:r>
              <a:rPr lang="ar-SA" sz="9800" dirty="0">
                <a:cs typeface="AL-Mateen" pitchFamily="2" charset="-78"/>
              </a:rPr>
              <a:t>الآن كيف نقوم </a:t>
            </a:r>
            <a:r>
              <a:rPr lang="ar-SA" sz="9800" dirty="0" smtClean="0">
                <a:cs typeface="AL-Mateen" pitchFamily="2" charset="-78"/>
              </a:rPr>
              <a:t>بتركيب </a:t>
            </a:r>
            <a:r>
              <a:rPr lang="ar-SA" sz="9800" dirty="0">
                <a:cs typeface="AL-Mateen" pitchFamily="2" charset="-78"/>
              </a:rPr>
              <a:t>القالب الجديد؟</a:t>
            </a:r>
            <a:r>
              <a:rPr lang="en-US" sz="9800" dirty="0">
                <a:cs typeface="AL-Mateen" pitchFamily="2" charset="-78"/>
              </a:rPr>
              <a:t>......... </a:t>
            </a:r>
            <a:r>
              <a:rPr lang="ar-SA" sz="9800" dirty="0">
                <a:cs typeface="AL-Mateen" pitchFamily="2" charset="-78"/>
              </a:rPr>
              <a:t>ندخل الى</a:t>
            </a:r>
            <a:r>
              <a:rPr lang="en-US" sz="9800" dirty="0">
                <a:cs typeface="AL-Mateen" pitchFamily="2" charset="-78"/>
              </a:rPr>
              <a:t> Google </a:t>
            </a:r>
            <a:r>
              <a:rPr lang="ar-SA" sz="9800" dirty="0">
                <a:cs typeface="AL-Mateen" pitchFamily="2" charset="-78"/>
              </a:rPr>
              <a:t>و نكتب في خانة البحث (قوالب بلوجر)..... فان اعجبنا احد القوالب الموجودة, نقوم بتحميله الى جهاز الكمبيوتر</a:t>
            </a:r>
            <a:r>
              <a:rPr lang="en-US" sz="9800" dirty="0">
                <a:cs typeface="AL-Mateen" pitchFamily="2" charset="-78"/>
              </a:rPr>
              <a:t>.</a:t>
            </a:r>
          </a:p>
          <a:p>
            <a:pPr algn="just">
              <a:lnSpc>
                <a:spcPct val="170000"/>
              </a:lnSpc>
            </a:pPr>
            <a:r>
              <a:rPr lang="ar-SA" sz="9800" dirty="0">
                <a:cs typeface="AL-Mateen" pitchFamily="2" charset="-78"/>
              </a:rPr>
              <a:t>الآن نعيد العملية السابقة</a:t>
            </a:r>
            <a:r>
              <a:rPr lang="en-US" sz="9800" dirty="0">
                <a:cs typeface="AL-Mateen" pitchFamily="2" charset="-78"/>
              </a:rPr>
              <a:t>..... </a:t>
            </a:r>
            <a:r>
              <a:rPr lang="ar-SA" sz="9800" dirty="0">
                <a:cs typeface="AL-Mateen" pitchFamily="2" charset="-78"/>
              </a:rPr>
              <a:t>قالب</a:t>
            </a:r>
            <a:r>
              <a:rPr lang="en-US" sz="9800" dirty="0">
                <a:cs typeface="AL-Mateen" pitchFamily="2" charset="-78"/>
              </a:rPr>
              <a:t> </a:t>
            </a:r>
            <a:r>
              <a:rPr lang="ar-SA" sz="9800" dirty="0">
                <a:cs typeface="AL-Mateen" pitchFamily="2" charset="-78"/>
              </a:rPr>
              <a:t>ثم</a:t>
            </a:r>
            <a:r>
              <a:rPr lang="en-US" sz="9800" dirty="0">
                <a:cs typeface="AL-Mateen" pitchFamily="2" charset="-78"/>
              </a:rPr>
              <a:t> </a:t>
            </a:r>
            <a:r>
              <a:rPr lang="ar-SA" sz="9800" dirty="0">
                <a:cs typeface="AL-Mateen" pitchFamily="2" charset="-78"/>
              </a:rPr>
              <a:t>نسخ احتياطي/استعادة</a:t>
            </a:r>
            <a:r>
              <a:rPr lang="en-US" sz="9800" dirty="0">
                <a:cs typeface="AL-Mateen" pitchFamily="2" charset="-78"/>
              </a:rPr>
              <a:t> </a:t>
            </a:r>
            <a:r>
              <a:rPr lang="ar-SA" sz="9800" dirty="0">
                <a:cs typeface="AL-Mateen" pitchFamily="2" charset="-78"/>
              </a:rPr>
              <a:t>ثم نضغط على كلمة</a:t>
            </a:r>
            <a:r>
              <a:rPr lang="en-US" sz="9800" dirty="0">
                <a:cs typeface="AL-Mateen" pitchFamily="2" charset="-78"/>
              </a:rPr>
              <a:t> Browse ......</a:t>
            </a:r>
            <a:r>
              <a:rPr lang="ar-SA" sz="9800" dirty="0">
                <a:cs typeface="AL-Mateen" pitchFamily="2" charset="-78"/>
              </a:rPr>
              <a:t>انظر الى الصورة</a:t>
            </a:r>
            <a:r>
              <a:rPr lang="en-US" sz="9800" dirty="0" smtClean="0">
                <a:cs typeface="AL-Mateen" pitchFamily="2" charset="-78"/>
              </a:rPr>
              <a:t>.</a:t>
            </a:r>
            <a:endParaRPr lang="en-US" sz="9800" dirty="0">
              <a:cs typeface="AL-Mateen" pitchFamily="2" charset="-78"/>
            </a:endParaRPr>
          </a:p>
        </p:txBody>
      </p:sp>
    </p:spTree>
    <p:extLst>
      <p:ext uri="{BB962C8B-B14F-4D97-AF65-F5344CB8AC3E}">
        <p14:creationId xmlns:p14="http://schemas.microsoft.com/office/powerpoint/2010/main" val="416770456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146360"/>
            <a:ext cx="8589640" cy="5733256"/>
          </a:xfrm>
        </p:spPr>
        <p:txBody>
          <a:bodyPr>
            <a:noAutofit/>
          </a:bodyPr>
          <a:lstStyle/>
          <a:p>
            <a:pPr>
              <a:lnSpc>
                <a:spcPct val="170000"/>
              </a:lnSpc>
            </a:pPr>
            <a:r>
              <a:rPr lang="ar-SA" sz="2800" dirty="0">
                <a:cs typeface="AL-Mateen" pitchFamily="2" charset="-78"/>
              </a:rPr>
              <a:t>ملاحظة مهمة </a:t>
            </a:r>
            <a:r>
              <a:rPr lang="ar-SA" sz="2800" dirty="0" smtClean="0">
                <a:cs typeface="AL-Mateen" pitchFamily="2" charset="-78"/>
              </a:rPr>
              <a:t>..... </a:t>
            </a:r>
            <a:r>
              <a:rPr lang="ar-SA" sz="2800" dirty="0">
                <a:cs typeface="AL-Mateen" pitchFamily="2" charset="-78"/>
              </a:rPr>
              <a:t>بعد الضغط على</a:t>
            </a:r>
            <a:r>
              <a:rPr lang="en-US" sz="2800" dirty="0">
                <a:cs typeface="AL-Mateen" pitchFamily="2" charset="-78"/>
              </a:rPr>
              <a:t> Browse </a:t>
            </a:r>
            <a:r>
              <a:rPr lang="ar-SA" sz="2800" dirty="0">
                <a:cs typeface="AL-Mateen" pitchFamily="2" charset="-78"/>
              </a:rPr>
              <a:t>نقوم بالدخول الى مكان القالب الذي قمنا بتحميله من الانترنت و نختار منه فقط الملف الذي يحمل رمز</a:t>
            </a:r>
            <a:r>
              <a:rPr lang="en-US" sz="2800" dirty="0">
                <a:cs typeface="AL-Mateen" pitchFamily="2" charset="-78"/>
              </a:rPr>
              <a:t> xml</a:t>
            </a:r>
            <a:r>
              <a:rPr lang="en-US" sz="2800" dirty="0" smtClean="0">
                <a:cs typeface="AL-Mateen" pitchFamily="2" charset="-78"/>
              </a:rPr>
              <a:t>.</a:t>
            </a:r>
            <a:r>
              <a:rPr lang="en-US" sz="2800" dirty="0">
                <a:cs typeface="AL-Mateen" pitchFamily="2" charset="-78"/>
              </a:rPr>
              <a:t> </a:t>
            </a:r>
          </a:p>
          <a:p>
            <a:pPr>
              <a:lnSpc>
                <a:spcPct val="170000"/>
              </a:lnSpc>
            </a:pPr>
            <a:r>
              <a:rPr lang="ar-SA" sz="2800" dirty="0">
                <a:cs typeface="AL-Mateen" pitchFamily="2" charset="-78"/>
              </a:rPr>
              <a:t>و نفس هذه العملية نعيدها اذا كنّا نريد استعادة القالب القديم</a:t>
            </a:r>
            <a:r>
              <a:rPr lang="en-US" sz="2800" dirty="0">
                <a:cs typeface="AL-Mateen" pitchFamily="2" charset="-78"/>
              </a:rPr>
              <a:t>. </a:t>
            </a:r>
          </a:p>
          <a:p>
            <a:pPr>
              <a:lnSpc>
                <a:spcPct val="170000"/>
              </a:lnSpc>
            </a:pPr>
            <a:r>
              <a:rPr lang="ar-SA" sz="2800" b="1" u="sng" dirty="0">
                <a:solidFill>
                  <a:srgbClr val="C00000"/>
                </a:solidFill>
                <a:cs typeface="AL-Mateen" pitchFamily="2" charset="-78"/>
              </a:rPr>
              <a:t>رابعا... اضافة مشاركات</a:t>
            </a:r>
            <a:r>
              <a:rPr lang="en-US" sz="2800" b="1" u="sng" dirty="0">
                <a:solidFill>
                  <a:srgbClr val="C00000"/>
                </a:solidFill>
                <a:cs typeface="AL-Mateen" pitchFamily="2" charset="-78"/>
              </a:rPr>
              <a:t> </a:t>
            </a:r>
            <a:endParaRPr lang="en-US" sz="2800" dirty="0">
              <a:solidFill>
                <a:srgbClr val="C00000"/>
              </a:solidFill>
              <a:cs typeface="AL-Mateen" pitchFamily="2" charset="-78"/>
            </a:endParaRPr>
          </a:p>
          <a:p>
            <a:pPr>
              <a:lnSpc>
                <a:spcPct val="170000"/>
              </a:lnSpc>
            </a:pPr>
            <a:r>
              <a:rPr lang="ar-SA" sz="2800" dirty="0">
                <a:cs typeface="AL-Mateen" pitchFamily="2" charset="-78"/>
              </a:rPr>
              <a:t>بعد ان انتهينا من كتابة عدة صفحات و وضعنا عدد من الادوات و قمنا بتعديل القالب ليصبح مميزا, بقي علينا الآن الخطوة الاهم و هي </a:t>
            </a:r>
            <a:r>
              <a:rPr lang="ar-SA" sz="2800" dirty="0" smtClean="0">
                <a:cs typeface="AL-Mateen" pitchFamily="2" charset="-78"/>
              </a:rPr>
              <a:t>البدأ </a:t>
            </a:r>
            <a:r>
              <a:rPr lang="ar-SA" sz="2800" dirty="0">
                <a:cs typeface="AL-Mateen" pitchFamily="2" charset="-78"/>
              </a:rPr>
              <a:t>بكتابة المشاركات</a:t>
            </a:r>
            <a:r>
              <a:rPr lang="en-US" sz="2800" dirty="0" smtClean="0">
                <a:cs typeface="AL-Mateen" pitchFamily="2" charset="-78"/>
              </a:rPr>
              <a:t>.</a:t>
            </a:r>
            <a:endParaRPr lang="en-US" sz="2800" dirty="0">
              <a:cs typeface="AL-Mateen" pitchFamily="2" charset="-78"/>
            </a:endParaRPr>
          </a:p>
          <a:p>
            <a:pPr marL="0" indent="0">
              <a:lnSpc>
                <a:spcPct val="170000"/>
              </a:lnSpc>
              <a:buNone/>
            </a:pPr>
            <a:endParaRPr lang="ar-SA" sz="2800" dirty="0" smtClean="0">
              <a:cs typeface="AL-Mateen" pitchFamily="2" charset="-78"/>
            </a:endParaRPr>
          </a:p>
        </p:txBody>
      </p:sp>
    </p:spTree>
    <p:extLst>
      <p:ext uri="{BB962C8B-B14F-4D97-AF65-F5344CB8AC3E}">
        <p14:creationId xmlns:p14="http://schemas.microsoft.com/office/powerpoint/2010/main" val="339893615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nSpc>
                <a:spcPct val="150000"/>
              </a:lnSpc>
            </a:pPr>
            <a:r>
              <a:rPr lang="ar-SA" dirty="0">
                <a:cs typeface="AL-Mateen" pitchFamily="2" charset="-78"/>
              </a:rPr>
              <a:t>للبدا بكتابة المشاركات ادخل الى الصفحة الرئيسية للمدونة ثم انقر على الاشارة الموضّحة في الصورة</a:t>
            </a:r>
            <a:endParaRPr lang="en-US" dirty="0">
              <a:cs typeface="AL-Mateen" pitchFamily="2" charset="-78"/>
            </a:endParaRPr>
          </a:p>
          <a:p>
            <a:pPr>
              <a:lnSpc>
                <a:spcPct val="150000"/>
              </a:lnSpc>
            </a:pPr>
            <a:r>
              <a:rPr lang="ar-SA" dirty="0" smtClean="0">
                <a:cs typeface="AL-Mateen" pitchFamily="2" charset="-78"/>
              </a:rPr>
              <a:t>وبعد </a:t>
            </a:r>
            <a:r>
              <a:rPr lang="ar-SA" dirty="0">
                <a:cs typeface="AL-Mateen" pitchFamily="2" charset="-78"/>
              </a:rPr>
              <a:t>الدخول </a:t>
            </a:r>
            <a:r>
              <a:rPr lang="ar-SA" dirty="0" smtClean="0">
                <a:cs typeface="AL-Mateen" pitchFamily="2" charset="-78"/>
              </a:rPr>
              <a:t>لإنشاء </a:t>
            </a:r>
            <a:r>
              <a:rPr lang="ar-SA" dirty="0">
                <a:cs typeface="AL-Mateen" pitchFamily="2" charset="-78"/>
              </a:rPr>
              <a:t>مشاركة جديدة نعمل نفس الخطوات التي عملناها في كتابة موضوع داخل صفحة جديدة</a:t>
            </a:r>
            <a:r>
              <a:rPr lang="en-US" dirty="0" smtClean="0">
                <a:cs typeface="AL-Mateen" pitchFamily="2" charset="-78"/>
              </a:rPr>
              <a:t>.</a:t>
            </a:r>
            <a:r>
              <a:rPr lang="ar-SA" dirty="0">
                <a:cs typeface="AL-Mateen" pitchFamily="2" charset="-78"/>
              </a:rPr>
              <a:t> </a:t>
            </a: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249182082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16" y="764704"/>
            <a:ext cx="8315325" cy="58102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8943811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5" y="538163"/>
            <a:ext cx="6267450"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41596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5372"/>
          <a:stretch/>
        </p:blipFill>
        <p:spPr bwMode="auto">
          <a:xfrm>
            <a:off x="682388" y="1052736"/>
            <a:ext cx="8070761" cy="5112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67890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12776"/>
            <a:ext cx="7092280" cy="4432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849851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619125"/>
            <a:ext cx="6715125"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934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A" dirty="0">
                <a:solidFill>
                  <a:schemeClr val="bg1"/>
                </a:solidFill>
                <a:cs typeface="AL-Mateen" pitchFamily="2" charset="-78"/>
              </a:rPr>
              <a:t>خصائص المدونة الناجحة</a:t>
            </a:r>
          </a:p>
        </p:txBody>
      </p:sp>
      <p:sp>
        <p:nvSpPr>
          <p:cNvPr id="3" name="عنصر نائب للمحتوى 2"/>
          <p:cNvSpPr>
            <a:spLocks noGrp="1"/>
          </p:cNvSpPr>
          <p:nvPr>
            <p:ph idx="1"/>
          </p:nvPr>
        </p:nvSpPr>
        <p:spPr/>
        <p:txBody>
          <a:bodyPr>
            <a:normAutofit lnSpcReduction="10000"/>
          </a:bodyPr>
          <a:lstStyle/>
          <a:p>
            <a:pPr marL="0" indent="0" algn="just">
              <a:buNone/>
            </a:pPr>
            <a:r>
              <a:rPr lang="ar-SA" dirty="0" smtClean="0">
                <a:cs typeface="AL-Mateen" pitchFamily="2" charset="-78"/>
              </a:rPr>
              <a:t>من </a:t>
            </a:r>
            <a:r>
              <a:rPr lang="ar-SA" dirty="0">
                <a:cs typeface="AL-Mateen" pitchFamily="2" charset="-78"/>
              </a:rPr>
              <a:t>خصائص المدونة الناجحة فيما يتصل بكتابة التدوينات، ما يلي</a:t>
            </a:r>
            <a:r>
              <a:rPr lang="ar-SA" dirty="0" smtClean="0">
                <a:cs typeface="AL-Mateen" pitchFamily="2" charset="-78"/>
              </a:rPr>
              <a:t>:</a:t>
            </a:r>
          </a:p>
          <a:p>
            <a:pPr marL="0" indent="0" algn="just">
              <a:buNone/>
            </a:pPr>
            <a:r>
              <a:rPr lang="ar-SA" dirty="0" smtClean="0">
                <a:cs typeface="AL-Mateen" pitchFamily="2" charset="-78"/>
              </a:rPr>
              <a:t>1- عدم </a:t>
            </a:r>
            <a:r>
              <a:rPr lang="ar-SA" dirty="0">
                <a:cs typeface="AL-Mateen" pitchFamily="2" charset="-78"/>
              </a:rPr>
              <a:t>كتابة موضوعات طويلة أو مفصلة في كل </a:t>
            </a:r>
            <a:r>
              <a:rPr lang="ar-SA" dirty="0" err="1">
                <a:cs typeface="AL-Mateen" pitchFamily="2" charset="-78"/>
              </a:rPr>
              <a:t>تدوينة</a:t>
            </a:r>
            <a:r>
              <a:rPr lang="ar-SA" dirty="0">
                <a:cs typeface="AL-Mateen" pitchFamily="2" charset="-78"/>
              </a:rPr>
              <a:t>، بل من الأفضل كتابة فقرات قصيرة ومختصرة عن الموضوع</a:t>
            </a:r>
            <a:r>
              <a:rPr lang="ar-SA" dirty="0" smtClean="0">
                <a:cs typeface="AL-Mateen" pitchFamily="2" charset="-78"/>
              </a:rPr>
              <a:t>.</a:t>
            </a:r>
          </a:p>
          <a:p>
            <a:pPr marL="0" indent="0" algn="just">
              <a:buNone/>
            </a:pPr>
            <a:r>
              <a:rPr lang="ar-SA" dirty="0" smtClean="0">
                <a:cs typeface="AL-Mateen" pitchFamily="2" charset="-78"/>
              </a:rPr>
              <a:t>2- التحديث </a:t>
            </a:r>
            <a:r>
              <a:rPr lang="ar-SA" dirty="0">
                <a:cs typeface="AL-Mateen" pitchFamily="2" charset="-78"/>
              </a:rPr>
              <a:t>المستمر للمدونة، بحيث لا يمر أسبوع واحد إلا وهناك على الأقل </a:t>
            </a:r>
            <a:r>
              <a:rPr lang="ar-SA" dirty="0" err="1">
                <a:cs typeface="AL-Mateen" pitchFamily="2" charset="-78"/>
              </a:rPr>
              <a:t>تدوينة</a:t>
            </a:r>
            <a:r>
              <a:rPr lang="ar-SA" dirty="0">
                <a:cs typeface="AL-Mateen" pitchFamily="2" charset="-78"/>
              </a:rPr>
              <a:t> </a:t>
            </a:r>
            <a:r>
              <a:rPr lang="ar-SA" dirty="0" smtClean="0">
                <a:cs typeface="AL-Mateen" pitchFamily="2" charset="-78"/>
              </a:rPr>
              <a:t>جديدة</a:t>
            </a:r>
          </a:p>
          <a:p>
            <a:pPr marL="0" indent="0" algn="just">
              <a:buNone/>
            </a:pPr>
            <a:r>
              <a:rPr lang="ar-SA" dirty="0" smtClean="0">
                <a:cs typeface="AL-Mateen" pitchFamily="2" charset="-78"/>
              </a:rPr>
              <a:t>3-  </a:t>
            </a:r>
            <a:r>
              <a:rPr lang="ar-SA" dirty="0">
                <a:cs typeface="AL-Mateen" pitchFamily="2" charset="-78"/>
              </a:rPr>
              <a:t>تفعيل خاصية التعليق على التدوينات ، وعدم غلقها أمام ال زائرين</a:t>
            </a:r>
            <a:r>
              <a:rPr lang="ar-SA" dirty="0" smtClean="0">
                <a:cs typeface="AL-Mateen" pitchFamily="2" charset="-78"/>
              </a:rPr>
              <a:t>.</a:t>
            </a:r>
          </a:p>
          <a:p>
            <a:pPr marL="0" indent="0" algn="just">
              <a:buNone/>
            </a:pPr>
            <a:r>
              <a:rPr lang="ar-SA" dirty="0" smtClean="0">
                <a:cs typeface="AL-Mateen" pitchFamily="2" charset="-78"/>
              </a:rPr>
              <a:t>4- الأصالة </a:t>
            </a:r>
            <a:r>
              <a:rPr lang="ar-SA" dirty="0">
                <a:cs typeface="AL-Mateen" pitchFamily="2" charset="-78"/>
              </a:rPr>
              <a:t>في الكتابة، والتنويع المستمر في الموضوعات والمصادر المشار إليها</a:t>
            </a:r>
            <a:r>
              <a:rPr lang="en-US" dirty="0">
                <a:cs typeface="AL-Mateen" pitchFamily="2" charset="-78"/>
              </a:rPr>
              <a:t>.</a:t>
            </a:r>
          </a:p>
          <a:p>
            <a:endParaRPr lang="ar-SA" dirty="0">
              <a:cs typeface="AL-Mateen" pitchFamily="2" charset="-78"/>
            </a:endParaRPr>
          </a:p>
        </p:txBody>
      </p:sp>
    </p:spTree>
    <p:extLst>
      <p:ext uri="{BB962C8B-B14F-4D97-AF65-F5344CB8AC3E}">
        <p14:creationId xmlns:p14="http://schemas.microsoft.com/office/powerpoint/2010/main" val="151134563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604838"/>
            <a:ext cx="6715125" cy="5648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1700306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12776"/>
            <a:ext cx="6876256" cy="4295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2318223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6516215" cy="409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2479251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556792"/>
            <a:ext cx="6438586" cy="3536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مستطيل مستدير الزوايا 1"/>
          <p:cNvSpPr/>
          <p:nvPr/>
        </p:nvSpPr>
        <p:spPr>
          <a:xfrm>
            <a:off x="1403648" y="3140968"/>
            <a:ext cx="1008112" cy="1224136"/>
          </a:xfrm>
          <a:prstGeom prst="roundRect">
            <a:avLst/>
          </a:prstGeom>
          <a:noFill/>
          <a:ln w="28575">
            <a:solidFill>
              <a:srgbClr val="C00000"/>
            </a:solidFill>
          </a:ln>
        </p:spPr>
        <p:style>
          <a:lnRef idx="0">
            <a:schemeClr val="accent2"/>
          </a:lnRef>
          <a:fillRef idx="3">
            <a:schemeClr val="accent2"/>
          </a:fillRef>
          <a:effectRef idx="3">
            <a:schemeClr val="accent2"/>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8752289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7452320" cy="4504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7681581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39212"/>
            <a:ext cx="7166302" cy="42699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مستطيل مستدير الزوايا 3"/>
          <p:cNvSpPr/>
          <p:nvPr/>
        </p:nvSpPr>
        <p:spPr>
          <a:xfrm>
            <a:off x="5327576" y="1739212"/>
            <a:ext cx="3816424"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99624536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10489"/>
            <a:ext cx="6768752" cy="4613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50610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445" t="-8465" r="13100" b="8465"/>
          <a:stretch/>
        </p:blipFill>
        <p:spPr bwMode="auto">
          <a:xfrm>
            <a:off x="687544" y="1484784"/>
            <a:ext cx="7645253" cy="4219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0863121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94"/>
          <a:stretch/>
        </p:blipFill>
        <p:spPr bwMode="auto">
          <a:xfrm>
            <a:off x="971600" y="2060848"/>
            <a:ext cx="6828292" cy="3289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1578966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90179"/>
            <a:ext cx="8161408" cy="4257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88408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340768"/>
            <a:ext cx="8568952" cy="4569371"/>
          </a:xfrm>
        </p:spPr>
        <p:txBody>
          <a:bodyPr>
            <a:normAutofit/>
          </a:bodyPr>
          <a:lstStyle/>
          <a:p>
            <a:pPr marL="0" indent="0">
              <a:buNone/>
            </a:pPr>
            <a:r>
              <a:rPr lang="ar-SA" dirty="0" smtClean="0">
                <a:cs typeface="AL-Mateen" pitchFamily="2" charset="-78"/>
              </a:rPr>
              <a:t>وهناك سمات </a:t>
            </a:r>
            <a:r>
              <a:rPr lang="ar-SA" dirty="0">
                <a:cs typeface="AL-Mateen" pitchFamily="2" charset="-78"/>
              </a:rPr>
              <a:t>عامة للمدونات يمكن إضافتها اختيار يا ، مثل: </a:t>
            </a:r>
            <a:endParaRPr lang="ar-SA" dirty="0" smtClean="0">
              <a:cs typeface="AL-Mateen" pitchFamily="2" charset="-78"/>
            </a:endParaRPr>
          </a:p>
          <a:p>
            <a:pPr marL="514350" indent="-514350">
              <a:buAutoNum type="arabicParenR"/>
            </a:pPr>
            <a:r>
              <a:rPr lang="ar-SA" dirty="0" smtClean="0">
                <a:cs typeface="AL-Mateen" pitchFamily="2" charset="-78"/>
              </a:rPr>
              <a:t>إمكانية </a:t>
            </a:r>
            <a:r>
              <a:rPr lang="ar-SA" dirty="0">
                <a:cs typeface="AL-Mateen" pitchFamily="2" charset="-78"/>
              </a:rPr>
              <a:t>تصنيف التدوينات وفقا لتقسيمات موضوعية عريضة، تظهر على واجهة المدونة. </a:t>
            </a:r>
            <a:endParaRPr lang="ar-SA" dirty="0" smtClean="0">
              <a:cs typeface="AL-Mateen" pitchFamily="2" charset="-78"/>
            </a:endParaRPr>
          </a:p>
          <a:p>
            <a:pPr marL="514350" indent="-514350">
              <a:buAutoNum type="arabicParenR"/>
            </a:pPr>
            <a:r>
              <a:rPr lang="ar-SA" dirty="0" smtClean="0">
                <a:cs typeface="AL-Mateen" pitchFamily="2" charset="-78"/>
              </a:rPr>
              <a:t>إمكانية </a:t>
            </a:r>
            <a:r>
              <a:rPr lang="ar-SA" dirty="0">
                <a:cs typeface="AL-Mateen" pitchFamily="2" charset="-78"/>
              </a:rPr>
              <a:t>اشتمال واجهة المدونة على تقويم </a:t>
            </a:r>
            <a:r>
              <a:rPr lang="ar-SA" dirty="0" smtClean="0">
                <a:cs typeface="AL-Mateen" pitchFamily="2" charset="-78"/>
              </a:rPr>
              <a:t>زمني شهري</a:t>
            </a:r>
          </a:p>
          <a:p>
            <a:pPr marL="514350" indent="-514350">
              <a:buAutoNum type="arabicParenR"/>
            </a:pPr>
            <a:r>
              <a:rPr lang="ar-SA" dirty="0" smtClean="0">
                <a:cs typeface="AL-Mateen" pitchFamily="2" charset="-78"/>
              </a:rPr>
              <a:t>) </a:t>
            </a:r>
            <a:r>
              <a:rPr lang="ar-SA" dirty="0">
                <a:cs typeface="AL-Mateen" pitchFamily="2" charset="-78"/>
              </a:rPr>
              <a:t>إمكانية الإشارة في واجهة المدونة إلى الروابط الفائقة لمجموعة من المواقع </a:t>
            </a:r>
            <a:r>
              <a:rPr lang="ar-SA" dirty="0" smtClean="0">
                <a:cs typeface="AL-Mateen" pitchFamily="2" charset="-78"/>
              </a:rPr>
              <a:t>ذات الصلة </a:t>
            </a:r>
            <a:r>
              <a:rPr lang="ar-SA" dirty="0">
                <a:cs typeface="AL-Mateen" pitchFamily="2" charset="-78"/>
              </a:rPr>
              <a:t>بموضوع المدونة. للصفحة الخاصة</a:t>
            </a:r>
            <a:r>
              <a:rPr lang="en-US" dirty="0">
                <a:cs typeface="AL-Mateen" pitchFamily="2" charset="-78"/>
              </a:rPr>
              <a:t> URL 4</a:t>
            </a:r>
            <a:r>
              <a:rPr lang="en-US" dirty="0" smtClean="0">
                <a:cs typeface="AL-Mateen" pitchFamily="2" charset="-78"/>
              </a:rPr>
              <a:t>)</a:t>
            </a:r>
          </a:p>
          <a:p>
            <a:pPr marL="514350" indent="-514350">
              <a:buAutoNum type="arabicParenR"/>
            </a:pPr>
            <a:r>
              <a:rPr lang="en-US" dirty="0" smtClean="0">
                <a:cs typeface="AL-Mateen" pitchFamily="2" charset="-78"/>
              </a:rPr>
              <a:t> </a:t>
            </a:r>
            <a:r>
              <a:rPr lang="ar-SA" dirty="0">
                <a:cs typeface="AL-Mateen" pitchFamily="2" charset="-78"/>
              </a:rPr>
              <a:t>إمكانية الإشارة إلى العنوان الإلكتروني لصاحب المدونة على </a:t>
            </a:r>
            <a:r>
              <a:rPr lang="ar-SA" dirty="0" smtClean="0">
                <a:cs typeface="AL-Mateen" pitchFamily="2" charset="-78"/>
              </a:rPr>
              <a:t>الشبكة العنكبوتية</a:t>
            </a:r>
            <a:r>
              <a:rPr lang="en-US" dirty="0">
                <a:cs typeface="AL-Mateen" pitchFamily="2" charset="-78"/>
              </a:rPr>
              <a:t>.</a:t>
            </a:r>
            <a:endParaRPr lang="ar-SA" dirty="0"/>
          </a:p>
        </p:txBody>
      </p:sp>
    </p:spTree>
    <p:extLst>
      <p:ext uri="{BB962C8B-B14F-4D97-AF65-F5344CB8AC3E}">
        <p14:creationId xmlns:p14="http://schemas.microsoft.com/office/powerpoint/2010/main" val="419806868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72243"/>
            <a:ext cx="7596336" cy="40394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3187053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29" y="1628800"/>
            <a:ext cx="7881646" cy="4536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1955651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348880"/>
            <a:ext cx="7704856" cy="27869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6384676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18"/>
          <a:stretch/>
        </p:blipFill>
        <p:spPr bwMode="auto">
          <a:xfrm>
            <a:off x="755576" y="1556792"/>
            <a:ext cx="7866681" cy="4320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515349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26"/>
          <a:stretch/>
        </p:blipFill>
        <p:spPr bwMode="auto">
          <a:xfrm>
            <a:off x="1187624" y="1484784"/>
            <a:ext cx="7164288" cy="3985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788665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20863"/>
            <a:ext cx="7885657" cy="3215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155977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938"/>
          <a:stretch/>
        </p:blipFill>
        <p:spPr bwMode="auto">
          <a:xfrm>
            <a:off x="1835696" y="1358739"/>
            <a:ext cx="6264696" cy="44747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0723502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1" y="1484784"/>
            <a:ext cx="6235601" cy="45075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مستطيل مستدير الزوايا 3"/>
          <p:cNvSpPr/>
          <p:nvPr/>
        </p:nvSpPr>
        <p:spPr>
          <a:xfrm>
            <a:off x="6516216" y="5445224"/>
            <a:ext cx="1152128"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52047468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16832"/>
            <a:ext cx="7128792" cy="36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مستطيل مستدير الزوايا 3"/>
          <p:cNvSpPr/>
          <p:nvPr/>
        </p:nvSpPr>
        <p:spPr>
          <a:xfrm>
            <a:off x="1763688" y="1907901"/>
            <a:ext cx="576064"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52257487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389286"/>
            <a:ext cx="5925468" cy="4773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مستطيل مستدير الزوايا 3"/>
          <p:cNvSpPr/>
          <p:nvPr/>
        </p:nvSpPr>
        <p:spPr>
          <a:xfrm>
            <a:off x="6732240" y="3356992"/>
            <a:ext cx="1292644" cy="6690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832011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a:solidFill>
            <a:srgbClr val="002060"/>
          </a:solidFill>
        </p:spPr>
        <p:txBody>
          <a:bodyPr/>
          <a:lstStyle/>
          <a:p>
            <a:r>
              <a:rPr lang="ar-SA" dirty="0">
                <a:solidFill>
                  <a:schemeClr val="bg1"/>
                </a:solidFill>
                <a:cs typeface="AL-Mateen" pitchFamily="2" charset="-78"/>
              </a:rPr>
              <a:t>الفرق بين المدونة وصفحة الإنترنت</a:t>
            </a:r>
          </a:p>
        </p:txBody>
      </p:sp>
      <p:sp>
        <p:nvSpPr>
          <p:cNvPr id="3" name="عنصر نائب للمحتوى 2"/>
          <p:cNvSpPr>
            <a:spLocks noGrp="1"/>
          </p:cNvSpPr>
          <p:nvPr>
            <p:ph idx="1"/>
          </p:nvPr>
        </p:nvSpPr>
        <p:spPr>
          <a:xfrm>
            <a:off x="467544" y="1268760"/>
            <a:ext cx="8229600" cy="4525963"/>
          </a:xfrm>
        </p:spPr>
        <p:txBody>
          <a:bodyPr>
            <a:normAutofit fontScale="25000" lnSpcReduction="20000"/>
          </a:bodyPr>
          <a:lstStyle/>
          <a:p>
            <a:pPr marL="0" indent="0">
              <a:lnSpc>
                <a:spcPct val="170000"/>
              </a:lnSpc>
              <a:buNone/>
            </a:pPr>
            <a:r>
              <a:rPr lang="ar-SA" sz="12800" dirty="0" smtClean="0">
                <a:solidFill>
                  <a:srgbClr val="002060"/>
                </a:solidFill>
                <a:cs typeface="AL-Mateen" pitchFamily="2" charset="-78"/>
              </a:rPr>
              <a:t>ويتمثل </a:t>
            </a:r>
            <a:r>
              <a:rPr lang="ar-SA" sz="12800" dirty="0">
                <a:solidFill>
                  <a:srgbClr val="002060"/>
                </a:solidFill>
                <a:cs typeface="AL-Mateen" pitchFamily="2" charset="-78"/>
              </a:rPr>
              <a:t>هذا الفرق </a:t>
            </a:r>
            <a:r>
              <a:rPr lang="ar-SA" sz="8000" dirty="0" smtClean="0">
                <a:solidFill>
                  <a:srgbClr val="002060"/>
                </a:solidFill>
                <a:cs typeface="AL-Mateen" pitchFamily="2" charset="-78"/>
              </a:rPr>
              <a:t>في</a:t>
            </a:r>
            <a:r>
              <a:rPr lang="en-US" sz="8000" dirty="0">
                <a:cs typeface="AL-Mateen" pitchFamily="2" charset="-78"/>
              </a:rPr>
              <a:t/>
            </a:r>
            <a:br>
              <a:rPr lang="en-US" sz="8000" dirty="0">
                <a:cs typeface="AL-Mateen" pitchFamily="2" charset="-78"/>
              </a:rPr>
            </a:br>
            <a:r>
              <a:rPr lang="ar-SA" sz="12000" dirty="0">
                <a:cs typeface="AL-Mateen" pitchFamily="2" charset="-78"/>
              </a:rPr>
              <a:t>المدونة تتألف من صفحات أساسية, تميزها عن صفحات الانترنت المعيارية.: هي تسمح بخلق صفحات جديدة: معلومات جديدة تضاف بسهولة داخل نموذج (عادة يتألف من العنوان, التصنيف, و جسم المقالة), و من ثم تضاف المقالة إلى المدونة</a:t>
            </a:r>
            <a:r>
              <a:rPr lang="en-US" sz="12000" dirty="0">
                <a:cs typeface="AL-Mateen" pitchFamily="2" charset="-78"/>
              </a:rPr>
              <a:t>.</a:t>
            </a:r>
            <a:br>
              <a:rPr lang="en-US" sz="12000" dirty="0">
                <a:cs typeface="AL-Mateen" pitchFamily="2" charset="-78"/>
              </a:rPr>
            </a:br>
            <a:r>
              <a:rPr lang="ar-SA" sz="12000" dirty="0" smtClean="0">
                <a:cs typeface="AL-Mateen" pitchFamily="2" charset="-78"/>
              </a:rPr>
              <a:t>القوالب الأوتوماتيكية تهتم بعملية إضافة المقالة إلى الصفحة الرئيسية, إنشاء صفحة كاملة للمقالة</a:t>
            </a:r>
            <a:r>
              <a:rPr lang="en-US" sz="12800" dirty="0" smtClean="0">
                <a:cs typeface="AL-Mateen" pitchFamily="2" charset="-78"/>
              </a:rPr>
              <a:t>.</a:t>
            </a:r>
            <a:r>
              <a:rPr lang="en-US" sz="4000" dirty="0" smtClean="0">
                <a:cs typeface="AL-Mateen" pitchFamily="2" charset="-78"/>
              </a:rPr>
              <a:t/>
            </a:r>
            <a:br>
              <a:rPr lang="en-US" sz="4000" dirty="0" smtClean="0">
                <a:cs typeface="AL-Mateen" pitchFamily="2" charset="-78"/>
              </a:rPr>
            </a:br>
            <a:r>
              <a:rPr lang="en-US" dirty="0">
                <a:cs typeface="AL-Mateen" pitchFamily="2" charset="-78"/>
              </a:rPr>
              <a:t/>
            </a:r>
            <a:br>
              <a:rPr lang="en-US" dirty="0">
                <a:cs typeface="AL-Mateen" pitchFamily="2" charset="-78"/>
              </a:rPr>
            </a:br>
            <a:endParaRPr lang="ar-SA" dirty="0">
              <a:cs typeface="AL-Mateen" pitchFamily="2" charset="-78"/>
            </a:endParaRPr>
          </a:p>
        </p:txBody>
      </p:sp>
    </p:spTree>
    <p:extLst>
      <p:ext uri="{BB962C8B-B14F-4D97-AF65-F5344CB8AC3E}">
        <p14:creationId xmlns:p14="http://schemas.microsoft.com/office/powerpoint/2010/main" val="190074898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600200"/>
            <a:ext cx="8507288" cy="4525963"/>
          </a:xfrm>
        </p:spPr>
        <p:txBody>
          <a:bodyPr>
            <a:normAutofit/>
          </a:bodyPr>
          <a:lstStyle/>
          <a:p>
            <a:pPr marL="0" indent="0">
              <a:buNone/>
            </a:pPr>
            <a:r>
              <a:rPr lang="en-US" sz="2800" dirty="0">
                <a:cs typeface="AL-Mateen" pitchFamily="2" charset="-78"/>
                <a:hlinkClick r:id="rId2"/>
              </a:rPr>
              <a:t>http://</a:t>
            </a:r>
            <a:r>
              <a:rPr lang="en-US" sz="2800" dirty="0" smtClean="0">
                <a:cs typeface="AL-Mateen" pitchFamily="2" charset="-78"/>
                <a:hlinkClick r:id="rId2"/>
              </a:rPr>
              <a:t>dremanramadan.blogspot.com/2015/11/blog-post.html</a:t>
            </a:r>
            <a:endParaRPr lang="ar-SA" sz="2800" dirty="0" smtClean="0">
              <a:cs typeface="AL-Mateen" pitchFamily="2" charset="-78"/>
              <a:hlinkClick r:id="rId2"/>
            </a:endParaRPr>
          </a:p>
          <a:p>
            <a:pPr marL="0" indent="0">
              <a:buNone/>
            </a:pPr>
            <a:endParaRPr lang="ar-SA" sz="2800" dirty="0" smtClean="0">
              <a:cs typeface="AL-Mateen" pitchFamily="2" charset="-78"/>
              <a:hlinkClick r:id="rId2"/>
            </a:endParaRPr>
          </a:p>
          <a:p>
            <a:pPr marL="0" indent="0">
              <a:buNone/>
            </a:pPr>
            <a:r>
              <a:rPr lang="en-US" sz="2800" dirty="0" smtClean="0">
                <a:cs typeface="AL-Mateen" pitchFamily="2" charset="-78"/>
                <a:hlinkClick r:id="rId2"/>
              </a:rPr>
              <a:t>http://alumniaffairscommittee.blogspot.com/</a:t>
            </a:r>
            <a:endParaRPr lang="ar-SA" sz="2800" dirty="0" smtClean="0">
              <a:cs typeface="AL-Mateen" pitchFamily="2" charset="-78"/>
            </a:endParaRPr>
          </a:p>
          <a:p>
            <a:pPr marL="0" indent="0">
              <a:buNone/>
            </a:pPr>
            <a:endParaRPr lang="ar-SA" sz="2800" dirty="0">
              <a:cs typeface="AL-Mateen" pitchFamily="2" charset="-78"/>
            </a:endParaRPr>
          </a:p>
        </p:txBody>
      </p:sp>
    </p:spTree>
    <p:extLst>
      <p:ext uri="{BB962C8B-B14F-4D97-AF65-F5344CB8AC3E}">
        <p14:creationId xmlns:p14="http://schemas.microsoft.com/office/powerpoint/2010/main" val="244108501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976664"/>
          </a:xfrm>
        </p:spPr>
        <p:txBody>
          <a:bodyPr>
            <a:normAutofit fontScale="92500" lnSpcReduction="20000"/>
          </a:bodyPr>
          <a:lstStyle/>
          <a:p>
            <a:pPr algn="just">
              <a:lnSpc>
                <a:spcPct val="150000"/>
              </a:lnSpc>
            </a:pPr>
            <a:r>
              <a:rPr lang="ar-SA" sz="4000" b="1" dirty="0">
                <a:solidFill>
                  <a:srgbClr val="FF0000"/>
                </a:solidFill>
                <a:latin typeface="Traditional Arabic" pitchFamily="18" charset="-78"/>
                <a:ea typeface="Times New Roman" pitchFamily="18" charset="0"/>
                <a:cs typeface="AL-Mateen" pitchFamily="2" charset="-78"/>
              </a:rPr>
              <a:t>توصيات </a:t>
            </a:r>
            <a:endParaRPr lang="ar-SA" sz="4000" b="1" dirty="0" smtClean="0">
              <a:solidFill>
                <a:srgbClr val="FF0000"/>
              </a:solidFill>
              <a:latin typeface="Traditional Arabic" pitchFamily="18" charset="-78"/>
              <a:ea typeface="Times New Roman" pitchFamily="18" charset="0"/>
              <a:cs typeface="AL-Mateen" pitchFamily="2" charset="-78"/>
            </a:endParaRPr>
          </a:p>
          <a:p>
            <a:pPr algn="just">
              <a:lnSpc>
                <a:spcPct val="150000"/>
              </a:lnSpc>
            </a:pPr>
            <a:r>
              <a:rPr lang="ar-SA" b="1" dirty="0" smtClean="0">
                <a:latin typeface="Traditional Arabic" pitchFamily="18" charset="-78"/>
                <a:ea typeface="Times New Roman" pitchFamily="18" charset="0"/>
                <a:cs typeface="AL-Mateen" pitchFamily="2" charset="-78"/>
              </a:rPr>
              <a:t>عقد </a:t>
            </a:r>
            <a:r>
              <a:rPr lang="ar-SA" b="1" dirty="0">
                <a:latin typeface="Traditional Arabic" pitchFamily="18" charset="-78"/>
                <a:ea typeface="Times New Roman" pitchFamily="18" charset="0"/>
                <a:cs typeface="AL-Mateen" pitchFamily="2" charset="-78"/>
              </a:rPr>
              <a:t>دورات تدريبية لتوعية أعضاء هيئة التدريس في الجامعات وتشجيعهم على الاستفادة من تقنية المدونات لتسهيل العملية التعليمية وتحسينها.</a:t>
            </a:r>
            <a:endParaRPr lang="en-US" b="1" dirty="0">
              <a:cs typeface="AL-Mateen" pitchFamily="2" charset="-78"/>
            </a:endParaRPr>
          </a:p>
          <a:p>
            <a:pPr algn="just" eaLnBrk="0" hangingPunct="0">
              <a:lnSpc>
                <a:spcPct val="150000"/>
              </a:lnSpc>
              <a:buFontTx/>
              <a:buChar char="•"/>
            </a:pPr>
            <a:r>
              <a:rPr lang="ar-SA" b="1" dirty="0">
                <a:latin typeface="Traditional Arabic" pitchFamily="18" charset="-78"/>
                <a:cs typeface="AL-Mateen" pitchFamily="2" charset="-78"/>
              </a:rPr>
              <a:t>أن يكون لكل عضو هيئة تدريس مدونة خاصة به تحوي المحتوي العلمي للمقرر الذي يدرسه في كل فصل،  بيان بدرجات الطلاب والإعلانات التي يريد إيصالها لطلابه..........وغيرها، على أن تقوم لجنة من المتخصصين في المقرر والتربويين بالاطلاع عليها للوقوف على مدى مطابقتها للمعايير الفنية والتربوية من جهة، ولكي يكون هناك رقابة من جهة أخرى.  </a:t>
            </a:r>
            <a:endParaRPr lang="en-US" b="1"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71250608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340768"/>
            <a:ext cx="8229600" cy="4785395"/>
          </a:xfrm>
        </p:spPr>
        <p:txBody>
          <a:bodyPr>
            <a:normAutofit/>
          </a:bodyPr>
          <a:lstStyle/>
          <a:p>
            <a:pPr algn="just">
              <a:lnSpc>
                <a:spcPct val="150000"/>
              </a:lnSpc>
            </a:pPr>
            <a:r>
              <a:rPr lang="ar-SA" b="1" dirty="0">
                <a:latin typeface="Traditional Arabic" pitchFamily="18" charset="-78"/>
                <a:cs typeface="AL-Mateen" pitchFamily="2" charset="-78"/>
              </a:rPr>
              <a:t>إضافة موضوعات تتناول تقنيات الويب 2.0 وتطبيقاتها لمقرر الوسائل وتقنيات التعليم في الجامعات وتدريب الطلاب على استخدامها فعلياً.</a:t>
            </a:r>
            <a:endParaRPr lang="en-US" b="1" dirty="0">
              <a:cs typeface="AL-Mateen" pitchFamily="2" charset="-78"/>
            </a:endParaRPr>
          </a:p>
          <a:p>
            <a:pPr algn="just">
              <a:lnSpc>
                <a:spcPct val="150000"/>
              </a:lnSpc>
            </a:pPr>
            <a:r>
              <a:rPr lang="ar-SA" b="1" dirty="0">
                <a:latin typeface="Traditional Arabic" pitchFamily="18" charset="-78"/>
                <a:ea typeface="Times New Roman" pitchFamily="18" charset="0"/>
                <a:cs typeface="AL-Mateen" pitchFamily="2" charset="-78"/>
              </a:rPr>
              <a:t>الاستفادة من المعايير التي توصل إليها البحث الحالي والواجب توفرها في المدونة التعليمية في عمل دليل لأعضاء هيئة التدريس؛ لتصميم المدونات الخاصة بهم.</a:t>
            </a:r>
            <a:endParaRPr lang="en-US" b="1" dirty="0">
              <a:ea typeface="Times New Roman" pitchFamily="18" charset="0"/>
              <a:cs typeface="AL-Mateen" pitchFamily="2" charset="-78"/>
            </a:endParaRPr>
          </a:p>
          <a:p>
            <a:endParaRPr lang="ar-SA" dirty="0"/>
          </a:p>
        </p:txBody>
      </p:sp>
    </p:spTree>
    <p:extLst>
      <p:ext uri="{BB962C8B-B14F-4D97-AF65-F5344CB8AC3E}">
        <p14:creationId xmlns:p14="http://schemas.microsoft.com/office/powerpoint/2010/main" val="299165632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52736"/>
            <a:ext cx="8229600" cy="5073427"/>
          </a:xfrm>
        </p:spPr>
        <p:txBody>
          <a:bodyPr>
            <a:normAutofit lnSpcReduction="10000"/>
          </a:bodyPr>
          <a:lstStyle/>
          <a:p>
            <a:pPr marL="0" indent="0" algn="justLow">
              <a:lnSpc>
                <a:spcPct val="150000"/>
              </a:lnSpc>
              <a:buNone/>
            </a:pPr>
            <a:r>
              <a:rPr lang="ar-SA" b="1" dirty="0" smtClean="0">
                <a:ea typeface="Times New Roman" pitchFamily="18" charset="0"/>
                <a:cs typeface="AL-Mateen" pitchFamily="2" charset="-78"/>
              </a:rPr>
              <a:t>زيادة </a:t>
            </a:r>
            <a:r>
              <a:rPr lang="ar-SA" b="1" dirty="0">
                <a:ea typeface="Times New Roman" pitchFamily="18" charset="0"/>
                <a:cs typeface="AL-Mateen" pitchFamily="2" charset="-78"/>
              </a:rPr>
              <a:t>الاهتمام باستخدام المدونات التعليمية في التعليم بمراحله المختلفة، ومقرراته المتنوعة، وذلك للحد من المشكلات التعليمية التي قد تعترض العملية التعليمية.  </a:t>
            </a:r>
            <a:endParaRPr lang="en-US" b="1" dirty="0">
              <a:ea typeface="Times New Roman" pitchFamily="18" charset="0"/>
              <a:cs typeface="AL-Mateen" pitchFamily="2" charset="-78"/>
            </a:endParaRPr>
          </a:p>
          <a:p>
            <a:pPr algn="justLow">
              <a:lnSpc>
                <a:spcPct val="150000"/>
              </a:lnSpc>
            </a:pPr>
            <a:r>
              <a:rPr lang="ar-SA" b="1" dirty="0">
                <a:ea typeface="Times New Roman" pitchFamily="18" charset="0"/>
                <a:cs typeface="AL-Mateen" pitchFamily="2" charset="-78"/>
              </a:rPr>
              <a:t>إدخال ملف الإنجاز (</a:t>
            </a:r>
            <a:r>
              <a:rPr lang="en-US" sz="1600" b="1" dirty="0">
                <a:ea typeface="Times New Roman" pitchFamily="18" charset="0"/>
                <a:cs typeface="AL-Mateen" pitchFamily="2" charset="-78"/>
              </a:rPr>
              <a:t>Portfolio</a:t>
            </a:r>
            <a:r>
              <a:rPr lang="ar-SA" b="1" dirty="0">
                <a:ea typeface="Times New Roman" pitchFamily="18" charset="0"/>
                <a:cs typeface="AL-Mateen" pitchFamily="2" charset="-78"/>
              </a:rPr>
              <a:t>) كأداة من أدوات التقويم الأصيل في التعليم الجامعي، وتوعية أعضاء هيئة التدريس بتقويمه حيث تبين من البحث الحالي أهميته في عرض إنجازات الطلاب وتنظيمها، وسهولة تقويمها .</a:t>
            </a:r>
            <a:endParaRPr lang="en-US" b="1" dirty="0">
              <a:ea typeface="Times New Roman" pitchFamily="18" charset="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1994874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96752"/>
            <a:ext cx="8229600" cy="5184576"/>
          </a:xfrm>
        </p:spPr>
        <p:txBody>
          <a:bodyPr>
            <a:normAutofit/>
          </a:bodyPr>
          <a:lstStyle/>
          <a:p>
            <a:pPr marL="0" indent="0" algn="just">
              <a:lnSpc>
                <a:spcPts val="4100"/>
              </a:lnSpc>
              <a:buNone/>
            </a:pPr>
            <a:r>
              <a:rPr lang="ar-SA" dirty="0">
                <a:cs typeface="AL-Mateen" pitchFamily="2" charset="-78"/>
              </a:rPr>
              <a:t>كما تسمح بالفلترة السهلة على مضمون المدونة, وفقاً للتاريخ, التصنيف أو الكاتب</a:t>
            </a:r>
            <a:r>
              <a:rPr lang="en-US" dirty="0" smtClean="0">
                <a:cs typeface="AL-Mateen" pitchFamily="2" charset="-78"/>
              </a:rPr>
              <a:t>.</a:t>
            </a:r>
            <a:r>
              <a:rPr lang="ar-SA" dirty="0" smtClean="0">
                <a:cs typeface="AL-Mateen" pitchFamily="2" charset="-78"/>
              </a:rPr>
              <a:t>كما </a:t>
            </a:r>
            <a:r>
              <a:rPr lang="ar-SA" dirty="0">
                <a:cs typeface="AL-Mateen" pitchFamily="2" charset="-78"/>
              </a:rPr>
              <a:t>تسمح لمدير المدونة إضافة عدد من الناشرين, المصرح لهم بكتابة مقالات ضمن المدونة </a:t>
            </a:r>
            <a:r>
              <a:rPr lang="ar-SA" dirty="0" smtClean="0">
                <a:cs typeface="AL-Mateen" pitchFamily="2" charset="-78"/>
              </a:rPr>
              <a:t>اما </a:t>
            </a:r>
            <a:r>
              <a:rPr lang="ar-SA" dirty="0">
                <a:cs typeface="AL-Mateen" pitchFamily="2" charset="-78"/>
              </a:rPr>
              <a:t>الموقع فيكون من اتجاه واحد وهو من خلال مدير الموقع والمستخدمين مجرد قارئين لمحتوي الموقع هذا في الويب </a:t>
            </a:r>
          </a:p>
          <a:p>
            <a:pPr marL="0" indent="0" algn="just">
              <a:lnSpc>
                <a:spcPts val="4100"/>
              </a:lnSpc>
              <a:buNone/>
            </a:pPr>
            <a:r>
              <a:rPr lang="ar-SA" dirty="0" smtClean="0">
                <a:cs typeface="AL-Mateen" pitchFamily="2" charset="-78"/>
              </a:rPr>
              <a:t>تختلف </a:t>
            </a:r>
            <a:r>
              <a:rPr lang="ar-SA" dirty="0">
                <a:cs typeface="AL-Mateen" pitchFamily="2" charset="-78"/>
              </a:rPr>
              <a:t>المدونة عن صفحة الإنترنت في أن صفحة الإنترنت عادة ما تكون ساكنة وقليلا ما يتغير محتواها ، أما المدونة تكون ديناميكية وضعت لتسهيل واستيعاب التغيرات المتكررة في المضمون وخاصة إعطاء فرصة للقراء للتعليق على الرسائل التي تظهر عليها ، </a:t>
            </a:r>
            <a:endParaRPr lang="ar-SA" dirty="0"/>
          </a:p>
        </p:txBody>
      </p:sp>
    </p:spTree>
    <p:extLst>
      <p:ext uri="{BB962C8B-B14F-4D97-AF65-F5344CB8AC3E}">
        <p14:creationId xmlns:p14="http://schemas.microsoft.com/office/powerpoint/2010/main" val="135753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lnSpc>
                <a:spcPct val="150000"/>
              </a:lnSpc>
              <a:buNone/>
            </a:pPr>
            <a:r>
              <a:rPr lang="ar-SA" dirty="0">
                <a:cs typeface="AL-Mateen" pitchFamily="2" charset="-78"/>
              </a:rPr>
              <a:t>وتعطي للقراء القدرة على وضع تعليقاتهم ) الرسائل الثانوية ( دون الحاجة إلى إذن بذلك، كما أن </a:t>
            </a:r>
            <a:r>
              <a:rPr lang="ar-SA" dirty="0" err="1">
                <a:cs typeface="AL-Mateen" pitchFamily="2" charset="-78"/>
              </a:rPr>
              <a:t>القاريء</a:t>
            </a:r>
            <a:r>
              <a:rPr lang="ar-SA" dirty="0">
                <a:cs typeface="AL-Mateen" pitchFamily="2" charset="-78"/>
              </a:rPr>
              <a:t> يمكنه نشر وإضافة التدوين دون أن يكون لديه خبرة بكتابة أي كود برمجي بمجرد فقط كتابة التدوين والضغط على زر وهذه التقنية البسيطة تعزل المستخدم عن التعقيدات ،</a:t>
            </a:r>
            <a:r>
              <a:rPr lang="en-US" dirty="0">
                <a:cs typeface="AL-Mateen" pitchFamily="2" charset="-78"/>
              </a:rPr>
              <a:t>Publish </a:t>
            </a:r>
            <a:r>
              <a:rPr lang="ar-SA" dirty="0">
                <a:cs typeface="AL-Mateen" pitchFamily="2" charset="-78"/>
              </a:rPr>
              <a:t>النشر التقنية المرتبطة بالإنترنت وتتيح لكل شخص أن ينشر مدوناته ومقالاته بسهولة بالغة</a:t>
            </a:r>
            <a:r>
              <a:rPr lang="en-US" dirty="0">
                <a:cs typeface="AL-Mateen" pitchFamily="2" charset="-78"/>
              </a:rPr>
              <a:t>.</a:t>
            </a:r>
          </a:p>
          <a:p>
            <a:endParaRPr lang="ar-SA" dirty="0"/>
          </a:p>
          <a:p>
            <a:endParaRPr lang="ar-SA" dirty="0"/>
          </a:p>
        </p:txBody>
      </p:sp>
    </p:spTree>
    <p:extLst>
      <p:ext uri="{BB962C8B-B14F-4D97-AF65-F5344CB8AC3E}">
        <p14:creationId xmlns:p14="http://schemas.microsoft.com/office/powerpoint/2010/main" val="3208299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a:solidFill>
            <a:srgbClr val="002060"/>
          </a:solidFill>
        </p:spPr>
        <p:txBody>
          <a:bodyPr/>
          <a:lstStyle/>
          <a:p>
            <a:r>
              <a:rPr lang="ar-SA" dirty="0">
                <a:solidFill>
                  <a:schemeClr val="bg1"/>
                </a:solidFill>
                <a:cs typeface="AL-Mateen" pitchFamily="2" charset="-78"/>
              </a:rPr>
              <a:t>المدونات والتعليم</a:t>
            </a:r>
          </a:p>
        </p:txBody>
      </p:sp>
      <p:sp>
        <p:nvSpPr>
          <p:cNvPr id="3" name="عنصر نائب للمحتوى 2"/>
          <p:cNvSpPr>
            <a:spLocks noGrp="1"/>
          </p:cNvSpPr>
          <p:nvPr>
            <p:ph idx="1"/>
          </p:nvPr>
        </p:nvSpPr>
        <p:spPr/>
        <p:txBody>
          <a:bodyPr>
            <a:normAutofit fontScale="92500" lnSpcReduction="10000"/>
          </a:bodyPr>
          <a:lstStyle/>
          <a:p>
            <a:pPr marL="0" indent="0" algn="just">
              <a:lnSpc>
                <a:spcPct val="150000"/>
              </a:lnSpc>
              <a:buNone/>
            </a:pPr>
            <a:r>
              <a:rPr lang="ar-SA" sz="3600" dirty="0" smtClean="0">
                <a:cs typeface="AL-Mateen" pitchFamily="2" charset="-78"/>
              </a:rPr>
              <a:t>بالرغم </a:t>
            </a:r>
            <a:r>
              <a:rPr lang="ar-SA" sz="3600" dirty="0">
                <a:cs typeface="AL-Mateen" pitchFamily="2" charset="-78"/>
              </a:rPr>
              <a:t>من أن المدونات من التقنيات الحديثة التي كثر وانتشر استخدامها بين أفراد المجتمعات على اختلاف توجهاتهم، وبدأ استخدامها في التعليم ينتشر بقوة في الدول المتقدمة، إلا أن استخدامها في التعليم في الدول العربية كان قليلا جدا مقارنة بما نجده في الدول المتقدمة. و للمدونات التعليمية عدة تصنيفات وأنواع ، ولكن يمكننا أن نقول أن أبرز أنواع المدونات التعليمية في التعليم هي</a:t>
            </a:r>
            <a:r>
              <a:rPr lang="en-US" sz="3600" dirty="0">
                <a:cs typeface="AL-Mateen" pitchFamily="2" charset="-78"/>
              </a:rPr>
              <a:t>:</a:t>
            </a:r>
          </a:p>
          <a:p>
            <a:endParaRPr lang="ar-SA" dirty="0">
              <a:cs typeface="AL-Mateen" pitchFamily="2" charset="-78"/>
            </a:endParaRPr>
          </a:p>
        </p:txBody>
      </p:sp>
    </p:spTree>
    <p:extLst>
      <p:ext uri="{BB962C8B-B14F-4D97-AF65-F5344CB8AC3E}">
        <p14:creationId xmlns:p14="http://schemas.microsoft.com/office/powerpoint/2010/main" val="22099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solidFill>
            <a:srgbClr val="002060"/>
          </a:solidFill>
        </p:spPr>
        <p:txBody>
          <a:bodyPr/>
          <a:lstStyle/>
          <a:p>
            <a:r>
              <a:rPr lang="ar-SA" dirty="0">
                <a:solidFill>
                  <a:schemeClr val="bg1"/>
                </a:solidFill>
                <a:cs typeface="AL-Mateen" pitchFamily="2" charset="-78"/>
              </a:rPr>
              <a:t>مدونات المعلم</a:t>
            </a:r>
            <a:endParaRPr lang="ar-SA" dirty="0">
              <a:solidFill>
                <a:schemeClr val="bg1"/>
              </a:solidFill>
            </a:endParaRPr>
          </a:p>
        </p:txBody>
      </p:sp>
      <p:sp>
        <p:nvSpPr>
          <p:cNvPr id="3" name="عنصر نائب للمحتوى 2"/>
          <p:cNvSpPr>
            <a:spLocks noGrp="1"/>
          </p:cNvSpPr>
          <p:nvPr>
            <p:ph idx="1"/>
          </p:nvPr>
        </p:nvSpPr>
        <p:spPr/>
        <p:txBody>
          <a:bodyPr>
            <a:normAutofit fontScale="92500"/>
          </a:bodyPr>
          <a:lstStyle/>
          <a:p>
            <a:pPr marL="0" indent="0" algn="just">
              <a:lnSpc>
                <a:spcPct val="150000"/>
              </a:lnSpc>
              <a:buNone/>
            </a:pPr>
            <a:r>
              <a:rPr lang="ar-SA" sz="4000" dirty="0" smtClean="0">
                <a:cs typeface="AL-Mateen" pitchFamily="2" charset="-78"/>
              </a:rPr>
              <a:t>وهي </a:t>
            </a:r>
            <a:r>
              <a:rPr lang="ar-SA" sz="4000" dirty="0">
                <a:cs typeface="AL-Mateen" pitchFamily="2" charset="-78"/>
              </a:rPr>
              <a:t>التي يديرها المعلم لتشجيع المتعلمين على القراءة والاطلاع في موضوعات المادة الدراسية بشكل إثرائي ، كما يمكن طرح موضوعات النقاش، وإعطاء بعض التعليمات للطلاب ، وتذكيرهم بواجباتهم المنزلية والتكليفات وغيرها من المهام التي يمكن للمعلم إنجازها من خلال المدونات</a:t>
            </a:r>
            <a:r>
              <a:rPr lang="en-US" sz="4000" dirty="0">
                <a:cs typeface="AL-Mateen" pitchFamily="2" charset="-78"/>
              </a:rPr>
              <a:t>.</a:t>
            </a:r>
            <a:endParaRPr lang="ar-SA" sz="4000" dirty="0"/>
          </a:p>
        </p:txBody>
      </p:sp>
    </p:spTree>
    <p:extLst>
      <p:ext uri="{BB962C8B-B14F-4D97-AF65-F5344CB8AC3E}">
        <p14:creationId xmlns:p14="http://schemas.microsoft.com/office/powerpoint/2010/main" val="3925842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476672"/>
            <a:ext cx="8229600" cy="940966"/>
          </a:xfrm>
          <a:solidFill>
            <a:srgbClr val="002060"/>
          </a:solidFill>
        </p:spPr>
        <p:style>
          <a:lnRef idx="3">
            <a:schemeClr val="lt1"/>
          </a:lnRef>
          <a:fillRef idx="1">
            <a:schemeClr val="accent5"/>
          </a:fillRef>
          <a:effectRef idx="1">
            <a:schemeClr val="accent5"/>
          </a:effectRef>
          <a:fontRef idx="minor">
            <a:schemeClr val="lt1"/>
          </a:fontRef>
        </p:style>
        <p:txBody>
          <a:bodyPr/>
          <a:lstStyle/>
          <a:p>
            <a:r>
              <a:rPr lang="ar-SA" dirty="0" smtClean="0">
                <a:cs typeface="AL-Mateen" pitchFamily="2" charset="-78"/>
              </a:rPr>
              <a:t>محتوى البرنامج </a:t>
            </a:r>
            <a:endParaRPr lang="ar-SA" dirty="0">
              <a:cs typeface="AL-Mateen" pitchFamily="2" charset="-78"/>
            </a:endParaRPr>
          </a:p>
        </p:txBody>
      </p:sp>
      <p:sp>
        <p:nvSpPr>
          <p:cNvPr id="5" name="عنصر نائب للمحتوى 4"/>
          <p:cNvSpPr>
            <a:spLocks noGrp="1"/>
          </p:cNvSpPr>
          <p:nvPr>
            <p:ph idx="1"/>
          </p:nvPr>
        </p:nvSpPr>
        <p:spPr/>
        <p:txBody>
          <a:bodyPr>
            <a:normAutofit fontScale="85000" lnSpcReduction="20000"/>
          </a:bodyPr>
          <a:lstStyle/>
          <a:p>
            <a:r>
              <a:rPr lang="ar-SA" dirty="0">
                <a:cs typeface="AL-Mateen" pitchFamily="2" charset="-78"/>
              </a:rPr>
              <a:t>المدونات </a:t>
            </a:r>
            <a:r>
              <a:rPr lang="ar-SA" dirty="0" smtClean="0">
                <a:cs typeface="AL-Mateen" pitchFamily="2" charset="-78"/>
              </a:rPr>
              <a:t>التعليمية</a:t>
            </a:r>
          </a:p>
          <a:p>
            <a:r>
              <a:rPr lang="ar-SA" dirty="0" smtClean="0">
                <a:cs typeface="AL-Mateen" pitchFamily="2" charset="-78"/>
              </a:rPr>
              <a:t>تاريخ </a:t>
            </a:r>
            <a:r>
              <a:rPr lang="ar-SA" dirty="0">
                <a:cs typeface="AL-Mateen" pitchFamily="2" charset="-78"/>
              </a:rPr>
              <a:t>ظهور المدونات</a:t>
            </a:r>
            <a:r>
              <a:rPr lang="ar-SA" dirty="0" smtClean="0">
                <a:cs typeface="AL-Mateen" pitchFamily="2" charset="-78"/>
              </a:rPr>
              <a:t>.</a:t>
            </a:r>
          </a:p>
          <a:p>
            <a:r>
              <a:rPr lang="ar-SA" dirty="0" smtClean="0">
                <a:cs typeface="AL-Mateen" pitchFamily="2" charset="-78"/>
              </a:rPr>
              <a:t>تعريف </a:t>
            </a:r>
            <a:r>
              <a:rPr lang="ar-SA" dirty="0">
                <a:cs typeface="AL-Mateen" pitchFamily="2" charset="-78"/>
              </a:rPr>
              <a:t>المدونة. </a:t>
            </a:r>
            <a:endParaRPr lang="ar-SA" dirty="0" smtClean="0">
              <a:cs typeface="AL-Mateen" pitchFamily="2" charset="-78"/>
            </a:endParaRPr>
          </a:p>
          <a:p>
            <a:r>
              <a:rPr lang="ar-SA" dirty="0" smtClean="0">
                <a:cs typeface="AL-Mateen" pitchFamily="2" charset="-78"/>
              </a:rPr>
              <a:t>مكونات </a:t>
            </a:r>
            <a:r>
              <a:rPr lang="ar-SA" dirty="0">
                <a:cs typeface="AL-Mateen" pitchFamily="2" charset="-78"/>
              </a:rPr>
              <a:t>المدونة. </a:t>
            </a:r>
            <a:endParaRPr lang="ar-SA" dirty="0" smtClean="0">
              <a:cs typeface="AL-Mateen" pitchFamily="2" charset="-78"/>
            </a:endParaRPr>
          </a:p>
          <a:p>
            <a:r>
              <a:rPr lang="ar-SA" dirty="0" smtClean="0">
                <a:cs typeface="AL-Mateen" pitchFamily="2" charset="-78"/>
              </a:rPr>
              <a:t>خصائص </a:t>
            </a:r>
            <a:r>
              <a:rPr lang="ar-SA" dirty="0">
                <a:cs typeface="AL-Mateen" pitchFamily="2" charset="-78"/>
              </a:rPr>
              <a:t>المدونة </a:t>
            </a:r>
            <a:r>
              <a:rPr lang="ar-SA" dirty="0" smtClean="0">
                <a:cs typeface="AL-Mateen" pitchFamily="2" charset="-78"/>
              </a:rPr>
              <a:t>الناجحة</a:t>
            </a:r>
          </a:p>
          <a:p>
            <a:r>
              <a:rPr lang="ar-SA" dirty="0" smtClean="0">
                <a:cs typeface="AL-Mateen" pitchFamily="2" charset="-78"/>
              </a:rPr>
              <a:t>الفرق </a:t>
            </a:r>
            <a:r>
              <a:rPr lang="ar-SA" dirty="0">
                <a:cs typeface="AL-Mateen" pitchFamily="2" charset="-78"/>
              </a:rPr>
              <a:t>بين المدونة وصفحة </a:t>
            </a:r>
            <a:r>
              <a:rPr lang="ar-SA" dirty="0" smtClean="0">
                <a:cs typeface="AL-Mateen" pitchFamily="2" charset="-78"/>
              </a:rPr>
              <a:t>الإنترنت</a:t>
            </a:r>
          </a:p>
          <a:p>
            <a:r>
              <a:rPr lang="ar-SA" dirty="0" smtClean="0">
                <a:cs typeface="AL-Mateen" pitchFamily="2" charset="-78"/>
              </a:rPr>
              <a:t>المدونات </a:t>
            </a:r>
            <a:r>
              <a:rPr lang="ar-SA" dirty="0">
                <a:cs typeface="AL-Mateen" pitchFamily="2" charset="-78"/>
              </a:rPr>
              <a:t>والتعليم. </a:t>
            </a:r>
            <a:endParaRPr lang="ar-SA" dirty="0" smtClean="0">
              <a:cs typeface="AL-Mateen" pitchFamily="2" charset="-78"/>
            </a:endParaRPr>
          </a:p>
          <a:p>
            <a:r>
              <a:rPr lang="ar-SA" dirty="0" smtClean="0">
                <a:cs typeface="AL-Mateen" pitchFamily="2" charset="-78"/>
              </a:rPr>
              <a:t>استخدام </a:t>
            </a:r>
            <a:r>
              <a:rPr lang="ar-SA" dirty="0">
                <a:cs typeface="AL-Mateen" pitchFamily="2" charset="-78"/>
              </a:rPr>
              <a:t>المدونات في التعليم</a:t>
            </a:r>
            <a:r>
              <a:rPr lang="ar-SA" dirty="0" smtClean="0">
                <a:cs typeface="AL-Mateen" pitchFamily="2" charset="-78"/>
              </a:rPr>
              <a:t>.</a:t>
            </a:r>
          </a:p>
          <a:p>
            <a:r>
              <a:rPr lang="ar-SA" dirty="0" smtClean="0">
                <a:cs typeface="AL-Mateen" pitchFamily="2" charset="-78"/>
              </a:rPr>
              <a:t>فوائد </a:t>
            </a:r>
            <a:r>
              <a:rPr lang="ar-SA" dirty="0">
                <a:cs typeface="AL-Mateen" pitchFamily="2" charset="-78"/>
              </a:rPr>
              <a:t>المدونات التعليمية. </a:t>
            </a:r>
            <a:endParaRPr lang="ar-SA" dirty="0" smtClean="0">
              <a:cs typeface="AL-Mateen" pitchFamily="2" charset="-78"/>
            </a:endParaRPr>
          </a:p>
          <a:p>
            <a:r>
              <a:rPr lang="ar-SA" dirty="0" smtClean="0">
                <a:cs typeface="AL-Mateen" pitchFamily="2" charset="-78"/>
              </a:rPr>
              <a:t>كيفية اعداد المدونة على بلوجر </a:t>
            </a:r>
          </a:p>
        </p:txBody>
      </p:sp>
    </p:spTree>
    <p:extLst>
      <p:ext uri="{BB962C8B-B14F-4D97-AF65-F5344CB8AC3E}">
        <p14:creationId xmlns:p14="http://schemas.microsoft.com/office/powerpoint/2010/main" val="3249112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A" dirty="0">
                <a:solidFill>
                  <a:schemeClr val="bg1"/>
                </a:solidFill>
                <a:cs typeface="AL-Mateen" pitchFamily="2" charset="-78"/>
              </a:rPr>
              <a:t>مدونات المتعلم</a:t>
            </a:r>
            <a:endParaRPr lang="ar-SA" dirty="0">
              <a:solidFill>
                <a:schemeClr val="bg1"/>
              </a:solidFill>
            </a:endParaRPr>
          </a:p>
        </p:txBody>
      </p:sp>
      <p:sp>
        <p:nvSpPr>
          <p:cNvPr id="3" name="عنصر نائب للمحتوى 2"/>
          <p:cNvSpPr>
            <a:spLocks noGrp="1"/>
          </p:cNvSpPr>
          <p:nvPr>
            <p:ph idx="1"/>
          </p:nvPr>
        </p:nvSpPr>
        <p:spPr/>
        <p:txBody>
          <a:bodyPr>
            <a:normAutofit fontScale="92500"/>
          </a:bodyPr>
          <a:lstStyle/>
          <a:p>
            <a:pPr marL="0" indent="0" algn="just">
              <a:lnSpc>
                <a:spcPct val="150000"/>
              </a:lnSpc>
              <a:buNone/>
            </a:pPr>
            <a:r>
              <a:rPr lang="ar-SA" dirty="0" smtClean="0">
                <a:cs typeface="AL-Mateen" pitchFamily="2" charset="-78"/>
              </a:rPr>
              <a:t>وهي </a:t>
            </a:r>
            <a:r>
              <a:rPr lang="ar-SA" dirty="0">
                <a:cs typeface="AL-Mateen" pitchFamily="2" charset="-78"/>
              </a:rPr>
              <a:t>التي يديرها المتعلمون أنفسهم أو من قبل مجموعات تعا ونية من المتعلمين ، وهنا يستطيع الطلاب التعبير عن أفكارهم ، وتنمية روح القراءة والتعاون والاطلاع بينهم ، ويستخدم فيها المتعلم محركات بحثية للحصول على المواقع المناسبة لموضوعه ويمكن أن ينشئها الطلاب لكتابة يومياتهم ، والفكرة من هذا النوع من المدونات هو أن ينمي الإحساس لدى الطلاب بالملكية والحصول على الخبرة والتعامل مع النصوص التشعبية والقراءة والقدرة على الكتابة</a:t>
            </a:r>
            <a:r>
              <a:rPr lang="en-US" dirty="0">
                <a:cs typeface="AL-Mateen" pitchFamily="2" charset="-78"/>
              </a:rPr>
              <a:t>.</a:t>
            </a:r>
          </a:p>
          <a:p>
            <a:endParaRPr lang="ar-SA" dirty="0"/>
          </a:p>
        </p:txBody>
      </p:sp>
    </p:spTree>
    <p:extLst>
      <p:ext uri="{BB962C8B-B14F-4D97-AF65-F5344CB8AC3E}">
        <p14:creationId xmlns:p14="http://schemas.microsoft.com/office/powerpoint/2010/main" val="1395483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a:solidFill>
            <a:srgbClr val="002060"/>
          </a:solidFill>
        </p:spPr>
        <p:txBody>
          <a:bodyPr>
            <a:normAutofit fontScale="90000"/>
          </a:bodyPr>
          <a:lstStyle/>
          <a:p>
            <a:r>
              <a:rPr lang="ar-SA" dirty="0">
                <a:solidFill>
                  <a:schemeClr val="bg1"/>
                </a:solidFill>
                <a:cs typeface="AL-Mateen" pitchFamily="2" charset="-78"/>
              </a:rPr>
              <a:t>مدونات الفصل:</a:t>
            </a:r>
            <a:r>
              <a:rPr lang="en-US" dirty="0">
                <a:solidFill>
                  <a:schemeClr val="bg1"/>
                </a:solidFill>
                <a:cs typeface="AL-Mateen" pitchFamily="2" charset="-78"/>
              </a:rPr>
              <a:t/>
            </a:r>
            <a:br>
              <a:rPr lang="en-US" dirty="0">
                <a:solidFill>
                  <a:schemeClr val="bg1"/>
                </a:solidFill>
                <a:cs typeface="AL-Mateen" pitchFamily="2" charset="-78"/>
              </a:rPr>
            </a:br>
            <a:endParaRPr lang="ar-SA" dirty="0">
              <a:solidFill>
                <a:schemeClr val="bg1"/>
              </a:solidFill>
              <a:cs typeface="AL-Mateen" pitchFamily="2" charset="-78"/>
            </a:endParaRPr>
          </a:p>
        </p:txBody>
      </p:sp>
      <p:sp>
        <p:nvSpPr>
          <p:cNvPr id="3" name="عنصر نائب للمحتوى 2"/>
          <p:cNvSpPr>
            <a:spLocks noGrp="1"/>
          </p:cNvSpPr>
          <p:nvPr>
            <p:ph idx="1"/>
          </p:nvPr>
        </p:nvSpPr>
        <p:spPr>
          <a:xfrm>
            <a:off x="395536" y="1124744"/>
            <a:ext cx="8229600" cy="5472608"/>
          </a:xfrm>
        </p:spPr>
        <p:txBody>
          <a:bodyPr>
            <a:normAutofit fontScale="85000" lnSpcReduction="10000"/>
          </a:bodyPr>
          <a:lstStyle/>
          <a:p>
            <a:pPr marL="0" indent="0">
              <a:lnSpc>
                <a:spcPts val="4200"/>
              </a:lnSpc>
              <a:buNone/>
            </a:pPr>
            <a:r>
              <a:rPr lang="ar-SA" dirty="0" smtClean="0">
                <a:solidFill>
                  <a:srgbClr val="C00000"/>
                </a:solidFill>
                <a:cs typeface="AL-Mateen" pitchFamily="2" charset="-78"/>
              </a:rPr>
              <a:t>يشترك </a:t>
            </a:r>
            <a:r>
              <a:rPr lang="ar-SA" dirty="0">
                <a:solidFill>
                  <a:srgbClr val="C00000"/>
                </a:solidFill>
                <a:cs typeface="AL-Mateen" pitchFamily="2" charset="-78"/>
              </a:rPr>
              <a:t>فيها المعلم والمتعلم معا وتركز على النشاط الصفي والإجراءات المرتبطة به</a:t>
            </a:r>
            <a:r>
              <a:rPr lang="en-US" dirty="0">
                <a:solidFill>
                  <a:srgbClr val="C00000"/>
                </a:solidFill>
                <a:cs typeface="AL-Mateen" pitchFamily="2" charset="-78"/>
              </a:rPr>
              <a:t>.</a:t>
            </a:r>
          </a:p>
          <a:p>
            <a:pPr marL="0" indent="0">
              <a:lnSpc>
                <a:spcPts val="4200"/>
              </a:lnSpc>
              <a:buNone/>
            </a:pPr>
            <a:r>
              <a:rPr lang="ar-SA" dirty="0">
                <a:cs typeface="AL-Mateen" pitchFamily="2" charset="-78"/>
              </a:rPr>
              <a:t>استخدامات المدونات في التعليم: </a:t>
            </a:r>
            <a:endParaRPr lang="ar-SA" dirty="0" smtClean="0">
              <a:cs typeface="AL-Mateen" pitchFamily="2" charset="-78"/>
            </a:endParaRPr>
          </a:p>
          <a:p>
            <a:pPr>
              <a:lnSpc>
                <a:spcPts val="4200"/>
              </a:lnSpc>
            </a:pPr>
            <a:r>
              <a:rPr lang="ar-SA" dirty="0" smtClean="0">
                <a:cs typeface="AL-Mateen" pitchFamily="2" charset="-78"/>
              </a:rPr>
              <a:t>استخدامها </a:t>
            </a:r>
            <a:r>
              <a:rPr lang="ar-SA" dirty="0">
                <a:cs typeface="AL-Mateen" pitchFamily="2" charset="-78"/>
              </a:rPr>
              <a:t>في نشر الأبحاث والواجبات</a:t>
            </a:r>
            <a:endParaRPr lang="en-US" dirty="0">
              <a:cs typeface="AL-Mateen" pitchFamily="2" charset="-78"/>
            </a:endParaRPr>
          </a:p>
          <a:p>
            <a:pPr lvl="0">
              <a:lnSpc>
                <a:spcPts val="4200"/>
              </a:lnSpc>
            </a:pPr>
            <a:r>
              <a:rPr lang="ar-SA" dirty="0" smtClean="0">
                <a:cs typeface="AL-Mateen" pitchFamily="2" charset="-78"/>
              </a:rPr>
              <a:t>استخدامها </a:t>
            </a:r>
            <a:r>
              <a:rPr lang="ar-SA" dirty="0">
                <a:cs typeface="AL-Mateen" pitchFamily="2" charset="-78"/>
              </a:rPr>
              <a:t>لخلق جو من التعاون بين الطلبة والحوار البناء وذلك عن طريق متابعة مدونات</a:t>
            </a:r>
            <a:endParaRPr lang="en-US" dirty="0">
              <a:cs typeface="AL-Mateen" pitchFamily="2" charset="-78"/>
            </a:endParaRPr>
          </a:p>
          <a:p>
            <a:pPr lvl="0">
              <a:lnSpc>
                <a:spcPts val="4200"/>
              </a:lnSpc>
            </a:pPr>
            <a:r>
              <a:rPr lang="ar-SA" dirty="0">
                <a:cs typeface="AL-Mateen" pitchFamily="2" charset="-78"/>
              </a:rPr>
              <a:t>زملائهم والتعليق عليها</a:t>
            </a:r>
            <a:r>
              <a:rPr lang="ar-SA" dirty="0" smtClean="0">
                <a:cs typeface="AL-Mateen" pitchFamily="2" charset="-78"/>
              </a:rPr>
              <a:t>.</a:t>
            </a:r>
          </a:p>
          <a:p>
            <a:pPr lvl="0" algn="just">
              <a:lnSpc>
                <a:spcPts val="4200"/>
              </a:lnSpc>
            </a:pPr>
            <a:r>
              <a:rPr lang="ar-SA" dirty="0" smtClean="0">
                <a:cs typeface="AL-Mateen" pitchFamily="2" charset="-78"/>
              </a:rPr>
              <a:t>استخدامها </a:t>
            </a:r>
            <a:r>
              <a:rPr lang="ar-SA" dirty="0">
                <a:cs typeface="AL-Mateen" pitchFamily="2" charset="-78"/>
              </a:rPr>
              <a:t>كمرجع شامل لتمارين المادة. </a:t>
            </a:r>
            <a:endParaRPr lang="en-US" dirty="0">
              <a:cs typeface="AL-Mateen" pitchFamily="2" charset="-78"/>
            </a:endParaRPr>
          </a:p>
          <a:p>
            <a:pPr lvl="0" algn="just">
              <a:lnSpc>
                <a:spcPts val="4200"/>
              </a:lnSpc>
            </a:pPr>
            <a:r>
              <a:rPr lang="ar-SA" dirty="0" smtClean="0">
                <a:cs typeface="AL-Mateen" pitchFamily="2" charset="-78"/>
              </a:rPr>
              <a:t>اعتبارها </a:t>
            </a:r>
            <a:r>
              <a:rPr lang="ar-SA" dirty="0">
                <a:cs typeface="AL-Mateen" pitchFamily="2" charset="-78"/>
              </a:rPr>
              <a:t>كحقيبة إلكترونية يخزن فيها الطالب أعماله و إنجازاته لاحق عند الحاجة. للرجوع إليها</a:t>
            </a:r>
            <a:endParaRPr lang="en-US" dirty="0">
              <a:cs typeface="AL-Mateen" pitchFamily="2" charset="-78"/>
            </a:endParaRPr>
          </a:p>
          <a:p>
            <a:pPr lvl="0"/>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1850989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8229600" cy="994122"/>
          </a:xfrm>
          <a:solidFill>
            <a:srgbClr val="002060"/>
          </a:solidFill>
        </p:spPr>
        <p:txBody>
          <a:bodyPr/>
          <a:lstStyle/>
          <a:p>
            <a:r>
              <a:rPr lang="ar-SA" dirty="0">
                <a:solidFill>
                  <a:schemeClr val="bg1"/>
                </a:solidFill>
                <a:cs typeface="AL-Mateen" pitchFamily="2" charset="-78"/>
              </a:rPr>
              <a:t>فوائد المدونات التعليمية</a:t>
            </a:r>
            <a:endParaRPr lang="ar-SA" dirty="0">
              <a:solidFill>
                <a:schemeClr val="bg1"/>
              </a:solidFill>
            </a:endParaRPr>
          </a:p>
        </p:txBody>
      </p:sp>
      <p:sp>
        <p:nvSpPr>
          <p:cNvPr id="3" name="عنصر نائب للمحتوى 2"/>
          <p:cNvSpPr>
            <a:spLocks noGrp="1"/>
          </p:cNvSpPr>
          <p:nvPr>
            <p:ph idx="1"/>
          </p:nvPr>
        </p:nvSpPr>
        <p:spPr>
          <a:xfrm>
            <a:off x="457200" y="1600200"/>
            <a:ext cx="8229600" cy="4709120"/>
          </a:xfrm>
        </p:spPr>
        <p:txBody>
          <a:bodyPr>
            <a:normAutofit fontScale="92500" lnSpcReduction="10000"/>
          </a:bodyPr>
          <a:lstStyle/>
          <a:p>
            <a:pPr marL="0" indent="0" algn="just">
              <a:lnSpc>
                <a:spcPct val="150000"/>
              </a:lnSpc>
              <a:buNone/>
            </a:pPr>
            <a:r>
              <a:rPr lang="ar-SA" dirty="0" smtClean="0">
                <a:cs typeface="AL-Mateen" pitchFamily="2" charset="-78"/>
              </a:rPr>
              <a:t>استخدام </a:t>
            </a:r>
            <a:r>
              <a:rPr lang="ar-SA" dirty="0">
                <a:cs typeface="AL-Mateen" pitchFamily="2" charset="-78"/>
              </a:rPr>
              <a:t>المدونات التعليمية له فوائد جمة من أبرزها : </a:t>
            </a:r>
            <a:endParaRPr lang="ar-SA" dirty="0" smtClean="0">
              <a:cs typeface="AL-Mateen" pitchFamily="2" charset="-78"/>
            </a:endParaRPr>
          </a:p>
          <a:p>
            <a:pPr algn="just">
              <a:lnSpc>
                <a:spcPct val="150000"/>
              </a:lnSpc>
            </a:pPr>
            <a:r>
              <a:rPr lang="ar-SA" dirty="0" smtClean="0">
                <a:cs typeface="AL-Mateen" pitchFamily="2" charset="-78"/>
              </a:rPr>
              <a:t>تعطي </a:t>
            </a:r>
            <a:r>
              <a:rPr lang="ar-SA" dirty="0">
                <a:cs typeface="AL-Mateen" pitchFamily="2" charset="-78"/>
              </a:rPr>
              <a:t>الطلاب الدافعية العالية على المشاركة ، خاصة للطلاب الذين يشعرون بالخجل من المشاركة في الغرفة </a:t>
            </a:r>
            <a:r>
              <a:rPr lang="ar-SA" dirty="0" smtClean="0">
                <a:cs typeface="AL-Mateen" pitchFamily="2" charset="-78"/>
              </a:rPr>
              <a:t>الصفية</a:t>
            </a:r>
          </a:p>
          <a:p>
            <a:pPr algn="just">
              <a:lnSpc>
                <a:spcPct val="150000"/>
              </a:lnSpc>
            </a:pPr>
            <a:r>
              <a:rPr lang="ar-SA" dirty="0" smtClean="0">
                <a:cs typeface="AL-Mateen" pitchFamily="2" charset="-78"/>
              </a:rPr>
              <a:t>تعطي </a:t>
            </a:r>
            <a:r>
              <a:rPr lang="ar-SA" dirty="0">
                <a:cs typeface="AL-Mateen" pitchFamily="2" charset="-78"/>
              </a:rPr>
              <a:t>للطلاب الفرصة للتعاون والمشاركة بين مجموعة من الطلاب حول قضية ما أو نشاط تعلمي</a:t>
            </a:r>
            <a:r>
              <a:rPr lang="ar-SA" dirty="0" smtClean="0">
                <a:cs typeface="AL-Mateen" pitchFamily="2" charset="-78"/>
              </a:rPr>
              <a:t>.</a:t>
            </a:r>
          </a:p>
          <a:p>
            <a:pPr algn="just"/>
            <a:r>
              <a:rPr lang="ar-SA" dirty="0">
                <a:cs typeface="AL-Mateen" pitchFamily="2" charset="-78"/>
              </a:rPr>
              <a:t>تسهل عملية الإرشاد والتوجيه بين المعلم والطالب. </a:t>
            </a:r>
          </a:p>
          <a:p>
            <a:pPr algn="just"/>
            <a:r>
              <a:rPr lang="ar-SA" dirty="0">
                <a:cs typeface="AL-Mateen" pitchFamily="2" charset="-78"/>
              </a:rPr>
              <a:t>تعطي للطلبة فرصة كبيرة للتدرب على مهارات القراءة والكتابة</a:t>
            </a:r>
            <a:endParaRPr lang="en-US" dirty="0">
              <a:cs typeface="AL-Mateen" pitchFamily="2" charset="-78"/>
            </a:endParaRPr>
          </a:p>
        </p:txBody>
      </p:sp>
    </p:spTree>
    <p:extLst>
      <p:ext uri="{BB962C8B-B14F-4D97-AF65-F5344CB8AC3E}">
        <p14:creationId xmlns:p14="http://schemas.microsoft.com/office/powerpoint/2010/main" val="3492808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8229600" cy="706090"/>
          </a:xfrm>
          <a:solidFill>
            <a:srgbClr val="002060"/>
          </a:solidFill>
          <a:scene3d>
            <a:camera prst="orthographicFront"/>
            <a:lightRig rig="threePt" dir="t"/>
          </a:scene3d>
          <a:sp3d>
            <a:bevelT w="165100" prst="coolSlant"/>
          </a:sp3d>
        </p:spPr>
        <p:txBody>
          <a:bodyPr>
            <a:normAutofit fontScale="90000"/>
          </a:bodyPr>
          <a:lstStyle/>
          <a:p>
            <a:r>
              <a:rPr lang="ar-SA" dirty="0" smtClean="0">
                <a:solidFill>
                  <a:schemeClr val="bg1"/>
                </a:solidFill>
                <a:cs typeface="AL-Mateen" pitchFamily="2" charset="-78"/>
              </a:rPr>
              <a:t/>
            </a:r>
            <a:br>
              <a:rPr lang="ar-SA" dirty="0" smtClean="0">
                <a:solidFill>
                  <a:schemeClr val="bg1"/>
                </a:solidFill>
                <a:cs typeface="AL-Mateen" pitchFamily="2" charset="-78"/>
              </a:rPr>
            </a:br>
            <a:r>
              <a:rPr lang="ar-SA" dirty="0" smtClean="0">
                <a:solidFill>
                  <a:schemeClr val="bg1"/>
                </a:solidFill>
                <a:cs typeface="AL-Mateen" pitchFamily="2" charset="-78"/>
              </a:rPr>
              <a:t>في </a:t>
            </a:r>
            <a:r>
              <a:rPr lang="ar-SA" dirty="0">
                <a:solidFill>
                  <a:schemeClr val="bg1"/>
                </a:solidFill>
                <a:cs typeface="AL-Mateen" pitchFamily="2" charset="-78"/>
              </a:rPr>
              <a:t>الإدارة الصفية: </a:t>
            </a:r>
            <a:br>
              <a:rPr lang="ar-SA" dirty="0">
                <a:solidFill>
                  <a:schemeClr val="bg1"/>
                </a:solidFill>
                <a:cs typeface="AL-Mateen" pitchFamily="2" charset="-78"/>
              </a:rPr>
            </a:br>
            <a:endParaRPr lang="ar-SA" dirty="0">
              <a:solidFill>
                <a:schemeClr val="bg1"/>
              </a:solidFill>
            </a:endParaRPr>
          </a:p>
        </p:txBody>
      </p:sp>
      <p:sp>
        <p:nvSpPr>
          <p:cNvPr id="3" name="عنصر نائب للمحتوى 2"/>
          <p:cNvSpPr>
            <a:spLocks noGrp="1"/>
          </p:cNvSpPr>
          <p:nvPr>
            <p:ph idx="1"/>
          </p:nvPr>
        </p:nvSpPr>
        <p:spPr>
          <a:xfrm>
            <a:off x="395536" y="1340768"/>
            <a:ext cx="8229600" cy="5184576"/>
          </a:xfrm>
        </p:spPr>
        <p:txBody>
          <a:bodyPr>
            <a:normAutofit/>
          </a:bodyPr>
          <a:lstStyle/>
          <a:p>
            <a:pPr algn="just">
              <a:lnSpc>
                <a:spcPts val="4300"/>
              </a:lnSpc>
            </a:pPr>
            <a:r>
              <a:rPr lang="ar-SA" sz="3000" dirty="0" smtClean="0">
                <a:cs typeface="AL-Mateen" pitchFamily="2" charset="-78"/>
              </a:rPr>
              <a:t>يمكن </a:t>
            </a:r>
            <a:r>
              <a:rPr lang="ar-SA" sz="3000" dirty="0">
                <a:cs typeface="AL-Mateen" pitchFamily="2" charset="-78"/>
              </a:rPr>
              <a:t>استخدام المدونات كبوابة إليكترونية تساعد في تكوين مجتمع تعلمي للطلاب ، ويمكن استغلال سهولة التعامل في توصيل متطلبات وتعليمات الدروس للطلاب. أو لإبلاغ الطلاب بملاحظات هامة، أو لتحديد مهام معينة ، أو وظائف منزلية، ويمكننا أيضا بكل بساطة استخدامها كلوحات مخصصة لأنشطة سؤال وجواب</a:t>
            </a:r>
            <a:r>
              <a:rPr lang="ar-SA" sz="3000" dirty="0" smtClean="0">
                <a:cs typeface="AL-Mateen" pitchFamily="2" charset="-78"/>
              </a:rPr>
              <a:t>.</a:t>
            </a:r>
          </a:p>
          <a:p>
            <a:pPr algn="just">
              <a:lnSpc>
                <a:spcPts val="4300"/>
              </a:lnSpc>
            </a:pPr>
            <a:r>
              <a:rPr lang="ar-SA" sz="3000" dirty="0">
                <a:cs typeface="AL-Mateen" pitchFamily="2" charset="-78"/>
              </a:rPr>
              <a:t> تساعد على التعاون وذلك من خلال جعل الطلاب يتشاركون في إنجاز مشروع ما فيتفاعل الطلاب مع بعضهم البعض لإنجاز ما طلب منهم مفيدة جدا في المناقشة ، فيمكن تخصيص مدونة الكترونية لصف ما بحيث تعطيهم الفرصة لمناقشة أمور وموضوعات مرتبطة بالمنهج</a:t>
            </a:r>
            <a:endParaRPr lang="ar-SA" sz="3000" dirty="0" smtClean="0">
              <a:cs typeface="AL-Mateen" pitchFamily="2" charset="-78"/>
            </a:endParaRPr>
          </a:p>
          <a:p>
            <a:endParaRPr lang="ar-SA" dirty="0"/>
          </a:p>
        </p:txBody>
      </p:sp>
    </p:spTree>
    <p:extLst>
      <p:ext uri="{BB962C8B-B14F-4D97-AF65-F5344CB8AC3E}">
        <p14:creationId xmlns:p14="http://schemas.microsoft.com/office/powerpoint/2010/main" val="2249242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8229600" cy="850106"/>
          </a:xfrm>
          <a:solidFill>
            <a:srgbClr val="002060"/>
          </a:solidFill>
        </p:spPr>
        <p:txBody>
          <a:bodyPr/>
          <a:lstStyle/>
          <a:p>
            <a:r>
              <a:rPr lang="ar-SA" b="1" dirty="0">
                <a:solidFill>
                  <a:schemeClr val="bg1"/>
                </a:solidFill>
                <a:cs typeface="AL-Mateen" pitchFamily="2" charset="-78"/>
              </a:rPr>
              <a:t>ملفات إنجاز الكترونية</a:t>
            </a:r>
            <a:endParaRPr lang="ar-SA" dirty="0">
              <a:solidFill>
                <a:schemeClr val="bg1"/>
              </a:solidFill>
            </a:endParaRPr>
          </a:p>
        </p:txBody>
      </p:sp>
      <p:sp>
        <p:nvSpPr>
          <p:cNvPr id="3" name="عنصر نائب للمحتوى 2"/>
          <p:cNvSpPr>
            <a:spLocks noGrp="1"/>
          </p:cNvSpPr>
          <p:nvPr>
            <p:ph idx="1"/>
          </p:nvPr>
        </p:nvSpPr>
        <p:spPr>
          <a:xfrm>
            <a:off x="467544" y="1412776"/>
            <a:ext cx="8229600" cy="5256584"/>
          </a:xfrm>
        </p:spPr>
        <p:txBody>
          <a:bodyPr>
            <a:normAutofit/>
          </a:bodyPr>
          <a:lstStyle/>
          <a:p>
            <a:pPr marL="0" indent="0" algn="just">
              <a:lnSpc>
                <a:spcPts val="4800"/>
              </a:lnSpc>
              <a:buNone/>
            </a:pPr>
            <a:r>
              <a:rPr lang="ar-SA" dirty="0" smtClean="0">
                <a:cs typeface="AL-Mateen" pitchFamily="2" charset="-78"/>
              </a:rPr>
              <a:t>يمكن </a:t>
            </a:r>
            <a:r>
              <a:rPr lang="ar-SA" dirty="0">
                <a:cs typeface="AL-Mateen" pitchFamily="2" charset="-78"/>
              </a:rPr>
              <a:t>أن تكون المدونات بمثابة حافظة الكترونية تنظم إنجازات الطلاب وتعرضها بسهولة، مع ضمان حماية ملكية الطالب لها من خلال تاريخ إرسالها للمدونة، ويمكن تقييم وتطوير مهارات الطالب خلال الفصل الدراسي عندئذٍ بصورة أفضل، بالإضافة إلى أن الطالب سيبدي اهتماما أكبر بإنتاجياته وبصورة مميزة لأنه يعلم بأنها ستنشر عبر الإنترنت باسمه، ويمكن للمعلمين تقييم ومساعدة الطلاب على وضع خطط لتطوير مهاراتهم المختلفة، وتوثيقها كتعليقات بمدونة الطالب وبحيث يمكن الرجوع لها وقت الحاجة.</a:t>
            </a: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1669338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a:solidFill>
            <a:srgbClr val="002060"/>
          </a:solidFill>
        </p:spPr>
        <p:txBody>
          <a:bodyPr/>
          <a:lstStyle/>
          <a:p>
            <a:r>
              <a:rPr lang="ar-SA" b="1" dirty="0">
                <a:solidFill>
                  <a:schemeClr val="bg1"/>
                </a:solidFill>
                <a:cs typeface="AL-Mateen" pitchFamily="2" charset="-78"/>
              </a:rPr>
              <a:t>التغذية الراجعة والنقد البناء</a:t>
            </a:r>
            <a:endParaRPr lang="ar-SA" dirty="0">
              <a:solidFill>
                <a:schemeClr val="bg1"/>
              </a:solidFill>
              <a:cs typeface="AL-Mateen" pitchFamily="2" charset="-78"/>
            </a:endParaRPr>
          </a:p>
        </p:txBody>
      </p:sp>
      <p:sp>
        <p:nvSpPr>
          <p:cNvPr id="3" name="عنصر نائب للمحتوى 2"/>
          <p:cNvSpPr>
            <a:spLocks noGrp="1"/>
          </p:cNvSpPr>
          <p:nvPr>
            <p:ph idx="1"/>
          </p:nvPr>
        </p:nvSpPr>
        <p:spPr/>
        <p:txBody>
          <a:bodyPr/>
          <a:lstStyle/>
          <a:p>
            <a:pPr marL="0" indent="0" algn="just">
              <a:lnSpc>
                <a:spcPct val="150000"/>
              </a:lnSpc>
              <a:buNone/>
            </a:pPr>
            <a:r>
              <a:rPr lang="ar-SA" dirty="0" smtClean="0">
                <a:cs typeface="AL-Mateen" pitchFamily="2" charset="-78"/>
              </a:rPr>
              <a:t>ما </a:t>
            </a:r>
            <a:r>
              <a:rPr lang="ar-SA" dirty="0">
                <a:cs typeface="AL-Mateen" pitchFamily="2" charset="-78"/>
              </a:rPr>
              <a:t>يحدث في المدونة هو مختلف نوعا ما عما يحدث داخل الفصل التقليدي فالتغذية الراجعة في الفصل عادة ما تكون من المعلم بينما في المدونة هناك جمهور كبير يتطلع على ما يكتب الطلاب مما يتيح تلقى التغذية الراجعة من العديد من القراء والذين قد يتضمنوا معلمين آخرين وطلاب من تخصصات مختلفة، ذلك يضمن تطويراً للأفكار وتصحيح للمفاهيم وإثراءً للعملية التعليمة مع توفير النصح والإرشاد والتوجيه.</a:t>
            </a: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2086904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94122"/>
          </a:xfrm>
          <a:solidFill>
            <a:srgbClr val="002060"/>
          </a:solidFill>
          <a:scene3d>
            <a:camera prst="orthographicFront"/>
            <a:lightRig rig="threePt" dir="t"/>
          </a:scene3d>
          <a:sp3d>
            <a:bevelT prst="relaxedInset"/>
          </a:sp3d>
        </p:spPr>
        <p:txBody>
          <a:bodyPr/>
          <a:lstStyle/>
          <a:p>
            <a:r>
              <a:rPr lang="ar-SA" b="1" dirty="0">
                <a:solidFill>
                  <a:schemeClr val="bg1"/>
                </a:solidFill>
                <a:cs typeface="AL-Mateen" pitchFamily="2" charset="-78"/>
              </a:rPr>
              <a:t>مشاركة الأهل والمتابعة المستمرة</a:t>
            </a:r>
            <a:endParaRPr lang="ar-SA" dirty="0">
              <a:solidFill>
                <a:schemeClr val="bg1"/>
              </a:solidFill>
              <a:cs typeface="AL-Mateen" pitchFamily="2" charset="-78"/>
            </a:endParaRPr>
          </a:p>
        </p:txBody>
      </p:sp>
      <p:sp>
        <p:nvSpPr>
          <p:cNvPr id="3" name="عنصر نائب للمحتوى 2"/>
          <p:cNvSpPr>
            <a:spLocks noGrp="1"/>
          </p:cNvSpPr>
          <p:nvPr>
            <p:ph idx="1"/>
          </p:nvPr>
        </p:nvSpPr>
        <p:spPr>
          <a:xfrm>
            <a:off x="457200" y="1412776"/>
            <a:ext cx="8229600" cy="4968552"/>
          </a:xfrm>
        </p:spPr>
        <p:txBody>
          <a:bodyPr>
            <a:normAutofit/>
          </a:bodyPr>
          <a:lstStyle/>
          <a:p>
            <a:pPr marL="0" indent="0" algn="just">
              <a:lnSpc>
                <a:spcPts val="4200"/>
              </a:lnSpc>
              <a:buNone/>
            </a:pPr>
            <a:r>
              <a:rPr lang="ar-SA" dirty="0" smtClean="0">
                <a:cs typeface="AL-Mateen" pitchFamily="2" charset="-78"/>
              </a:rPr>
              <a:t>توفر </a:t>
            </a:r>
            <a:r>
              <a:rPr lang="ar-SA" dirty="0">
                <a:cs typeface="AL-Mateen" pitchFamily="2" charset="-78"/>
              </a:rPr>
              <a:t>مدونة الطلاب فرصة متميزة لمشاركة الأهل انجازات أبناءهم والاطلاع على أعمالهم ومتابعة تطور أداءهم. كما تزيد من إمكانيات التواصل بين الأهل والمعلمين ومناقشة الأمور التي يجب دراستها وتحديد مواطن التدخل. مما يجعل من الأهل مشاركين في عملية تعليم أبناءهم.</a:t>
            </a:r>
            <a:endParaRPr lang="en-US" dirty="0">
              <a:cs typeface="AL-Mateen" pitchFamily="2" charset="-78"/>
            </a:endParaRPr>
          </a:p>
          <a:p>
            <a:pPr marL="0" indent="0" algn="just">
              <a:lnSpc>
                <a:spcPts val="4200"/>
              </a:lnSpc>
              <a:buNone/>
            </a:pPr>
            <a:r>
              <a:rPr lang="ar-SA" b="1" dirty="0">
                <a:solidFill>
                  <a:srgbClr val="C00000"/>
                </a:solidFill>
                <a:cs typeface="AL-Mateen" pitchFamily="2" charset="-78"/>
              </a:rPr>
              <a:t>إزالة العوائق الزمانية </a:t>
            </a:r>
            <a:r>
              <a:rPr lang="ar-SA" b="1" dirty="0" smtClean="0">
                <a:solidFill>
                  <a:srgbClr val="C00000"/>
                </a:solidFill>
                <a:cs typeface="AL-Mateen" pitchFamily="2" charset="-78"/>
              </a:rPr>
              <a:t>والمكانية</a:t>
            </a:r>
          </a:p>
          <a:p>
            <a:pPr marL="0" indent="0" algn="just">
              <a:lnSpc>
                <a:spcPts val="4200"/>
              </a:lnSpc>
              <a:buNone/>
            </a:pPr>
            <a:r>
              <a:rPr lang="ar-SA" dirty="0" smtClean="0">
                <a:cs typeface="AL-Mateen" pitchFamily="2" charset="-78"/>
              </a:rPr>
              <a:t>تسمح </a:t>
            </a:r>
            <a:r>
              <a:rPr lang="ar-SA" dirty="0">
                <a:cs typeface="AL-Mateen" pitchFamily="2" charset="-78"/>
              </a:rPr>
              <a:t>المدونات للطلاب التواصل مع معلميهم وأقرانهم خارج أوقات الدراسة.، وقد يكون من أفضل خصائصها للطلاب إمكانية الوصول لها سواء من المنزل أو المدرسة أو المكتبة، أو حتى من أي مكان آخر</a:t>
            </a:r>
          </a:p>
        </p:txBody>
      </p:sp>
    </p:spTree>
    <p:extLst>
      <p:ext uri="{BB962C8B-B14F-4D97-AF65-F5344CB8AC3E}">
        <p14:creationId xmlns:p14="http://schemas.microsoft.com/office/powerpoint/2010/main" val="1872620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a:solidFill>
            <a:srgbClr val="002060"/>
          </a:solidFill>
        </p:spPr>
        <p:txBody>
          <a:bodyPr/>
          <a:lstStyle/>
          <a:p>
            <a:r>
              <a:rPr lang="ar-SA" b="1" dirty="0">
                <a:solidFill>
                  <a:schemeClr val="bg1"/>
                </a:solidFill>
                <a:cs typeface="AL-Mateen" pitchFamily="2" charset="-78"/>
              </a:rPr>
              <a:t>الأمان على الإنترنت</a:t>
            </a:r>
            <a:endParaRPr lang="ar-SA" dirty="0">
              <a:solidFill>
                <a:schemeClr val="bg1"/>
              </a:solidFill>
              <a:cs typeface="AL-Mateen" pitchFamily="2" charset="-78"/>
            </a:endParaRPr>
          </a:p>
        </p:txBody>
      </p:sp>
      <p:sp>
        <p:nvSpPr>
          <p:cNvPr id="3" name="عنصر نائب للمحتوى 2"/>
          <p:cNvSpPr>
            <a:spLocks noGrp="1"/>
          </p:cNvSpPr>
          <p:nvPr>
            <p:ph idx="1"/>
          </p:nvPr>
        </p:nvSpPr>
        <p:spPr/>
        <p:txBody>
          <a:bodyPr>
            <a:normAutofit/>
          </a:bodyPr>
          <a:lstStyle/>
          <a:p>
            <a:pPr marL="0" indent="0" algn="just">
              <a:lnSpc>
                <a:spcPts val="4800"/>
              </a:lnSpc>
              <a:buNone/>
            </a:pPr>
            <a:r>
              <a:rPr lang="ar-SA" dirty="0" smtClean="0">
                <a:cs typeface="AL-Mateen" pitchFamily="2" charset="-78"/>
              </a:rPr>
              <a:t>يتفق </a:t>
            </a:r>
            <a:r>
              <a:rPr lang="ar-SA" dirty="0">
                <a:cs typeface="AL-Mateen" pitchFamily="2" charset="-78"/>
              </a:rPr>
              <a:t>الجميع على أن أمن العملية التعليمية للطلاب على الإنترنت هو مسألة هامة. الأمن والسلامة الإلكترونية ليس موضوعا منفصلا. تشير </a:t>
            </a:r>
            <a:r>
              <a:rPr lang="en-US" dirty="0">
                <a:cs typeface="AL-Mateen" pitchFamily="2" charset="-78"/>
              </a:rPr>
              <a:t>Kathleen Morris</a:t>
            </a:r>
            <a:r>
              <a:rPr lang="ar-SA" dirty="0">
                <a:cs typeface="AL-Mateen" pitchFamily="2" charset="-78"/>
              </a:rPr>
              <a:t> أنه من خلال تواجدها بشدة في المدونات، التواصل الذي </a:t>
            </a:r>
            <a:r>
              <a:rPr lang="ar-SA" dirty="0" err="1">
                <a:cs typeface="AL-Mateen" pitchFamily="2" charset="-78"/>
              </a:rPr>
              <a:t>تتيحه</a:t>
            </a:r>
            <a:r>
              <a:rPr lang="ar-SA" dirty="0">
                <a:cs typeface="AL-Mateen" pitchFamily="2" charset="-78"/>
              </a:rPr>
              <a:t> المدونة هو فرصة شبه يومية لمناقشة قضايا السلامة </a:t>
            </a:r>
            <a:r>
              <a:rPr lang="ar-SA" dirty="0" smtClean="0">
                <a:cs typeface="AL-Mateen" pitchFamily="2" charset="-78"/>
              </a:rPr>
              <a:t>  </a:t>
            </a:r>
            <a:r>
              <a:rPr lang="ar-SA" dirty="0">
                <a:cs typeface="AL-Mateen" pitchFamily="2" charset="-78"/>
              </a:rPr>
              <a:t>والسلوكيات عبر الإنترنت والأجواء المناسبة الأصيلة للتدوين. التدوين هو وسيلة ممتازة لمعرفة كيف تكون عضوا مسئولا في مجتمع دولي على الإنترنت.</a:t>
            </a: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601146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08720"/>
            <a:ext cx="8229600" cy="5616624"/>
          </a:xfrm>
        </p:spPr>
        <p:txBody>
          <a:bodyPr>
            <a:normAutofit fontScale="92500"/>
          </a:bodyPr>
          <a:lstStyle/>
          <a:p>
            <a:pPr>
              <a:lnSpc>
                <a:spcPts val="4200"/>
              </a:lnSpc>
            </a:pPr>
            <a:r>
              <a:rPr lang="ar-SA" b="1" dirty="0">
                <a:solidFill>
                  <a:srgbClr val="C00000"/>
                </a:solidFill>
                <a:cs typeface="AL-Mateen" pitchFamily="2" charset="-78"/>
              </a:rPr>
              <a:t>مهارات تكنولوجيا المعلومات والاتصالات:</a:t>
            </a:r>
            <a:r>
              <a:rPr lang="ar-SA" b="1" dirty="0">
                <a:cs typeface="AL-Mateen" pitchFamily="2" charset="-78"/>
              </a:rPr>
              <a:t/>
            </a:r>
            <a:br>
              <a:rPr lang="ar-SA" b="1" dirty="0">
                <a:cs typeface="AL-Mateen" pitchFamily="2" charset="-78"/>
              </a:rPr>
            </a:br>
            <a:r>
              <a:rPr lang="ar-SA" dirty="0">
                <a:cs typeface="AL-Mateen" pitchFamily="2" charset="-78"/>
              </a:rPr>
              <a:t>التدوين يساعد الطلبة على أن يصبحوا أكثر إلماما بثقافة تكنولوجيا المعلومات والاتصالات وهو أمر حاسم في مسيرة طلاب القرن الحادي والعشرين.</a:t>
            </a:r>
            <a:endParaRPr lang="en-US" dirty="0">
              <a:cs typeface="AL-Mateen" pitchFamily="2" charset="-78"/>
            </a:endParaRPr>
          </a:p>
          <a:p>
            <a:pPr>
              <a:lnSpc>
                <a:spcPts val="4200"/>
              </a:lnSpc>
            </a:pPr>
            <a:r>
              <a:rPr lang="ar-SA" b="1" dirty="0">
                <a:solidFill>
                  <a:srgbClr val="C00000"/>
                </a:solidFill>
                <a:cs typeface="AL-Mateen" pitchFamily="2" charset="-78"/>
              </a:rPr>
              <a:t>جمهور أصيل:</a:t>
            </a:r>
            <a:r>
              <a:rPr lang="ar-SA" b="1" dirty="0">
                <a:cs typeface="AL-Mateen" pitchFamily="2" charset="-78"/>
              </a:rPr>
              <a:t/>
            </a:r>
            <a:br>
              <a:rPr lang="ar-SA" b="1" dirty="0">
                <a:cs typeface="AL-Mateen" pitchFamily="2" charset="-78"/>
              </a:rPr>
            </a:br>
            <a:r>
              <a:rPr lang="ar-SA" dirty="0">
                <a:cs typeface="AL-Mateen" pitchFamily="2" charset="-78"/>
              </a:rPr>
              <a:t>في الفصول الدراسية التقليدية، عادة ما يكون الجمهور المطلع على أعمال الطالب مقتصر على المعلم، وأحيانا الزملاء وأولياء الأمور. المدونة توفر جمهور أكبر من ذلك بكثير للاطلاع على عمل الطالب كما أنها وسيلة للوقوف على آرائهم وتطوير الذات من خلال التعليق. الطلاب يشعرون بالفخر عندما يرون التفاعل مع أعمالهم مما يولد الدافعية لديهم لبذل المزيد.</a:t>
            </a: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1194731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80728"/>
            <a:ext cx="8229600" cy="5145435"/>
          </a:xfrm>
        </p:spPr>
        <p:txBody>
          <a:bodyPr>
            <a:normAutofit lnSpcReduction="10000"/>
          </a:bodyPr>
          <a:lstStyle/>
          <a:p>
            <a:pPr marL="0" indent="0">
              <a:lnSpc>
                <a:spcPct val="150000"/>
              </a:lnSpc>
              <a:buNone/>
            </a:pPr>
            <a:r>
              <a:rPr lang="ar-SA" b="1" dirty="0">
                <a:solidFill>
                  <a:srgbClr val="C00000"/>
                </a:solidFill>
                <a:cs typeface="AL-Mateen" pitchFamily="2" charset="-78"/>
              </a:rPr>
              <a:t>الاتصالات العالمية:</a:t>
            </a:r>
            <a:r>
              <a:rPr lang="ar-SA" b="1" dirty="0">
                <a:cs typeface="AL-Mateen" pitchFamily="2" charset="-78"/>
              </a:rPr>
              <a:t/>
            </a:r>
            <a:br>
              <a:rPr lang="ar-SA" b="1" dirty="0">
                <a:cs typeface="AL-Mateen" pitchFamily="2" charset="-78"/>
              </a:rPr>
            </a:br>
            <a:r>
              <a:rPr lang="ar-SA" dirty="0">
                <a:cs typeface="AL-Mateen" pitchFamily="2" charset="-78"/>
              </a:rPr>
              <a:t>وهذه واحدة من الفوائد الأكثر إثارة في المدونات. المدونات يمكن أن تساعد في تسطيح جدران الفصول الدراسية. فعلى مدى سنوات يتم انتشار المعرفة بين العديد من الفئات في جميع أنحاء العالم الذين نسميهم رفاقنا في التدوين </a:t>
            </a:r>
            <a:r>
              <a:rPr lang="en-US" dirty="0">
                <a:cs typeface="AL-Mateen" pitchFamily="2" charset="-78"/>
              </a:rPr>
              <a:t>blogging buddies</a:t>
            </a:r>
            <a:r>
              <a:rPr lang="ar-SA" dirty="0">
                <a:cs typeface="AL-Mateen" pitchFamily="2" charset="-78"/>
              </a:rPr>
              <a:t>”. فوائد هذه الاتصالات لا تقدر بثمن، شعور من التفاهم والتسامح يتطور ويمكن للطلاب تعلم الكثير عن العالم الذي يعيشون فيه.</a:t>
            </a: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2110763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764704"/>
            <a:ext cx="8229600" cy="706090"/>
          </a:xfrm>
          <a:solidFill>
            <a:srgbClr val="002060"/>
          </a:solidFill>
          <a:scene3d>
            <a:camera prst="orthographicFront"/>
            <a:lightRig rig="threePt" dir="t"/>
          </a:scene3d>
          <a:sp3d>
            <a:bevelT prst="relaxedInset"/>
          </a:sp3d>
        </p:spPr>
        <p:style>
          <a:lnRef idx="3">
            <a:schemeClr val="lt1"/>
          </a:lnRef>
          <a:fillRef idx="1">
            <a:schemeClr val="accent5"/>
          </a:fillRef>
          <a:effectRef idx="1">
            <a:schemeClr val="accent5"/>
          </a:effectRef>
          <a:fontRef idx="minor">
            <a:schemeClr val="lt1"/>
          </a:fontRef>
        </p:style>
        <p:txBody>
          <a:bodyPr>
            <a:normAutofit fontScale="90000"/>
          </a:bodyPr>
          <a:lstStyle/>
          <a:p>
            <a:r>
              <a:rPr lang="ar-SA" b="1" dirty="0" smtClean="0">
                <a:solidFill>
                  <a:schemeClr val="bg1"/>
                </a:solidFill>
                <a:latin typeface="Traditional Arabic" pitchFamily="18" charset="-78"/>
                <a:ea typeface="Times New Roman" pitchFamily="18" charset="0"/>
                <a:cs typeface="AL-Mateen" pitchFamily="2" charset="-78"/>
              </a:rPr>
              <a:t/>
            </a:r>
            <a:br>
              <a:rPr lang="ar-SA" b="1" dirty="0" smtClean="0">
                <a:solidFill>
                  <a:schemeClr val="bg1"/>
                </a:solidFill>
                <a:latin typeface="Traditional Arabic" pitchFamily="18" charset="-78"/>
                <a:ea typeface="Times New Roman" pitchFamily="18" charset="0"/>
                <a:cs typeface="AL-Mateen" pitchFamily="2" charset="-78"/>
              </a:rPr>
            </a:br>
            <a:r>
              <a:rPr lang="ar-SA" b="1" dirty="0" smtClean="0">
                <a:solidFill>
                  <a:schemeClr val="bg1"/>
                </a:solidFill>
                <a:latin typeface="Traditional Arabic" pitchFamily="18" charset="-78"/>
                <a:ea typeface="Times New Roman" pitchFamily="18" charset="0"/>
                <a:cs typeface="AL-Mateen" pitchFamily="2" charset="-78"/>
              </a:rPr>
              <a:t>مقدمة</a:t>
            </a:r>
            <a:r>
              <a:rPr lang="ar-SA" b="1" dirty="0">
                <a:solidFill>
                  <a:schemeClr val="bg1"/>
                </a:solidFill>
                <a:latin typeface="Traditional Arabic" pitchFamily="18" charset="-78"/>
                <a:ea typeface="Times New Roman" pitchFamily="18" charset="0"/>
                <a:cs typeface="AL-Mateen" pitchFamily="2" charset="-78"/>
              </a:rPr>
              <a:t>:</a:t>
            </a:r>
            <a:br>
              <a:rPr lang="ar-SA" b="1" dirty="0">
                <a:solidFill>
                  <a:schemeClr val="bg1"/>
                </a:solidFill>
                <a:latin typeface="Traditional Arabic" pitchFamily="18" charset="-78"/>
                <a:ea typeface="Times New Roman" pitchFamily="18" charset="0"/>
                <a:cs typeface="AL-Mateen" pitchFamily="2" charset="-78"/>
              </a:rPr>
            </a:br>
            <a:endParaRPr lang="ar-SA" dirty="0">
              <a:solidFill>
                <a:schemeClr val="bg1"/>
              </a:solidFill>
              <a:cs typeface="AL-Mateen" pitchFamily="2" charset="-78"/>
            </a:endParaRPr>
          </a:p>
        </p:txBody>
      </p:sp>
      <p:sp>
        <p:nvSpPr>
          <p:cNvPr id="3" name="عنصر نائب للمحتوى 2"/>
          <p:cNvSpPr>
            <a:spLocks noGrp="1"/>
          </p:cNvSpPr>
          <p:nvPr>
            <p:ph idx="1"/>
          </p:nvPr>
        </p:nvSpPr>
        <p:spPr>
          <a:xfrm>
            <a:off x="539552" y="1772816"/>
            <a:ext cx="8229600" cy="4525963"/>
          </a:xfrm>
        </p:spPr>
        <p:txBody>
          <a:bodyPr>
            <a:normAutofit/>
          </a:bodyPr>
          <a:lstStyle/>
          <a:p>
            <a:pPr indent="0" algn="justLow">
              <a:lnSpc>
                <a:spcPct val="150000"/>
              </a:lnSpc>
              <a:buNone/>
            </a:pPr>
            <a:r>
              <a:rPr lang="ar-SA" b="1" dirty="0" smtClean="0">
                <a:solidFill>
                  <a:srgbClr val="002060"/>
                </a:solidFill>
                <a:latin typeface="Traditional Arabic" pitchFamily="18" charset="-78"/>
                <a:ea typeface="Times New Roman" pitchFamily="18" charset="0"/>
                <a:cs typeface="AL-Mateen" pitchFamily="2" charset="-78"/>
              </a:rPr>
              <a:t>تعتبر </a:t>
            </a:r>
            <a:r>
              <a:rPr lang="ar-SA" b="1" dirty="0">
                <a:solidFill>
                  <a:srgbClr val="002060"/>
                </a:solidFill>
                <a:latin typeface="Traditional Arabic" pitchFamily="18" charset="-78"/>
                <a:ea typeface="Times New Roman" pitchFamily="18" charset="0"/>
                <a:cs typeface="AL-Mateen" pitchFamily="2" charset="-78"/>
              </a:rPr>
              <a:t>المدونات الإلكترونية (</a:t>
            </a:r>
            <a:r>
              <a:rPr lang="en-US" b="1" dirty="0">
                <a:solidFill>
                  <a:srgbClr val="002060"/>
                </a:solidFill>
                <a:latin typeface="Traditional Arabic" pitchFamily="18" charset="-78"/>
                <a:ea typeface="Times New Roman" pitchFamily="18" charset="0"/>
                <a:cs typeface="AL-Mateen" pitchFamily="2" charset="-78"/>
              </a:rPr>
              <a:t>Weblogs</a:t>
            </a:r>
            <a:r>
              <a:rPr lang="ar-SA" b="1" dirty="0">
                <a:solidFill>
                  <a:srgbClr val="002060"/>
                </a:solidFill>
                <a:latin typeface="Traditional Arabic" pitchFamily="18" charset="-78"/>
                <a:ea typeface="Times New Roman" pitchFamily="18" charset="0"/>
                <a:cs typeface="AL-Mateen" pitchFamily="2" charset="-78"/>
              </a:rPr>
              <a:t>) إحدى أهم تقنيات الويب 2,0، التي كثر انتشارها في هذا العصر لسماحها للمشتركين بالتعبير عن آرائهم بالصوت والصورة، وقد كانت في بداية ظهورها عبارة عن مذكرات شخصية وخواطر لأشخاص يدونون مذكراتهم والأحداث في حياتهم على صفحاتهم الخاصة على الشبكة، </a:t>
            </a:r>
            <a:endParaRPr lang="ar-SA" dirty="0">
              <a:solidFill>
                <a:srgbClr val="002060"/>
              </a:solidFill>
              <a:cs typeface="AL-Mateen" pitchFamily="2" charset="-78"/>
            </a:endParaRPr>
          </a:p>
        </p:txBody>
      </p:sp>
    </p:spTree>
    <p:extLst>
      <p:ext uri="{BB962C8B-B14F-4D97-AF65-F5344CB8AC3E}">
        <p14:creationId xmlns:p14="http://schemas.microsoft.com/office/powerpoint/2010/main" val="1846952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94122"/>
          </a:xfrm>
          <a:solidFill>
            <a:srgbClr val="002060"/>
          </a:solidFill>
        </p:spPr>
        <p:txBody>
          <a:bodyPr/>
          <a:lstStyle/>
          <a:p>
            <a:r>
              <a:rPr lang="ar-SA" b="1" dirty="0">
                <a:solidFill>
                  <a:schemeClr val="bg1"/>
                </a:solidFill>
                <a:cs typeface="AL-Mateen" pitchFamily="2" charset="-78"/>
              </a:rPr>
              <a:t>مصطلحات خاصة بالمدونات الإلكترونية</a:t>
            </a:r>
            <a:r>
              <a:rPr lang="en-US" b="1" dirty="0">
                <a:solidFill>
                  <a:schemeClr val="bg1"/>
                </a:solidFill>
                <a:cs typeface="AL-Mateen" pitchFamily="2" charset="-78"/>
              </a:rPr>
              <a:t>: </a:t>
            </a:r>
            <a:endParaRPr lang="ar-SA" dirty="0">
              <a:solidFill>
                <a:schemeClr val="bg1"/>
              </a:solidFill>
              <a:cs typeface="AL-Mateen" pitchFamily="2" charset="-78"/>
            </a:endParaRPr>
          </a:p>
        </p:txBody>
      </p:sp>
      <p:sp>
        <p:nvSpPr>
          <p:cNvPr id="3" name="عنصر نائب للمحتوى 2"/>
          <p:cNvSpPr>
            <a:spLocks noGrp="1"/>
          </p:cNvSpPr>
          <p:nvPr>
            <p:ph idx="1"/>
          </p:nvPr>
        </p:nvSpPr>
        <p:spPr>
          <a:xfrm>
            <a:off x="107504" y="1600200"/>
            <a:ext cx="8784976" cy="4525963"/>
          </a:xfrm>
        </p:spPr>
        <p:txBody>
          <a:bodyPr>
            <a:noAutofit/>
          </a:bodyPr>
          <a:lstStyle/>
          <a:p>
            <a:pPr marL="0" indent="0">
              <a:lnSpc>
                <a:spcPct val="150000"/>
              </a:lnSpc>
              <a:buNone/>
            </a:pPr>
            <a:r>
              <a:rPr lang="ar-SA" b="1" dirty="0" smtClean="0">
                <a:cs typeface="AL-Mateen" pitchFamily="2" charset="-78"/>
              </a:rPr>
              <a:t>قد </a:t>
            </a:r>
            <a:r>
              <a:rPr lang="ar-SA" b="1" dirty="0">
                <a:cs typeface="AL-Mateen" pitchFamily="2" charset="-78"/>
              </a:rPr>
              <a:t>تواجه أحد المصطلحات التالية أثناء العمل بالمدونات الإلكترونية عبر الإنترنت، وستجد بجانبها المقصود منها</a:t>
            </a:r>
            <a:r>
              <a:rPr lang="en-US" b="1" dirty="0">
                <a:cs typeface="AL-Mateen" pitchFamily="2" charset="-78"/>
              </a:rPr>
              <a:t>. </a:t>
            </a:r>
            <a:br>
              <a:rPr lang="en-US" b="1" dirty="0">
                <a:cs typeface="AL-Mateen" pitchFamily="2" charset="-78"/>
              </a:rPr>
            </a:br>
            <a:r>
              <a:rPr lang="en-US" b="1" dirty="0">
                <a:cs typeface="AL-Mateen" pitchFamily="2" charset="-78"/>
              </a:rPr>
              <a:t>Blogger : </a:t>
            </a:r>
            <a:r>
              <a:rPr lang="ar-SA" b="1" dirty="0" smtClean="0">
                <a:cs typeface="AL-Mateen" pitchFamily="2" charset="-78"/>
              </a:rPr>
              <a:t>اسم </a:t>
            </a:r>
            <a:r>
              <a:rPr lang="ar-SA" b="1" dirty="0">
                <a:cs typeface="AL-Mateen" pitchFamily="2" charset="-78"/>
              </a:rPr>
              <a:t>أو صفة تُطلق على أي شخص يشارك في مدونة إلكترونية</a:t>
            </a:r>
            <a:r>
              <a:rPr lang="en-US" b="1" dirty="0">
                <a:cs typeface="AL-Mateen" pitchFamily="2" charset="-78"/>
              </a:rPr>
              <a:t>. </a:t>
            </a:r>
            <a:br>
              <a:rPr lang="en-US" b="1" dirty="0">
                <a:cs typeface="AL-Mateen" pitchFamily="2" charset="-78"/>
              </a:rPr>
            </a:br>
            <a:r>
              <a:rPr lang="en-US" b="1" dirty="0">
                <a:cs typeface="AL-Mateen" pitchFamily="2" charset="-78"/>
              </a:rPr>
              <a:t>Blogging: </a:t>
            </a:r>
            <a:r>
              <a:rPr lang="ar-SA" b="1" dirty="0" err="1">
                <a:cs typeface="AL-Mateen" pitchFamily="2" charset="-78"/>
              </a:rPr>
              <a:t>إسم</a:t>
            </a:r>
            <a:r>
              <a:rPr lang="ar-SA" b="1" dirty="0">
                <a:cs typeface="AL-Mateen" pitchFamily="2" charset="-78"/>
              </a:rPr>
              <a:t> العملية التي يتم من خلالها إنشاء أو تعديل أو تحديث أية مدونة إلكترونية</a:t>
            </a:r>
            <a:r>
              <a:rPr lang="en-US" b="1" dirty="0">
                <a:cs typeface="AL-Mateen" pitchFamily="2" charset="-78"/>
              </a:rPr>
              <a:t>. </a:t>
            </a:r>
            <a:br>
              <a:rPr lang="en-US" b="1" dirty="0">
                <a:cs typeface="AL-Mateen" pitchFamily="2" charset="-78"/>
              </a:rPr>
            </a:br>
            <a:r>
              <a:rPr lang="en-US" b="1" dirty="0">
                <a:cs typeface="AL-Mateen" pitchFamily="2" charset="-78"/>
              </a:rPr>
              <a:t>Multi-Blog: </a:t>
            </a:r>
            <a:r>
              <a:rPr lang="ar-SA" b="1" dirty="0">
                <a:cs typeface="AL-Mateen" pitchFamily="2" charset="-78"/>
              </a:rPr>
              <a:t>أي محادثة أو مناقشة تشارك بها عدة مدونات إلكترونية</a:t>
            </a:r>
            <a:r>
              <a:rPr lang="en-US" b="1" dirty="0">
                <a:cs typeface="AL-Mateen" pitchFamily="2" charset="-78"/>
              </a:rPr>
              <a:t>. </a:t>
            </a:r>
            <a:br>
              <a:rPr lang="en-US" b="1" dirty="0">
                <a:cs typeface="AL-Mateen" pitchFamily="2" charset="-78"/>
              </a:rPr>
            </a:br>
            <a:endParaRPr lang="ar-SA" dirty="0">
              <a:cs typeface="AL-Mateen" pitchFamily="2" charset="-78"/>
            </a:endParaRPr>
          </a:p>
        </p:txBody>
      </p:sp>
    </p:spTree>
    <p:extLst>
      <p:ext uri="{BB962C8B-B14F-4D97-AF65-F5344CB8AC3E}">
        <p14:creationId xmlns:p14="http://schemas.microsoft.com/office/powerpoint/2010/main" val="3621240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a:solidFill>
            <a:srgbClr val="002060"/>
          </a:solidFill>
        </p:spPr>
        <p:txBody>
          <a:bodyPr>
            <a:normAutofit fontScale="90000"/>
          </a:bodyPr>
          <a:lstStyle/>
          <a:p>
            <a:r>
              <a:rPr lang="ar-SA" b="1" dirty="0" smtClean="0">
                <a:solidFill>
                  <a:schemeClr val="bg1"/>
                </a:solidFill>
                <a:cs typeface="AL-Mateen" pitchFamily="2" charset="-78"/>
              </a:rPr>
              <a:t/>
            </a:r>
            <a:br>
              <a:rPr lang="ar-SA" b="1" dirty="0" smtClean="0">
                <a:solidFill>
                  <a:schemeClr val="bg1"/>
                </a:solidFill>
                <a:cs typeface="AL-Mateen" pitchFamily="2" charset="-78"/>
              </a:rPr>
            </a:br>
            <a:r>
              <a:rPr lang="ar-SA" b="1" dirty="0" smtClean="0">
                <a:solidFill>
                  <a:schemeClr val="bg1"/>
                </a:solidFill>
                <a:cs typeface="AL-Mateen" pitchFamily="2" charset="-78"/>
              </a:rPr>
              <a:t>مكونات </a:t>
            </a:r>
            <a:r>
              <a:rPr lang="ar-SA" b="1" dirty="0">
                <a:solidFill>
                  <a:schemeClr val="bg1"/>
                </a:solidFill>
                <a:cs typeface="AL-Mateen" pitchFamily="2" charset="-78"/>
              </a:rPr>
              <a:t>المدونة</a:t>
            </a:r>
            <a:r>
              <a:rPr lang="en-US" b="1" dirty="0">
                <a:solidFill>
                  <a:schemeClr val="bg1"/>
                </a:solidFill>
                <a:cs typeface="AL-Mateen" pitchFamily="2" charset="-78"/>
              </a:rPr>
              <a:t>:</a:t>
            </a:r>
            <a:br>
              <a:rPr lang="en-US" b="1" dirty="0">
                <a:solidFill>
                  <a:schemeClr val="bg1"/>
                </a:solidFill>
                <a:cs typeface="AL-Mateen" pitchFamily="2" charset="-78"/>
              </a:rPr>
            </a:br>
            <a:endParaRPr lang="ar-SA" dirty="0">
              <a:solidFill>
                <a:schemeClr val="bg1"/>
              </a:solidFill>
            </a:endParaRPr>
          </a:p>
        </p:txBody>
      </p:sp>
      <p:sp>
        <p:nvSpPr>
          <p:cNvPr id="3" name="عنصر نائب للمحتوى 2"/>
          <p:cNvSpPr>
            <a:spLocks noGrp="1"/>
          </p:cNvSpPr>
          <p:nvPr>
            <p:ph idx="1"/>
          </p:nvPr>
        </p:nvSpPr>
        <p:spPr>
          <a:xfrm>
            <a:off x="457200" y="1196752"/>
            <a:ext cx="8229600" cy="5256584"/>
          </a:xfrm>
        </p:spPr>
        <p:txBody>
          <a:bodyPr>
            <a:normAutofit fontScale="77500" lnSpcReduction="20000"/>
          </a:bodyPr>
          <a:lstStyle/>
          <a:p>
            <a:pPr>
              <a:lnSpc>
                <a:spcPct val="170000"/>
              </a:lnSpc>
            </a:pPr>
            <a:r>
              <a:rPr lang="ar-SA" b="1" dirty="0" smtClean="0">
                <a:cs typeface="AL-Mateen" pitchFamily="2" charset="-78"/>
              </a:rPr>
              <a:t>تتكون </a:t>
            </a:r>
            <a:r>
              <a:rPr lang="ar-SA" b="1" dirty="0">
                <a:cs typeface="AL-Mateen" pitchFamily="2" charset="-78"/>
              </a:rPr>
              <a:t>مقالة المدونة الإلكترونية من العناصر التالية</a:t>
            </a:r>
            <a:r>
              <a:rPr lang="en-US" b="1" dirty="0">
                <a:cs typeface="AL-Mateen" pitchFamily="2" charset="-78"/>
              </a:rPr>
              <a:t>:</a:t>
            </a:r>
          </a:p>
          <a:p>
            <a:pPr>
              <a:lnSpc>
                <a:spcPct val="170000"/>
              </a:lnSpc>
            </a:pPr>
            <a:r>
              <a:rPr lang="ar-SA" b="1" dirty="0">
                <a:cs typeface="AL-Mateen" pitchFamily="2" charset="-78"/>
              </a:rPr>
              <a:t>عنوان المقالة</a:t>
            </a:r>
            <a:r>
              <a:rPr lang="en-US" b="1" dirty="0">
                <a:cs typeface="AL-Mateen" pitchFamily="2" charset="-78"/>
              </a:rPr>
              <a:t>: </a:t>
            </a:r>
            <a:r>
              <a:rPr lang="ar-SA" b="1" dirty="0">
                <a:cs typeface="AL-Mateen" pitchFamily="2" charset="-78"/>
              </a:rPr>
              <a:t>وهو بمثابة عنوان مقال صحفي. ويكون عنوان مقالة المدونة على سبيل المثال على النحو التالي: “يوم رائع، أخبار رائعة</a:t>
            </a:r>
            <a:r>
              <a:rPr lang="en-US" b="1" dirty="0">
                <a:cs typeface="AL-Mateen" pitchFamily="2" charset="-78"/>
              </a:rPr>
              <a:t>”.</a:t>
            </a:r>
          </a:p>
          <a:p>
            <a:pPr>
              <a:lnSpc>
                <a:spcPct val="170000"/>
              </a:lnSpc>
            </a:pPr>
            <a:r>
              <a:rPr lang="ar-SA" b="1" dirty="0">
                <a:cs typeface="AL-Mateen" pitchFamily="2" charset="-78"/>
              </a:rPr>
              <a:t>الملخص</a:t>
            </a:r>
            <a:r>
              <a:rPr lang="en-US" b="1" dirty="0">
                <a:cs typeface="AL-Mateen" pitchFamily="2" charset="-78"/>
              </a:rPr>
              <a:t>: </a:t>
            </a:r>
            <a:r>
              <a:rPr lang="ar-SA" b="1" dirty="0">
                <a:cs typeface="AL-Mateen" pitchFamily="2" charset="-78"/>
              </a:rPr>
              <a:t>وهو شرح مبسط أو اقتباس من المقالة، ويستحسن ولكن ليس ضرورياً كتابة الملخص عند نشر تغذية</a:t>
            </a:r>
            <a:r>
              <a:rPr lang="en-US" b="1" dirty="0">
                <a:cs typeface="AL-Mateen" pitchFamily="2" charset="-78"/>
              </a:rPr>
              <a:t> RSS </a:t>
            </a:r>
            <a:r>
              <a:rPr lang="ar-SA" b="1" dirty="0">
                <a:cs typeface="AL-Mateen" pitchFamily="2" charset="-78"/>
              </a:rPr>
              <a:t>على مدونتك الإلكترونية أو إذا كنت تميل إلى كتابة المقالات الطويلة</a:t>
            </a:r>
            <a:r>
              <a:rPr lang="en-US" b="1" dirty="0">
                <a:cs typeface="AL-Mateen" pitchFamily="2" charset="-78"/>
              </a:rPr>
              <a:t>.</a:t>
            </a:r>
          </a:p>
          <a:p>
            <a:pPr>
              <a:lnSpc>
                <a:spcPct val="170000"/>
              </a:lnSpc>
            </a:pPr>
            <a:r>
              <a:rPr lang="ar-SA" b="1" dirty="0">
                <a:cs typeface="AL-Mateen" pitchFamily="2" charset="-78"/>
              </a:rPr>
              <a:t>نص المقالة</a:t>
            </a:r>
            <a:r>
              <a:rPr lang="en-US" b="1" dirty="0">
                <a:cs typeface="AL-Mateen" pitchFamily="2" charset="-78"/>
              </a:rPr>
              <a:t>: </a:t>
            </a:r>
            <a:r>
              <a:rPr lang="ar-SA" b="1" dirty="0">
                <a:cs typeface="AL-Mateen" pitchFamily="2" charset="-78"/>
              </a:rPr>
              <a:t>ويحتوي على المادة الأساسية للمقالة</a:t>
            </a:r>
            <a:r>
              <a:rPr lang="en-US" b="1" dirty="0">
                <a:cs typeface="AL-Mateen" pitchFamily="2" charset="-78"/>
              </a:rPr>
              <a:t>.</a:t>
            </a:r>
          </a:p>
          <a:p>
            <a:pPr>
              <a:lnSpc>
                <a:spcPct val="170000"/>
              </a:lnSpc>
            </a:pPr>
            <a:r>
              <a:rPr lang="ar-SA" b="1" dirty="0">
                <a:cs typeface="AL-Mateen" pitchFamily="2" charset="-78"/>
              </a:rPr>
              <a:t>تاريخ المقالة</a:t>
            </a:r>
            <a:r>
              <a:rPr lang="en-US" b="1" dirty="0">
                <a:cs typeface="AL-Mateen" pitchFamily="2" charset="-78"/>
              </a:rPr>
              <a:t>: </a:t>
            </a:r>
            <a:r>
              <a:rPr lang="ar-SA" b="1" dirty="0">
                <a:cs typeface="AL-Mateen" pitchFamily="2" charset="-78"/>
              </a:rPr>
              <a:t>وهو تاريخ ووقت نشر المقالة</a:t>
            </a:r>
            <a:r>
              <a:rPr lang="en-US" b="1" dirty="0">
                <a:cs typeface="AL-Mateen" pitchFamily="2" charset="-78"/>
              </a:rPr>
              <a:t>.</a:t>
            </a:r>
          </a:p>
          <a:p>
            <a:endParaRPr lang="ar-SA" dirty="0">
              <a:cs typeface="AL-Mateen" pitchFamily="2" charset="-78"/>
            </a:endParaRPr>
          </a:p>
          <a:p>
            <a:endParaRPr lang="ar-SA" dirty="0"/>
          </a:p>
        </p:txBody>
      </p:sp>
    </p:spTree>
    <p:extLst>
      <p:ext uri="{BB962C8B-B14F-4D97-AF65-F5344CB8AC3E}">
        <p14:creationId xmlns:p14="http://schemas.microsoft.com/office/powerpoint/2010/main" val="4257573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08720"/>
            <a:ext cx="8229600" cy="5616624"/>
          </a:xfrm>
        </p:spPr>
        <p:txBody>
          <a:bodyPr>
            <a:normAutofit fontScale="85000" lnSpcReduction="20000"/>
          </a:bodyPr>
          <a:lstStyle/>
          <a:p>
            <a:pPr>
              <a:lnSpc>
                <a:spcPct val="160000"/>
              </a:lnSpc>
            </a:pPr>
            <a:r>
              <a:rPr lang="ar-SA" b="1" dirty="0">
                <a:cs typeface="AL-Mateen" pitchFamily="2" charset="-78"/>
              </a:rPr>
              <a:t>التعليقات</a:t>
            </a:r>
            <a:r>
              <a:rPr lang="en-US" b="1" dirty="0">
                <a:cs typeface="AL-Mateen" pitchFamily="2" charset="-78"/>
              </a:rPr>
              <a:t>: </a:t>
            </a:r>
            <a:r>
              <a:rPr lang="ar-SA" b="1" dirty="0">
                <a:cs typeface="AL-Mateen" pitchFamily="2" charset="-78"/>
              </a:rPr>
              <a:t>وهي الملاحظات التي بإمكان القراء الإدلاء بها عن مقالة معينة في مدونتك الإلكترونية. ويمكنك عدم فتح المجال للآخرين بالتعليق على مقالتك إلا إذا رغبت في ذلك</a:t>
            </a:r>
            <a:r>
              <a:rPr lang="en-US" b="1" dirty="0">
                <a:cs typeface="AL-Mateen" pitchFamily="2" charset="-78"/>
              </a:rPr>
              <a:t>.</a:t>
            </a:r>
          </a:p>
          <a:p>
            <a:pPr>
              <a:lnSpc>
                <a:spcPct val="160000"/>
              </a:lnSpc>
            </a:pPr>
            <a:r>
              <a:rPr lang="ar-SA" b="1" dirty="0" smtClean="0">
                <a:cs typeface="AL-Mateen" pitchFamily="2" charset="-78"/>
              </a:rPr>
              <a:t>التصنيفات</a:t>
            </a:r>
            <a:r>
              <a:rPr lang="en-US" b="1" dirty="0">
                <a:cs typeface="AL-Mateen" pitchFamily="2" charset="-78"/>
              </a:rPr>
              <a:t>: </a:t>
            </a:r>
            <a:r>
              <a:rPr lang="ar-SA" b="1" dirty="0">
                <a:cs typeface="AL-Mateen" pitchFamily="2" charset="-78"/>
              </a:rPr>
              <a:t>وهي عبارة عن مواضيع أساسية تكتب عنها بانتظام في مدونتك الإلكترونية. من أمثلة التصنيفات: “يوميات”، “تقنية”، أو “رحلات</a:t>
            </a:r>
            <a:r>
              <a:rPr lang="en-US" b="1" dirty="0">
                <a:cs typeface="AL-Mateen" pitchFamily="2" charset="-78"/>
              </a:rPr>
              <a:t>”.</a:t>
            </a:r>
          </a:p>
          <a:p>
            <a:pPr>
              <a:lnSpc>
                <a:spcPct val="160000"/>
              </a:lnSpc>
            </a:pPr>
            <a:r>
              <a:rPr lang="ar-SA" b="1" dirty="0">
                <a:cs typeface="AL-Mateen" pitchFamily="2" charset="-78"/>
              </a:rPr>
              <a:t>الرابط الدائم</a:t>
            </a:r>
            <a:r>
              <a:rPr lang="en-US" b="1" dirty="0">
                <a:cs typeface="AL-Mateen" pitchFamily="2" charset="-78"/>
              </a:rPr>
              <a:t> (Permalink): </a:t>
            </a:r>
            <a:r>
              <a:rPr lang="ar-SA" b="1" dirty="0">
                <a:cs typeface="AL-Mateen" pitchFamily="2" charset="-78"/>
              </a:rPr>
              <a:t>وهو عنوان إنترنت دائم للمقالة. إذا كان عنوان مدونتك الإلكترونية على سبيل المثال</a:t>
            </a:r>
            <a:r>
              <a:rPr lang="en-US" b="1" dirty="0">
                <a:cs typeface="AL-Mateen" pitchFamily="2" charset="-78"/>
              </a:rPr>
              <a:t> myblog.blogger.com</a:t>
            </a:r>
            <a:r>
              <a:rPr lang="ar-SA" b="1" dirty="0">
                <a:cs typeface="AL-Mateen" pitchFamily="2" charset="-78"/>
              </a:rPr>
              <a:t>، فإن الرابط الدائم لمقالة معينة تكون مثلاً</a:t>
            </a:r>
            <a:r>
              <a:rPr lang="en-US" b="1" dirty="0">
                <a:cs typeface="AL-Mateen" pitchFamily="2" charset="-78"/>
              </a:rPr>
              <a:t> myblog.blogger.com/permanententry.html. </a:t>
            </a:r>
            <a:endParaRPr lang="ar-SA" dirty="0"/>
          </a:p>
        </p:txBody>
      </p:sp>
    </p:spTree>
    <p:extLst>
      <p:ext uri="{BB962C8B-B14F-4D97-AF65-F5344CB8AC3E}">
        <p14:creationId xmlns:p14="http://schemas.microsoft.com/office/powerpoint/2010/main" val="2621528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268760"/>
            <a:ext cx="8229600" cy="5040560"/>
          </a:xfrm>
        </p:spPr>
        <p:txBody>
          <a:bodyPr>
            <a:normAutofit lnSpcReduction="10000"/>
          </a:bodyPr>
          <a:lstStyle/>
          <a:p>
            <a:pPr marL="0" indent="0">
              <a:lnSpc>
                <a:spcPct val="170000"/>
              </a:lnSpc>
              <a:buNone/>
            </a:pPr>
            <a:r>
              <a:rPr lang="ar-SA" b="1" dirty="0">
                <a:cs typeface="AL-Mateen" pitchFamily="2" charset="-78"/>
              </a:rPr>
              <a:t>وينصح دوماً بإرفاق الرابط الدائم لكل مقالة، وعليه فإن أي شخص يقوم بإضافة رابط للمقالة الخاصة بك داخل مدونته سيتم عندها ربط قراء مدونته بالمقالة نفسها من خلال الرابط الدائم للمقالة بدلا من ربطهم بالصفحة الرئيسية لمدونتك</a:t>
            </a:r>
            <a:r>
              <a:rPr lang="en-US" b="1" dirty="0" smtClean="0">
                <a:cs typeface="AL-Mateen" pitchFamily="2" charset="-78"/>
              </a:rPr>
              <a:t>.</a:t>
            </a:r>
            <a:endParaRPr lang="ar-SA" b="1" dirty="0" smtClean="0">
              <a:cs typeface="AL-Mateen" pitchFamily="2" charset="-78"/>
            </a:endParaRPr>
          </a:p>
          <a:p>
            <a:pPr marL="0" indent="0">
              <a:lnSpc>
                <a:spcPct val="170000"/>
              </a:lnSpc>
              <a:buNone/>
            </a:pPr>
            <a:r>
              <a:rPr lang="ar-SA" b="1" dirty="0" smtClean="0">
                <a:cs typeface="AL-Mateen" pitchFamily="2" charset="-78"/>
              </a:rPr>
              <a:t>الروابط </a:t>
            </a:r>
            <a:r>
              <a:rPr lang="ar-SA" b="1" dirty="0">
                <a:cs typeface="AL-Mateen" pitchFamily="2" charset="-78"/>
              </a:rPr>
              <a:t>المرجعية</a:t>
            </a:r>
            <a:r>
              <a:rPr lang="en-US" b="1" dirty="0">
                <a:cs typeface="AL-Mateen" pitchFamily="2" charset="-78"/>
              </a:rPr>
              <a:t> (Trackback) </a:t>
            </a:r>
            <a:r>
              <a:rPr lang="ar-SA" b="1" dirty="0">
                <a:cs typeface="AL-Mateen" pitchFamily="2" charset="-78"/>
              </a:rPr>
              <a:t>و</a:t>
            </a:r>
            <a:r>
              <a:rPr lang="en-US" b="1" dirty="0">
                <a:cs typeface="AL-Mateen" pitchFamily="2" charset="-78"/>
              </a:rPr>
              <a:t> (pingback): </a:t>
            </a:r>
            <a:r>
              <a:rPr lang="ar-SA" b="1" dirty="0">
                <a:cs typeface="AL-Mateen" pitchFamily="2" charset="-78"/>
              </a:rPr>
              <a:t>وتعتبر روابط لمواقع أخرى تشير إلى المقالة الخاصة بك</a:t>
            </a:r>
            <a:r>
              <a:rPr lang="en-US" b="1" dirty="0">
                <a:cs typeface="AL-Mateen" pitchFamily="2" charset="-78"/>
              </a:rPr>
              <a:t>.</a:t>
            </a:r>
          </a:p>
          <a:p>
            <a:endParaRPr lang="ar-SA" dirty="0"/>
          </a:p>
        </p:txBody>
      </p:sp>
    </p:spTree>
    <p:extLst>
      <p:ext uri="{BB962C8B-B14F-4D97-AF65-F5344CB8AC3E}">
        <p14:creationId xmlns:p14="http://schemas.microsoft.com/office/powerpoint/2010/main" val="3527425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12776"/>
            <a:ext cx="8229600" cy="4713387"/>
          </a:xfrm>
        </p:spPr>
        <p:txBody>
          <a:bodyPr/>
          <a:lstStyle/>
          <a:p>
            <a:pPr marL="0" indent="0" algn="just">
              <a:lnSpc>
                <a:spcPct val="150000"/>
              </a:lnSpc>
              <a:buNone/>
            </a:pPr>
            <a:r>
              <a:rPr lang="ar-SA" b="1" dirty="0">
                <a:cs typeface="AL-Mateen" pitchFamily="2" charset="-78"/>
              </a:rPr>
              <a:t>تغذية</a:t>
            </a:r>
            <a:r>
              <a:rPr lang="en-US" b="1" dirty="0">
                <a:cs typeface="AL-Mateen" pitchFamily="2" charset="-78"/>
              </a:rPr>
              <a:t> RSS: </a:t>
            </a:r>
            <a:r>
              <a:rPr lang="ar-SA" b="1" dirty="0">
                <a:cs typeface="AL-Mateen" pitchFamily="2" charset="-78"/>
              </a:rPr>
              <a:t>وهي نسخة مكتوبة برموز لغة</a:t>
            </a:r>
            <a:r>
              <a:rPr lang="en-US" b="1" dirty="0">
                <a:cs typeface="AL-Mateen" pitchFamily="2" charset="-78"/>
              </a:rPr>
              <a:t> XML  </a:t>
            </a:r>
            <a:r>
              <a:rPr lang="ar-SA" b="1" dirty="0">
                <a:cs typeface="AL-Mateen" pitchFamily="2" charset="-78"/>
              </a:rPr>
              <a:t>أو</a:t>
            </a:r>
            <a:r>
              <a:rPr lang="en-US" b="1" dirty="0">
                <a:cs typeface="AL-Mateen" pitchFamily="2" charset="-78"/>
              </a:rPr>
              <a:t> XML-coded </a:t>
            </a:r>
            <a:r>
              <a:rPr lang="ar-SA" b="1" dirty="0">
                <a:cs typeface="AL-Mateen" pitchFamily="2" charset="-78"/>
              </a:rPr>
              <a:t>من مدونتك الإلكترونية أو أجزاء منها. وإذا قمت بنشر تغذية</a:t>
            </a:r>
            <a:r>
              <a:rPr lang="en-US" b="1" dirty="0">
                <a:cs typeface="AL-Mateen" pitchFamily="2" charset="-78"/>
              </a:rPr>
              <a:t> RSS </a:t>
            </a:r>
            <a:r>
              <a:rPr lang="ar-SA" b="1" dirty="0">
                <a:cs typeface="AL-Mateen" pitchFamily="2" charset="-78"/>
              </a:rPr>
              <a:t>لموقعك الإلكتروني فإن بإمكان القراء الاشتراك في مدونتك بحيث يتم تنبيههم آليا عند نشر مقالة جديدة في مدونتك. حيث تظهر التنبيهات في برنامج قارئ الأخبار الخاص بهم أو في متصفح إنترنت متوافق مع</a:t>
            </a:r>
            <a:r>
              <a:rPr lang="en-US" b="1" dirty="0">
                <a:cs typeface="AL-Mateen" pitchFamily="2" charset="-78"/>
              </a:rPr>
              <a:t> RSS.</a:t>
            </a:r>
          </a:p>
          <a:p>
            <a:endParaRPr lang="ar-SA" dirty="0"/>
          </a:p>
        </p:txBody>
      </p:sp>
    </p:spTree>
    <p:extLst>
      <p:ext uri="{BB962C8B-B14F-4D97-AF65-F5344CB8AC3E}">
        <p14:creationId xmlns:p14="http://schemas.microsoft.com/office/powerpoint/2010/main" val="3006246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a:solidFill>
            <a:srgbClr val="002060"/>
          </a:solidFill>
        </p:spPr>
        <p:txBody>
          <a:bodyPr>
            <a:normAutofit fontScale="90000"/>
          </a:bodyPr>
          <a:lstStyle/>
          <a:p>
            <a:r>
              <a:rPr lang="ar-SA" dirty="0" smtClean="0">
                <a:solidFill>
                  <a:schemeClr val="bg1"/>
                </a:solidFill>
                <a:cs typeface="AL-Mateen" pitchFamily="2" charset="-78"/>
              </a:rPr>
              <a:t/>
            </a:r>
            <a:br>
              <a:rPr lang="ar-SA" dirty="0" smtClean="0">
                <a:solidFill>
                  <a:schemeClr val="bg1"/>
                </a:solidFill>
                <a:cs typeface="AL-Mateen" pitchFamily="2" charset="-78"/>
              </a:rPr>
            </a:br>
            <a:r>
              <a:rPr lang="ar-SA" dirty="0" smtClean="0">
                <a:solidFill>
                  <a:schemeClr val="bg1"/>
                </a:solidFill>
                <a:cs typeface="AL-Mateen" pitchFamily="2" charset="-78"/>
              </a:rPr>
              <a:t>كيف تنشئ مدونة</a:t>
            </a:r>
            <a:r>
              <a:rPr lang="en-US" b="1" dirty="0">
                <a:cs typeface="AL-Mateen" pitchFamily="2" charset="-78"/>
              </a:rPr>
              <a:t/>
            </a:r>
            <a:br>
              <a:rPr lang="en-US" b="1" dirty="0">
                <a:cs typeface="AL-Mateen" pitchFamily="2" charset="-78"/>
              </a:rPr>
            </a:br>
            <a:endParaRPr lang="ar-SA" dirty="0">
              <a:cs typeface="AL-Mateen" pitchFamily="2" charset="-78"/>
            </a:endParaRPr>
          </a:p>
        </p:txBody>
      </p:sp>
      <p:sp>
        <p:nvSpPr>
          <p:cNvPr id="3" name="عنصر نائب للمحتوى 2"/>
          <p:cNvSpPr>
            <a:spLocks noGrp="1"/>
          </p:cNvSpPr>
          <p:nvPr>
            <p:ph idx="1"/>
          </p:nvPr>
        </p:nvSpPr>
        <p:spPr>
          <a:xfrm>
            <a:off x="457200" y="1412776"/>
            <a:ext cx="8229600" cy="4968552"/>
          </a:xfrm>
        </p:spPr>
        <p:txBody>
          <a:bodyPr>
            <a:normAutofit fontScale="92500" lnSpcReduction="20000"/>
          </a:bodyPr>
          <a:lstStyle/>
          <a:p>
            <a:pPr lvl="0" fontAlgn="base">
              <a:lnSpc>
                <a:spcPct val="150000"/>
              </a:lnSpc>
            </a:pPr>
            <a:r>
              <a:rPr lang="ar-SA" dirty="0" smtClean="0">
                <a:cs typeface="AL-Mateen" pitchFamily="2" charset="-78"/>
              </a:rPr>
              <a:t>سجّل </a:t>
            </a:r>
            <a:r>
              <a:rPr lang="ar-SA" dirty="0">
                <a:cs typeface="AL-Mateen" pitchFamily="2" charset="-78"/>
              </a:rPr>
              <a:t>الدخول إلى</a:t>
            </a:r>
            <a:r>
              <a:rPr lang="en-US" dirty="0">
                <a:cs typeface="AL-Mateen" pitchFamily="2" charset="-78"/>
              </a:rPr>
              <a:t> </a:t>
            </a:r>
            <a:r>
              <a:rPr lang="en-US" u="sng" dirty="0">
                <a:cs typeface="AL-Mateen" pitchFamily="2" charset="-78"/>
                <a:hlinkClick r:id="rId2"/>
              </a:rPr>
              <a:t>Blogger</a:t>
            </a:r>
            <a:r>
              <a:rPr lang="en-US" dirty="0">
                <a:cs typeface="AL-Mateen" pitchFamily="2" charset="-78"/>
              </a:rPr>
              <a:t>.</a:t>
            </a:r>
          </a:p>
          <a:p>
            <a:pPr lvl="0" fontAlgn="base">
              <a:lnSpc>
                <a:spcPct val="150000"/>
              </a:lnSpc>
            </a:pPr>
            <a:r>
              <a:rPr lang="ar-SA" dirty="0">
                <a:cs typeface="AL-Mateen" pitchFamily="2" charset="-78"/>
              </a:rPr>
              <a:t>في أعلى اليمين، انقر على السهم لأسفل</a:t>
            </a:r>
            <a:r>
              <a:rPr lang="en-US" dirty="0">
                <a:cs typeface="AL-Mateen" pitchFamily="2" charset="-78"/>
              </a:rPr>
              <a:t>  .</a:t>
            </a:r>
          </a:p>
          <a:p>
            <a:pPr lvl="0" fontAlgn="base">
              <a:lnSpc>
                <a:spcPct val="150000"/>
              </a:lnSpc>
            </a:pPr>
            <a:r>
              <a:rPr lang="ar-SA" dirty="0">
                <a:cs typeface="AL-Mateen" pitchFamily="2" charset="-78"/>
              </a:rPr>
              <a:t>انقر على</a:t>
            </a:r>
            <a:r>
              <a:rPr lang="en-US" dirty="0">
                <a:cs typeface="AL-Mateen" pitchFamily="2" charset="-78"/>
              </a:rPr>
              <a:t> </a:t>
            </a:r>
            <a:r>
              <a:rPr lang="ar-SA" b="1" dirty="0">
                <a:cs typeface="AL-Mateen" pitchFamily="2" charset="-78"/>
              </a:rPr>
              <a:t>مدونة جديدة</a:t>
            </a:r>
            <a:r>
              <a:rPr lang="en-US" b="1" dirty="0">
                <a:cs typeface="AL-Mateen" pitchFamily="2" charset="-78"/>
              </a:rPr>
              <a:t>.</a:t>
            </a:r>
            <a:r>
              <a:rPr lang="en-US" dirty="0">
                <a:cs typeface="AL-Mateen" pitchFamily="2" charset="-78"/>
              </a:rPr>
              <a:t> </a:t>
            </a:r>
            <a:r>
              <a:rPr lang="ar-SA" dirty="0">
                <a:cs typeface="AL-Mateen" pitchFamily="2" charset="-78"/>
              </a:rPr>
              <a:t>إذا لم تكن قد انشأت مدونة إلى الآن، فانقر على</a:t>
            </a:r>
            <a:r>
              <a:rPr lang="en-US" dirty="0">
                <a:cs typeface="AL-Mateen" pitchFamily="2" charset="-78"/>
              </a:rPr>
              <a:t> </a:t>
            </a:r>
            <a:r>
              <a:rPr lang="ar-SA" b="1" dirty="0">
                <a:cs typeface="AL-Mateen" pitchFamily="2" charset="-78"/>
              </a:rPr>
              <a:t>إنشاء جديدة</a:t>
            </a:r>
            <a:r>
              <a:rPr lang="en-US" dirty="0">
                <a:cs typeface="AL-Mateen" pitchFamily="2" charset="-78"/>
              </a:rPr>
              <a:t> </a:t>
            </a:r>
            <a:r>
              <a:rPr lang="ar-SA" dirty="0">
                <a:cs typeface="AL-Mateen" pitchFamily="2" charset="-78"/>
              </a:rPr>
              <a:t>في الجزء السفلي الأيسر</a:t>
            </a:r>
            <a:r>
              <a:rPr lang="en-US" dirty="0">
                <a:cs typeface="AL-Mateen" pitchFamily="2" charset="-78"/>
              </a:rPr>
              <a:t>.</a:t>
            </a:r>
          </a:p>
          <a:p>
            <a:pPr lvl="0" fontAlgn="base">
              <a:lnSpc>
                <a:spcPct val="150000"/>
              </a:lnSpc>
            </a:pPr>
            <a:r>
              <a:rPr lang="ar-SA" dirty="0">
                <a:cs typeface="AL-Mateen" pitchFamily="2" charset="-78"/>
              </a:rPr>
              <a:t>أدخل اسمًا لمدونتك</a:t>
            </a:r>
            <a:r>
              <a:rPr lang="en-US" dirty="0">
                <a:cs typeface="AL-Mateen" pitchFamily="2" charset="-78"/>
              </a:rPr>
              <a:t>.</a:t>
            </a:r>
          </a:p>
          <a:p>
            <a:pPr lvl="0" fontAlgn="base">
              <a:lnSpc>
                <a:spcPct val="150000"/>
              </a:lnSpc>
            </a:pPr>
            <a:r>
              <a:rPr lang="ar-SA" dirty="0">
                <a:cs typeface="AL-Mateen" pitchFamily="2" charset="-78"/>
              </a:rPr>
              <a:t>اختر عنوانًا للمدونة، أو عنوان</a:t>
            </a:r>
            <a:r>
              <a:rPr lang="en-US" dirty="0">
                <a:cs typeface="AL-Mateen" pitchFamily="2" charset="-78"/>
              </a:rPr>
              <a:t> URL.</a:t>
            </a:r>
          </a:p>
          <a:p>
            <a:pPr lvl="0" fontAlgn="base">
              <a:lnSpc>
                <a:spcPct val="150000"/>
              </a:lnSpc>
            </a:pPr>
            <a:r>
              <a:rPr lang="ar-SA" dirty="0">
                <a:cs typeface="AL-Mateen" pitchFamily="2" charset="-78"/>
              </a:rPr>
              <a:t>اختر نموذجًا</a:t>
            </a:r>
            <a:r>
              <a:rPr lang="en-US" dirty="0">
                <a:cs typeface="AL-Mateen" pitchFamily="2" charset="-78"/>
              </a:rPr>
              <a:t>.</a:t>
            </a:r>
          </a:p>
          <a:p>
            <a:endParaRPr lang="ar-SA" dirty="0">
              <a:cs typeface="AL-Mateen" pitchFamily="2" charset="-78"/>
            </a:endParaRPr>
          </a:p>
        </p:txBody>
      </p:sp>
    </p:spTree>
    <p:extLst>
      <p:ext uri="{BB962C8B-B14F-4D97-AF65-F5344CB8AC3E}">
        <p14:creationId xmlns:p14="http://schemas.microsoft.com/office/powerpoint/2010/main" val="810019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96752"/>
            <a:ext cx="8229600" cy="4929411"/>
          </a:xfrm>
        </p:spPr>
        <p:txBody>
          <a:bodyPr>
            <a:normAutofit fontScale="92500" lnSpcReduction="20000"/>
          </a:bodyPr>
          <a:lstStyle/>
          <a:p>
            <a:pPr lvl="0" fontAlgn="base">
              <a:lnSpc>
                <a:spcPct val="150000"/>
              </a:lnSpc>
            </a:pPr>
            <a:r>
              <a:rPr lang="ar-SA" dirty="0">
                <a:cs typeface="AL-Mateen" pitchFamily="2" charset="-78"/>
              </a:rPr>
              <a:t>انقر على</a:t>
            </a:r>
            <a:r>
              <a:rPr lang="en-US" dirty="0">
                <a:cs typeface="AL-Mateen" pitchFamily="2" charset="-78"/>
              </a:rPr>
              <a:t> </a:t>
            </a:r>
            <a:r>
              <a:rPr lang="ar-SA" b="1" dirty="0">
                <a:cs typeface="AL-Mateen" pitchFamily="2" charset="-78"/>
              </a:rPr>
              <a:t>إنشاء مدونة</a:t>
            </a:r>
            <a:r>
              <a:rPr lang="en-US" dirty="0">
                <a:cs typeface="AL-Mateen" pitchFamily="2" charset="-78"/>
              </a:rPr>
              <a:t>.</a:t>
            </a:r>
          </a:p>
          <a:p>
            <a:pPr>
              <a:lnSpc>
                <a:spcPct val="150000"/>
              </a:lnSpc>
            </a:pPr>
            <a:r>
              <a:rPr lang="ar-SA" dirty="0">
                <a:cs typeface="AL-Mateen" pitchFamily="2" charset="-78"/>
              </a:rPr>
              <a:t>تغيير اسم المدونة</a:t>
            </a:r>
            <a:endParaRPr lang="en-US" b="1" dirty="0">
              <a:cs typeface="AL-Mateen" pitchFamily="2" charset="-78"/>
            </a:endParaRPr>
          </a:p>
          <a:p>
            <a:pPr lvl="0" fontAlgn="base">
              <a:lnSpc>
                <a:spcPct val="150000"/>
              </a:lnSpc>
            </a:pPr>
            <a:r>
              <a:rPr lang="ar-SA" dirty="0">
                <a:cs typeface="AL-Mateen" pitchFamily="2" charset="-78"/>
              </a:rPr>
              <a:t>سجّل الدخول إلى</a:t>
            </a:r>
            <a:r>
              <a:rPr lang="en-US" dirty="0">
                <a:cs typeface="AL-Mateen" pitchFamily="2" charset="-78"/>
              </a:rPr>
              <a:t> </a:t>
            </a:r>
            <a:r>
              <a:rPr lang="en-US" u="sng" dirty="0">
                <a:cs typeface="AL-Mateen" pitchFamily="2" charset="-78"/>
                <a:hlinkClick r:id="rId2"/>
              </a:rPr>
              <a:t>Blogger</a:t>
            </a:r>
            <a:r>
              <a:rPr lang="en-US" dirty="0">
                <a:cs typeface="AL-Mateen" pitchFamily="2" charset="-78"/>
              </a:rPr>
              <a:t>.</a:t>
            </a:r>
          </a:p>
          <a:p>
            <a:pPr lvl="0" fontAlgn="base">
              <a:lnSpc>
                <a:spcPct val="150000"/>
              </a:lnSpc>
            </a:pPr>
            <a:r>
              <a:rPr lang="ar-SA" dirty="0">
                <a:cs typeface="AL-Mateen" pitchFamily="2" charset="-78"/>
              </a:rPr>
              <a:t>في القائمة اليمني، انقر على</a:t>
            </a:r>
            <a:r>
              <a:rPr lang="en-US" dirty="0">
                <a:cs typeface="AL-Mateen" pitchFamily="2" charset="-78"/>
              </a:rPr>
              <a:t> </a:t>
            </a:r>
            <a:r>
              <a:rPr lang="ar-SA" b="1" dirty="0">
                <a:cs typeface="AL-Mateen" pitchFamily="2" charset="-78"/>
              </a:rPr>
              <a:t>إعدادات</a:t>
            </a:r>
            <a:r>
              <a:rPr lang="en-US" dirty="0">
                <a:cs typeface="AL-Mateen" pitchFamily="2" charset="-78"/>
              </a:rPr>
              <a:t>   </a:t>
            </a:r>
            <a:r>
              <a:rPr lang="ar-SA" b="1" dirty="0">
                <a:cs typeface="AL-Mateen" pitchFamily="2" charset="-78"/>
              </a:rPr>
              <a:t>أساسية</a:t>
            </a:r>
            <a:r>
              <a:rPr lang="en-US" b="1" dirty="0">
                <a:cs typeface="AL-Mateen" pitchFamily="2" charset="-78"/>
              </a:rPr>
              <a:t>.</a:t>
            </a:r>
            <a:endParaRPr lang="en-US" dirty="0">
              <a:cs typeface="AL-Mateen" pitchFamily="2" charset="-78"/>
            </a:endParaRPr>
          </a:p>
          <a:p>
            <a:pPr lvl="0" fontAlgn="base">
              <a:lnSpc>
                <a:spcPct val="150000"/>
              </a:lnSpc>
            </a:pPr>
            <a:r>
              <a:rPr lang="ar-SA" dirty="0">
                <a:cs typeface="AL-Mateen" pitchFamily="2" charset="-78"/>
              </a:rPr>
              <a:t>بجوار "العنوان"، انقر على</a:t>
            </a:r>
            <a:r>
              <a:rPr lang="en-US" dirty="0">
                <a:cs typeface="AL-Mateen" pitchFamily="2" charset="-78"/>
              </a:rPr>
              <a:t> </a:t>
            </a:r>
            <a:r>
              <a:rPr lang="ar-SA" b="1" dirty="0">
                <a:cs typeface="AL-Mateen" pitchFamily="2" charset="-78"/>
              </a:rPr>
              <a:t>تعديل</a:t>
            </a:r>
            <a:r>
              <a:rPr lang="en-US" dirty="0">
                <a:cs typeface="AL-Mateen" pitchFamily="2" charset="-78"/>
              </a:rPr>
              <a:t>.</a:t>
            </a:r>
          </a:p>
          <a:p>
            <a:pPr lvl="0" fontAlgn="base">
              <a:lnSpc>
                <a:spcPct val="150000"/>
              </a:lnSpc>
            </a:pPr>
            <a:r>
              <a:rPr lang="ar-SA" dirty="0">
                <a:cs typeface="AL-Mateen" pitchFamily="2" charset="-78"/>
              </a:rPr>
              <a:t>أدخل اسمًا جديدًا للمدونة</a:t>
            </a:r>
            <a:r>
              <a:rPr lang="en-US" dirty="0">
                <a:cs typeface="AL-Mateen" pitchFamily="2" charset="-78"/>
              </a:rPr>
              <a:t>.</a:t>
            </a:r>
          </a:p>
          <a:p>
            <a:pPr lvl="0" fontAlgn="base">
              <a:lnSpc>
                <a:spcPct val="150000"/>
              </a:lnSpc>
            </a:pPr>
            <a:r>
              <a:rPr lang="ar-SA" dirty="0">
                <a:cs typeface="AL-Mateen" pitchFamily="2" charset="-78"/>
              </a:rPr>
              <a:t>انقر على</a:t>
            </a:r>
            <a:r>
              <a:rPr lang="en-US" dirty="0">
                <a:cs typeface="AL-Mateen" pitchFamily="2" charset="-78"/>
              </a:rPr>
              <a:t> </a:t>
            </a:r>
            <a:r>
              <a:rPr lang="ar-SA" b="1" dirty="0">
                <a:cs typeface="AL-Mateen" pitchFamily="2" charset="-78"/>
              </a:rPr>
              <a:t>حفظ التغييرات</a:t>
            </a:r>
            <a:r>
              <a:rPr lang="en-US" dirty="0">
                <a:cs typeface="AL-Mateen" pitchFamily="2" charset="-78"/>
              </a:rPr>
              <a:t>.</a:t>
            </a:r>
          </a:p>
          <a:p>
            <a:endParaRPr lang="ar-SA" dirty="0"/>
          </a:p>
        </p:txBody>
      </p:sp>
    </p:spTree>
    <p:extLst>
      <p:ext uri="{BB962C8B-B14F-4D97-AF65-F5344CB8AC3E}">
        <p14:creationId xmlns:p14="http://schemas.microsoft.com/office/powerpoint/2010/main" val="2205607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268760"/>
            <a:ext cx="8229600" cy="5040560"/>
          </a:xfrm>
        </p:spPr>
        <p:txBody>
          <a:bodyPr>
            <a:normAutofit/>
          </a:bodyPr>
          <a:lstStyle/>
          <a:p>
            <a:r>
              <a:rPr lang="ar-SA" dirty="0">
                <a:cs typeface="AL-Mateen" pitchFamily="2" charset="-78"/>
              </a:rPr>
              <a:t>شاهد الطريقة التي تظهر بها مدونتك</a:t>
            </a:r>
            <a:endParaRPr lang="en-US" b="1" dirty="0">
              <a:cs typeface="AL-Mateen" pitchFamily="2" charset="-78"/>
            </a:endParaRPr>
          </a:p>
          <a:p>
            <a:r>
              <a:rPr lang="ar-SA" dirty="0">
                <a:cs typeface="AL-Mateen" pitchFamily="2" charset="-78"/>
              </a:rPr>
              <a:t>لعرض مدونتك، انتقل إلى الجزء العلوي الأيمن، وانقر على</a:t>
            </a:r>
            <a:r>
              <a:rPr lang="en-US" dirty="0">
                <a:cs typeface="AL-Mateen" pitchFamily="2" charset="-78"/>
              </a:rPr>
              <a:t> </a:t>
            </a:r>
            <a:r>
              <a:rPr lang="ar-SA" b="1" dirty="0">
                <a:cs typeface="AL-Mateen" pitchFamily="2" charset="-78"/>
              </a:rPr>
              <a:t>عرض المدونة</a:t>
            </a:r>
            <a:r>
              <a:rPr lang="en-US" b="1" dirty="0">
                <a:cs typeface="AL-Mateen" pitchFamily="2" charset="-78"/>
              </a:rPr>
              <a:t>.</a:t>
            </a:r>
            <a:endParaRPr lang="en-US" dirty="0">
              <a:cs typeface="AL-Mateen" pitchFamily="2" charset="-78"/>
            </a:endParaRPr>
          </a:p>
          <a:p>
            <a:r>
              <a:rPr lang="ar-SA" dirty="0">
                <a:cs typeface="AL-Mateen" pitchFamily="2" charset="-78"/>
              </a:rPr>
              <a:t>تغيير الطريقة التي تبدو عليها مدونتك</a:t>
            </a:r>
            <a:endParaRPr lang="en-US" b="1" dirty="0">
              <a:cs typeface="AL-Mateen" pitchFamily="2" charset="-78"/>
            </a:endParaRPr>
          </a:p>
          <a:p>
            <a:r>
              <a:rPr lang="ar-SA" dirty="0">
                <a:cs typeface="AL-Mateen" pitchFamily="2" charset="-78"/>
              </a:rPr>
              <a:t>يمكنك</a:t>
            </a:r>
            <a:r>
              <a:rPr lang="en-US" dirty="0">
                <a:cs typeface="AL-Mateen" pitchFamily="2" charset="-78"/>
              </a:rPr>
              <a:t> </a:t>
            </a:r>
            <a:r>
              <a:rPr lang="ar-SA" u="sng" dirty="0">
                <a:cs typeface="AL-Mateen" pitchFamily="2" charset="-78"/>
                <a:hlinkClick r:id="rId2"/>
              </a:rPr>
              <a:t>تغيير تصميم مدونتك</a:t>
            </a:r>
            <a:r>
              <a:rPr lang="en-US" dirty="0">
                <a:cs typeface="AL-Mateen" pitchFamily="2" charset="-78"/>
              </a:rPr>
              <a:t>.</a:t>
            </a:r>
          </a:p>
          <a:p>
            <a:r>
              <a:rPr lang="ar-SA" dirty="0">
                <a:cs typeface="AL-Mateen" pitchFamily="2" charset="-78"/>
              </a:rPr>
              <a:t>تحديد من يمكنه الاطلاع على مدونتك أو تعديلها</a:t>
            </a:r>
            <a:endParaRPr lang="en-US" b="1" dirty="0">
              <a:cs typeface="AL-Mateen" pitchFamily="2" charset="-78"/>
            </a:endParaRPr>
          </a:p>
          <a:p>
            <a:r>
              <a:rPr lang="ar-SA" dirty="0">
                <a:cs typeface="AL-Mateen" pitchFamily="2" charset="-78"/>
              </a:rPr>
              <a:t>يمكنك</a:t>
            </a:r>
            <a:r>
              <a:rPr lang="en-US" dirty="0">
                <a:cs typeface="AL-Mateen" pitchFamily="2" charset="-78"/>
              </a:rPr>
              <a:t> </a:t>
            </a:r>
            <a:r>
              <a:rPr lang="ar-SA" u="sng" dirty="0">
                <a:cs typeface="AL-Mateen" pitchFamily="2" charset="-78"/>
                <a:hlinkClick r:id="rId3"/>
              </a:rPr>
              <a:t>التحكم في من يملك إمكانية الوصول إلى مدونتك</a:t>
            </a:r>
            <a:r>
              <a:rPr lang="en-US" dirty="0">
                <a:cs typeface="AL-Mateen" pitchFamily="2" charset="-78"/>
              </a:rPr>
              <a:t>.</a:t>
            </a:r>
          </a:p>
          <a:p>
            <a:r>
              <a:rPr lang="ar-SA" dirty="0">
                <a:cs typeface="AL-Mateen" pitchFamily="2" charset="-78"/>
              </a:rPr>
              <a:t>استكشاف مدونتك</a:t>
            </a:r>
            <a:endParaRPr lang="en-US" b="1"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4135923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80728"/>
            <a:ext cx="8229600" cy="5400600"/>
          </a:xfrm>
        </p:spPr>
        <p:txBody>
          <a:bodyPr>
            <a:normAutofit fontScale="92500" lnSpcReduction="10000"/>
          </a:bodyPr>
          <a:lstStyle/>
          <a:p>
            <a:pPr>
              <a:lnSpc>
                <a:spcPct val="160000"/>
              </a:lnSpc>
            </a:pPr>
            <a:r>
              <a:rPr lang="ar-SA" dirty="0">
                <a:cs typeface="AL-Mateen" pitchFamily="2" charset="-78"/>
              </a:rPr>
              <a:t>يمكنك استخدام القائمة اليمنى لتنفيذ ما يلي</a:t>
            </a:r>
            <a:r>
              <a:rPr lang="en-US" dirty="0">
                <a:cs typeface="AL-Mateen" pitchFamily="2" charset="-78"/>
              </a:rPr>
              <a:t>:</a:t>
            </a:r>
          </a:p>
          <a:p>
            <a:pPr lvl="0" fontAlgn="base">
              <a:lnSpc>
                <a:spcPct val="160000"/>
              </a:lnSpc>
            </a:pPr>
            <a:r>
              <a:rPr lang="ar-SA" dirty="0">
                <a:cs typeface="AL-Mateen" pitchFamily="2" charset="-78"/>
              </a:rPr>
              <a:t>عرض المشاركات والصفحات والتعليقات والإحصاءات</a:t>
            </a:r>
            <a:endParaRPr lang="en-US" dirty="0">
              <a:cs typeface="AL-Mateen" pitchFamily="2" charset="-78"/>
            </a:endParaRPr>
          </a:p>
          <a:p>
            <a:pPr lvl="0" fontAlgn="base">
              <a:lnSpc>
                <a:spcPct val="160000"/>
              </a:lnSpc>
            </a:pPr>
            <a:r>
              <a:rPr lang="ar-SA" u="sng" dirty="0">
                <a:cs typeface="AL-Mateen" pitchFamily="2" charset="-78"/>
                <a:hlinkClick r:id="rId2"/>
              </a:rPr>
              <a:t>إدارة الأرباح</a:t>
            </a:r>
            <a:r>
              <a:rPr lang="en-US" dirty="0">
                <a:cs typeface="AL-Mateen" pitchFamily="2" charset="-78"/>
              </a:rPr>
              <a:t> </a:t>
            </a:r>
            <a:r>
              <a:rPr lang="ar-SA" dirty="0">
                <a:cs typeface="AL-Mateen" pitchFamily="2" charset="-78"/>
              </a:rPr>
              <a:t>والحملات والمزيد</a:t>
            </a:r>
            <a:endParaRPr lang="en-US" dirty="0">
              <a:cs typeface="AL-Mateen" pitchFamily="2" charset="-78"/>
            </a:endParaRPr>
          </a:p>
          <a:p>
            <a:pPr>
              <a:lnSpc>
                <a:spcPct val="160000"/>
              </a:lnSpc>
            </a:pPr>
            <a:r>
              <a:rPr lang="ar-SA" dirty="0" smtClean="0">
                <a:cs typeface="AL-Mateen" pitchFamily="2" charset="-78"/>
              </a:rPr>
              <a:t>الحصول </a:t>
            </a:r>
            <a:r>
              <a:rPr lang="ar-SA" dirty="0">
                <a:cs typeface="AL-Mateen" pitchFamily="2" charset="-78"/>
              </a:rPr>
              <a:t>على تحديثات</a:t>
            </a:r>
            <a:r>
              <a:rPr lang="en-US" dirty="0">
                <a:cs typeface="AL-Mateen" pitchFamily="2" charset="-78"/>
              </a:rPr>
              <a:t> Blogger</a:t>
            </a:r>
            <a:endParaRPr lang="en-US" b="1" dirty="0">
              <a:cs typeface="AL-Mateen" pitchFamily="2" charset="-78"/>
            </a:endParaRPr>
          </a:p>
          <a:p>
            <a:pPr>
              <a:lnSpc>
                <a:spcPct val="160000"/>
              </a:lnSpc>
            </a:pPr>
            <a:r>
              <a:rPr lang="ar-SA" dirty="0">
                <a:cs typeface="AL-Mateen" pitchFamily="2" charset="-78"/>
              </a:rPr>
              <a:t>للحصول على إعلانات الميزات الجديدة، والنصائح، وغيرها من المعلومات، اشترك للحصول على تحديثات البريد الإلكتروني</a:t>
            </a:r>
            <a:r>
              <a:rPr lang="en-US" dirty="0">
                <a:cs typeface="AL-Mateen" pitchFamily="2" charset="-78"/>
              </a:rPr>
              <a:t>:</a:t>
            </a:r>
          </a:p>
          <a:p>
            <a:pPr lvl="0" fontAlgn="base">
              <a:lnSpc>
                <a:spcPct val="160000"/>
              </a:lnSpc>
            </a:pPr>
            <a:r>
              <a:rPr lang="ar-SA" dirty="0" smtClean="0">
                <a:cs typeface="AL-Mateen" pitchFamily="2" charset="-78"/>
              </a:rPr>
              <a:t>سجّل الدخول إلى</a:t>
            </a:r>
            <a:r>
              <a:rPr lang="en-US" dirty="0" smtClean="0">
                <a:cs typeface="AL-Mateen" pitchFamily="2" charset="-78"/>
              </a:rPr>
              <a:t> </a:t>
            </a:r>
            <a:r>
              <a:rPr lang="en-US" u="sng" dirty="0" smtClean="0">
                <a:cs typeface="AL-Mateen" pitchFamily="2" charset="-78"/>
                <a:hlinkClick r:id="rId3"/>
              </a:rPr>
              <a:t>Blogger</a:t>
            </a:r>
            <a:r>
              <a:rPr lang="en-US" dirty="0" smtClean="0">
                <a:cs typeface="AL-Mateen" pitchFamily="2" charset="-78"/>
              </a:rPr>
              <a:t>.</a:t>
            </a:r>
          </a:p>
          <a:p>
            <a:endParaRPr lang="ar-SA" dirty="0">
              <a:cs typeface="AL-Mateen" pitchFamily="2" charset="-78"/>
            </a:endParaRPr>
          </a:p>
        </p:txBody>
      </p:sp>
    </p:spTree>
    <p:extLst>
      <p:ext uri="{BB962C8B-B14F-4D97-AF65-F5344CB8AC3E}">
        <p14:creationId xmlns:p14="http://schemas.microsoft.com/office/powerpoint/2010/main" val="2118954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fontAlgn="base">
              <a:lnSpc>
                <a:spcPct val="160000"/>
              </a:lnSpc>
            </a:pPr>
            <a:r>
              <a:rPr lang="ar-SA" dirty="0">
                <a:cs typeface="AL-Mateen" pitchFamily="2" charset="-78"/>
              </a:rPr>
              <a:t>في القائمة اليمني، انقر على</a:t>
            </a:r>
            <a:r>
              <a:rPr lang="en-US" dirty="0">
                <a:cs typeface="AL-Mateen" pitchFamily="2" charset="-78"/>
              </a:rPr>
              <a:t> </a:t>
            </a:r>
            <a:r>
              <a:rPr lang="ar-SA" b="1" dirty="0">
                <a:cs typeface="AL-Mateen" pitchFamily="2" charset="-78"/>
              </a:rPr>
              <a:t>الإعدادات</a:t>
            </a:r>
            <a:r>
              <a:rPr lang="en-US" dirty="0">
                <a:cs typeface="AL-Mateen" pitchFamily="2" charset="-78"/>
              </a:rPr>
              <a:t>   </a:t>
            </a:r>
            <a:r>
              <a:rPr lang="ar-SA" b="1" dirty="0">
                <a:cs typeface="AL-Mateen" pitchFamily="2" charset="-78"/>
              </a:rPr>
              <a:t>إعدادات المستخدم</a:t>
            </a:r>
            <a:r>
              <a:rPr lang="en-US" b="1" dirty="0">
                <a:cs typeface="AL-Mateen" pitchFamily="2" charset="-78"/>
              </a:rPr>
              <a:t>.</a:t>
            </a:r>
            <a:endParaRPr lang="en-US" dirty="0">
              <a:cs typeface="AL-Mateen" pitchFamily="2" charset="-78"/>
            </a:endParaRPr>
          </a:p>
          <a:p>
            <a:pPr lvl="0" fontAlgn="base">
              <a:lnSpc>
                <a:spcPct val="160000"/>
              </a:lnSpc>
            </a:pPr>
            <a:r>
              <a:rPr lang="ar-SA" dirty="0">
                <a:cs typeface="AL-Mateen" pitchFamily="2" charset="-78"/>
              </a:rPr>
              <a:t>تحت عنوان "إشعارات البريد الإلكتروني" بجوار "إعلانات الميزات الجديدة "، اختر "نعم</a:t>
            </a:r>
            <a:r>
              <a:rPr lang="en-US" dirty="0">
                <a:cs typeface="AL-Mateen" pitchFamily="2" charset="-78"/>
              </a:rPr>
              <a:t>".</a:t>
            </a:r>
          </a:p>
          <a:p>
            <a:pPr lvl="0" fontAlgn="base">
              <a:lnSpc>
                <a:spcPct val="160000"/>
              </a:lnSpc>
            </a:pPr>
            <a:r>
              <a:rPr lang="ar-SA" dirty="0">
                <a:cs typeface="AL-Mateen" pitchFamily="2" charset="-78"/>
              </a:rPr>
              <a:t>أعلى اليسار، انقر على</a:t>
            </a:r>
            <a:r>
              <a:rPr lang="en-US" dirty="0">
                <a:cs typeface="AL-Mateen" pitchFamily="2" charset="-78"/>
              </a:rPr>
              <a:t> </a:t>
            </a:r>
            <a:r>
              <a:rPr lang="ar-SA" b="1" dirty="0">
                <a:cs typeface="AL-Mateen" pitchFamily="2" charset="-78"/>
              </a:rPr>
              <a:t>حفظ الإعدادات</a:t>
            </a:r>
            <a:r>
              <a:rPr lang="en-US" dirty="0">
                <a:cs typeface="AL-Mateen" pitchFamily="2" charset="-78"/>
              </a:rPr>
              <a:t>.</a:t>
            </a:r>
          </a:p>
          <a:p>
            <a:endParaRPr lang="ar-SA" dirty="0"/>
          </a:p>
        </p:txBody>
      </p:sp>
    </p:spTree>
    <p:extLst>
      <p:ext uri="{BB962C8B-B14F-4D97-AF65-F5344CB8AC3E}">
        <p14:creationId xmlns:p14="http://schemas.microsoft.com/office/powerpoint/2010/main" val="267913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12776"/>
            <a:ext cx="8229600" cy="4713387"/>
          </a:xfrm>
        </p:spPr>
        <p:txBody>
          <a:bodyPr>
            <a:normAutofit fontScale="92500" lnSpcReduction="10000"/>
          </a:bodyPr>
          <a:lstStyle/>
          <a:p>
            <a:pPr marL="0" indent="0" algn="just">
              <a:lnSpc>
                <a:spcPct val="150000"/>
              </a:lnSpc>
              <a:buNone/>
            </a:pPr>
            <a:r>
              <a:rPr lang="ar-SA" b="1" dirty="0">
                <a:solidFill>
                  <a:srgbClr val="002060"/>
                </a:solidFill>
                <a:latin typeface="Traditional Arabic" pitchFamily="18" charset="-78"/>
                <a:ea typeface="Times New Roman" pitchFamily="18" charset="0"/>
                <a:cs typeface="AL-Mateen" pitchFamily="2" charset="-78"/>
              </a:rPr>
              <a:t>بعد ذلك تطور استخدام المدونات الإلكترونية لتشمل عدة أغراض ومواضيع عامة ومتخصصة، وازداد عدد روادها لتسجل حضوراً واهتماماً كبيراً من قبل مستخدمي الإنترنت، حيث أصبح لديها قارئيها المستمرين الذين تجمعهم نفس الاهتمامات وتتم بينهم العديد من النقاشات والحوارات الدائمة</a:t>
            </a:r>
            <a:r>
              <a:rPr lang="ar-SA" dirty="0" smtClean="0">
                <a:solidFill>
                  <a:srgbClr val="002060"/>
                </a:solidFill>
                <a:cs typeface="AL-Mateen" pitchFamily="2" charset="-78"/>
              </a:rPr>
              <a:t>.</a:t>
            </a:r>
            <a:r>
              <a:rPr lang="ar-SA" b="1" dirty="0">
                <a:solidFill>
                  <a:srgbClr val="002060"/>
                </a:solidFill>
                <a:latin typeface="Traditional Arabic" pitchFamily="18" charset="-78"/>
                <a:ea typeface="Times New Roman" pitchFamily="18" charset="0"/>
                <a:cs typeface="AL-Mateen" pitchFamily="2" charset="-78"/>
              </a:rPr>
              <a:t> وبالرغم من أن المدونات من التقنيات الحديثة التي كثر وانتشر استخدامها بين أفراد المجتمعات على اختلاف توجهاتهم، وبدأ استخدامها في التعليم ينتشر بقوة في الدول المتقدمة، إلا أن استخدامها في التعليم في الدول </a:t>
            </a:r>
            <a:r>
              <a:rPr lang="ar-SA" b="1" dirty="0" smtClean="0">
                <a:solidFill>
                  <a:srgbClr val="002060"/>
                </a:solidFill>
                <a:latin typeface="Traditional Arabic" pitchFamily="18" charset="-78"/>
                <a:ea typeface="Times New Roman" pitchFamily="18" charset="0"/>
                <a:cs typeface="AL-Mateen" pitchFamily="2" charset="-78"/>
              </a:rPr>
              <a:t>العربية ليس كما ينبغي</a:t>
            </a:r>
            <a:endParaRPr lang="ar-SA" dirty="0">
              <a:cs typeface="AL-Mateen" pitchFamily="2" charset="-78"/>
            </a:endParaRPr>
          </a:p>
          <a:p>
            <a:pPr marL="0" indent="0">
              <a:buNone/>
            </a:pPr>
            <a:endParaRPr lang="ar-SA" dirty="0">
              <a:solidFill>
                <a:srgbClr val="002060"/>
              </a:solidFill>
              <a:cs typeface="AL-Mateen" pitchFamily="2" charset="-78"/>
            </a:endParaRPr>
          </a:p>
          <a:p>
            <a:endParaRPr lang="ar-SA" dirty="0"/>
          </a:p>
        </p:txBody>
      </p:sp>
    </p:spTree>
    <p:extLst>
      <p:ext uri="{BB962C8B-B14F-4D97-AF65-F5344CB8AC3E}">
        <p14:creationId xmlns:p14="http://schemas.microsoft.com/office/powerpoint/2010/main" val="753890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2060"/>
          </a:solidFill>
        </p:spPr>
        <p:txBody>
          <a:bodyPr/>
          <a:lstStyle/>
          <a:p>
            <a:r>
              <a:rPr lang="ar-SA" b="1" dirty="0">
                <a:solidFill>
                  <a:schemeClr val="bg1"/>
                </a:solidFill>
                <a:cs typeface="AL-Mateen" pitchFamily="2" charset="-78"/>
              </a:rPr>
              <a:t>خطوات انشاء مدونة الكترونية بشكل محترف</a:t>
            </a:r>
            <a:endParaRPr lang="ar-SA" dirty="0">
              <a:solidFill>
                <a:schemeClr val="bg1"/>
              </a:solidFill>
              <a:cs typeface="AL-Mateen" pitchFamily="2" charset="-78"/>
            </a:endParaRPr>
          </a:p>
        </p:txBody>
      </p:sp>
      <p:sp>
        <p:nvSpPr>
          <p:cNvPr id="4" name="عنصر نائب للمحتوى 3"/>
          <p:cNvSpPr>
            <a:spLocks noGrp="1"/>
          </p:cNvSpPr>
          <p:nvPr>
            <p:ph idx="1"/>
          </p:nvPr>
        </p:nvSpPr>
        <p:spPr/>
        <p:txBody>
          <a:bodyPr>
            <a:normAutofit fontScale="92500" lnSpcReduction="20000"/>
          </a:bodyPr>
          <a:lstStyle/>
          <a:p>
            <a:pPr marL="0" indent="0" algn="just">
              <a:lnSpc>
                <a:spcPct val="150000"/>
              </a:lnSpc>
              <a:buNone/>
            </a:pPr>
            <a:r>
              <a:rPr lang="ar-SA" dirty="0">
                <a:cs typeface="AL-Mateen" pitchFamily="2" charset="-78"/>
              </a:rPr>
              <a:t>اولاً يجب أن اخبرك بان بلوجر مجانية بشكل كامل ومقدمة من قبل شركة جوجل العملاقة ، لذلك لا ادعي للقلق من دفع المزيد من الاموال او من الاختراق او غيرها. كما أن مدونة بلوجر تتسم بالسهولة في التعامل وايضاً يتم تطويرها بالمزيد من الخواص من قبل شركة جوجل ، وايضاً محببة لمحركات البحث ، فاذا اردت البدأ في انشاء مدونة عربية فأنصحك </a:t>
            </a:r>
            <a:r>
              <a:rPr lang="ar-SA" dirty="0" err="1">
                <a:cs typeface="AL-Mateen" pitchFamily="2" charset="-78"/>
              </a:rPr>
              <a:t>ببلوجر</a:t>
            </a:r>
            <a:r>
              <a:rPr lang="ar-SA" dirty="0">
                <a:cs typeface="AL-Mateen" pitchFamily="2" charset="-78"/>
              </a:rPr>
              <a:t> ، ويمكنك في اي وقت مستقبلاً أن تقوم بالتحول الي وردبريس بسهولة اذا اردت ذلك. واليك 10 اسباب توضح لماذا يجب عليك اختيار بلوجر بدلاً من </a:t>
            </a:r>
            <a:r>
              <a:rPr lang="ar-SA" dirty="0" err="1">
                <a:cs typeface="AL-Mateen" pitchFamily="2" charset="-78"/>
              </a:rPr>
              <a:t>الوردبريس</a:t>
            </a:r>
            <a:r>
              <a:rPr lang="ar-SA" dirty="0">
                <a:cs typeface="AL-Mateen" pitchFamily="2" charset="-78"/>
              </a:rPr>
              <a:t> :</a:t>
            </a:r>
            <a:endParaRPr lang="en-US" dirty="0">
              <a:cs typeface="AL-Mateen" pitchFamily="2" charset="-78"/>
            </a:endParaRPr>
          </a:p>
          <a:p>
            <a:pPr marL="0" indent="0">
              <a:buNone/>
            </a:pPr>
            <a:endParaRPr lang="ar-SA" dirty="0"/>
          </a:p>
        </p:txBody>
      </p:sp>
    </p:spTree>
    <p:extLst>
      <p:ext uri="{BB962C8B-B14F-4D97-AF65-F5344CB8AC3E}">
        <p14:creationId xmlns:p14="http://schemas.microsoft.com/office/powerpoint/2010/main" val="3171044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08720"/>
            <a:ext cx="8229600" cy="5616624"/>
          </a:xfrm>
        </p:spPr>
        <p:txBody>
          <a:bodyPr>
            <a:normAutofit fontScale="92500" lnSpcReduction="20000"/>
          </a:bodyPr>
          <a:lstStyle/>
          <a:p>
            <a:pPr lvl="0"/>
            <a:r>
              <a:rPr lang="ar-SA" dirty="0">
                <a:cs typeface="AL-Mateen" pitchFamily="2" charset="-78"/>
              </a:rPr>
              <a:t>مجانية بشكل كامل ولن تدفع تكاليف استضافة.</a:t>
            </a:r>
            <a:endParaRPr lang="en-US" dirty="0">
              <a:cs typeface="AL-Mateen" pitchFamily="2" charset="-78"/>
            </a:endParaRPr>
          </a:p>
          <a:p>
            <a:pPr lvl="0"/>
            <a:r>
              <a:rPr lang="ar-SA" dirty="0">
                <a:cs typeface="AL-Mateen" pitchFamily="2" charset="-78"/>
              </a:rPr>
              <a:t>لا داعي للقلق من الاختراق </a:t>
            </a:r>
            <a:r>
              <a:rPr lang="ar-SA" dirty="0" smtClean="0">
                <a:cs typeface="AL-Mateen" pitchFamily="2" charset="-78"/>
              </a:rPr>
              <a:t>لأنها مأمونة </a:t>
            </a:r>
            <a:r>
              <a:rPr lang="ar-SA" dirty="0">
                <a:cs typeface="AL-Mateen" pitchFamily="2" charset="-78"/>
              </a:rPr>
              <a:t>من شركة جوجل.</a:t>
            </a:r>
            <a:endParaRPr lang="en-US" dirty="0">
              <a:cs typeface="AL-Mateen" pitchFamily="2" charset="-78"/>
            </a:endParaRPr>
          </a:p>
          <a:p>
            <a:pPr lvl="0"/>
            <a:r>
              <a:rPr lang="ar-SA" dirty="0">
                <a:cs typeface="AL-Mateen" pitchFamily="2" charset="-78"/>
              </a:rPr>
              <a:t>سهولة في التعامل والتدوين.</a:t>
            </a:r>
            <a:endParaRPr lang="en-US" dirty="0">
              <a:cs typeface="AL-Mateen" pitchFamily="2" charset="-78"/>
            </a:endParaRPr>
          </a:p>
          <a:p>
            <a:pPr lvl="0"/>
            <a:r>
              <a:rPr lang="ar-SA" dirty="0">
                <a:cs typeface="AL-Mateen" pitchFamily="2" charset="-78"/>
              </a:rPr>
              <a:t>قوالب بلوجر المجانية متعددة ومنتشرة علي صفحات الانترنت.</a:t>
            </a:r>
            <a:endParaRPr lang="en-US" dirty="0">
              <a:cs typeface="AL-Mateen" pitchFamily="2" charset="-78"/>
            </a:endParaRPr>
          </a:p>
          <a:p>
            <a:pPr lvl="0"/>
            <a:r>
              <a:rPr lang="ar-SA" dirty="0">
                <a:cs typeface="AL-Mateen" pitchFamily="2" charset="-78"/>
              </a:rPr>
              <a:t>سهولة في تعديل القالب والشكل والتصميم.</a:t>
            </a:r>
            <a:endParaRPr lang="en-US" dirty="0">
              <a:cs typeface="AL-Mateen" pitchFamily="2" charset="-78"/>
            </a:endParaRPr>
          </a:p>
          <a:p>
            <a:pPr lvl="0"/>
            <a:r>
              <a:rPr lang="ar-SA" dirty="0">
                <a:cs typeface="AL-Mateen" pitchFamily="2" charset="-78"/>
              </a:rPr>
              <a:t>هناك العديد من المدونات والمنتديات التي تقدم الدعم لمدونات بلوجر مجاناً.</a:t>
            </a:r>
            <a:endParaRPr lang="en-US" dirty="0">
              <a:cs typeface="AL-Mateen" pitchFamily="2" charset="-78"/>
            </a:endParaRPr>
          </a:p>
          <a:p>
            <a:pPr lvl="0"/>
            <a:r>
              <a:rPr lang="ar-SA" dirty="0">
                <a:cs typeface="AL-Mateen" pitchFamily="2" charset="-78"/>
              </a:rPr>
              <a:t>شروحات بلوجر متاحة علي الانترنت بكثرة.</a:t>
            </a:r>
            <a:endParaRPr lang="en-US" dirty="0">
              <a:cs typeface="AL-Mateen" pitchFamily="2" charset="-78"/>
            </a:endParaRPr>
          </a:p>
          <a:p>
            <a:pPr lvl="0"/>
            <a:r>
              <a:rPr lang="ar-SA" dirty="0">
                <a:cs typeface="AL-Mateen" pitchFamily="2" charset="-78"/>
              </a:rPr>
              <a:t>المدونة مقدمة من جوجل لذلك لا داعي للقلق </a:t>
            </a:r>
            <a:r>
              <a:rPr lang="ar-SA" dirty="0" smtClean="0">
                <a:cs typeface="AL-Mateen" pitchFamily="2" charset="-78"/>
              </a:rPr>
              <a:t>لأنها </a:t>
            </a:r>
            <a:r>
              <a:rPr lang="ar-SA" dirty="0">
                <a:cs typeface="AL-Mateen" pitchFamily="2" charset="-78"/>
              </a:rPr>
              <a:t>شركة عملاقة ومضمونة وبما انك تتبع قوانينهم فلن يتم حذف مدونتك.</a:t>
            </a:r>
            <a:endParaRPr lang="en-US" dirty="0">
              <a:cs typeface="AL-Mateen" pitchFamily="2" charset="-78"/>
            </a:endParaRPr>
          </a:p>
          <a:p>
            <a:pPr lvl="0"/>
            <a:r>
              <a:rPr lang="ar-SA" dirty="0">
                <a:cs typeface="AL-Mateen" pitchFamily="2" charset="-78"/>
              </a:rPr>
              <a:t>يمكنك الربح منها من خلال الاعلانات.</a:t>
            </a:r>
            <a:endParaRPr lang="en-US" dirty="0">
              <a:cs typeface="AL-Mateen" pitchFamily="2" charset="-78"/>
            </a:endParaRPr>
          </a:p>
          <a:p>
            <a:pPr lvl="0"/>
            <a:r>
              <a:rPr lang="ar-SA" dirty="0">
                <a:cs typeface="AL-Mateen" pitchFamily="2" charset="-78"/>
              </a:rPr>
              <a:t>لا يتم عرض اعلانات مزعجة لزوارك .</a:t>
            </a: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413982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1342538"/>
            <a:ext cx="8229600" cy="5544616"/>
          </a:xfrm>
        </p:spPr>
        <p:txBody>
          <a:bodyPr>
            <a:normAutofit fontScale="32500" lnSpcReduction="20000"/>
          </a:bodyPr>
          <a:lstStyle/>
          <a:p>
            <a:pPr marL="0" indent="0" algn="just">
              <a:lnSpc>
                <a:spcPct val="170000"/>
              </a:lnSpc>
              <a:buNone/>
            </a:pPr>
            <a:r>
              <a:rPr lang="ar-SA" sz="8600" b="1" dirty="0" smtClean="0">
                <a:cs typeface="AL-Mateen" pitchFamily="2" charset="-78"/>
              </a:rPr>
              <a:t>انشاء </a:t>
            </a:r>
            <a:r>
              <a:rPr lang="ar-SA" sz="8600" b="1" dirty="0">
                <a:cs typeface="AL-Mateen" pitchFamily="2" charset="-78"/>
              </a:rPr>
              <a:t>مدونة علي بلوجر في 3 دقائق </a:t>
            </a:r>
            <a:r>
              <a:rPr lang="ar-SA" sz="8600" b="1" dirty="0" smtClean="0">
                <a:cs typeface="AL-Mateen" pitchFamily="2" charset="-78"/>
              </a:rPr>
              <a:t>فقط</a:t>
            </a:r>
            <a:r>
              <a:rPr lang="ar-SA" sz="8600" dirty="0">
                <a:cs typeface="AL-Mateen" pitchFamily="2" charset="-78"/>
              </a:rPr>
              <a:t/>
            </a:r>
            <a:br>
              <a:rPr lang="ar-SA" sz="8600" dirty="0">
                <a:cs typeface="AL-Mateen" pitchFamily="2" charset="-78"/>
              </a:rPr>
            </a:br>
            <a:r>
              <a:rPr lang="ar-SA" sz="8600" dirty="0">
                <a:cs typeface="AL-Mateen" pitchFamily="2" charset="-78"/>
              </a:rPr>
              <a:t>اولاً </a:t>
            </a:r>
            <a:r>
              <a:rPr lang="ar-SA" sz="8600" dirty="0" smtClean="0">
                <a:cs typeface="AL-Mateen" pitchFamily="2" charset="-78"/>
              </a:rPr>
              <a:t>لإنشاء </a:t>
            </a:r>
            <a:r>
              <a:rPr lang="ar-SA" sz="8600" dirty="0">
                <a:cs typeface="AL-Mateen" pitchFamily="2" charset="-78"/>
              </a:rPr>
              <a:t>حساب علي بلوجر يجب أن يكون لديك حساب علي </a:t>
            </a:r>
            <a:r>
              <a:rPr lang="en-US" sz="8600" dirty="0" err="1">
                <a:cs typeface="AL-Mateen" pitchFamily="2" charset="-78"/>
              </a:rPr>
              <a:t>gmail</a:t>
            </a:r>
            <a:r>
              <a:rPr lang="ar-SA" sz="8600" dirty="0">
                <a:cs typeface="AL-Mateen" pitchFamily="2" charset="-78"/>
              </a:rPr>
              <a:t> ، وان لم يكن لديك فيجب عليك انشاء ايميل </a:t>
            </a:r>
            <a:r>
              <a:rPr lang="en-US" sz="8600" dirty="0">
                <a:cs typeface="AL-Mateen" pitchFamily="2" charset="-78"/>
              </a:rPr>
              <a:t>Gmail</a:t>
            </a:r>
            <a:r>
              <a:rPr lang="ar-SA" sz="8600" dirty="0">
                <a:cs typeface="AL-Mateen" pitchFamily="2" charset="-78"/>
              </a:rPr>
              <a:t> من خلال الدخول الي هذا الرابط </a:t>
            </a:r>
            <a:r>
              <a:rPr lang="en-US" sz="8600" dirty="0">
                <a:cs typeface="AL-Mateen" pitchFamily="2" charset="-78"/>
                <a:hlinkClick r:id="rId2"/>
              </a:rPr>
              <a:t>http://mail.google.com/mail/signup</a:t>
            </a:r>
            <a:r>
              <a:rPr lang="ar-SA" sz="8600" dirty="0">
                <a:cs typeface="AL-Mateen" pitchFamily="2" charset="-78"/>
              </a:rPr>
              <a:t> ثم ملئ البيانات من اسمك والاسم الاخير والباسورد وتاريخ الميلاد ورقم الهاتف ، ثم اسم المستخدم وهو اسم الايميل. والي اخره حتي يتم انشاء الايميل بمنتهي السهولة</a:t>
            </a:r>
            <a:r>
              <a:rPr lang="ar-SA" sz="6400" u="sng" dirty="0">
                <a:cs typeface="AL-Mateen" pitchFamily="2" charset="-78"/>
              </a:rPr>
              <a:t>.</a:t>
            </a:r>
            <a:r>
              <a:rPr lang="ar-SA" u="sng" dirty="0">
                <a:cs typeface="AL-Mateen" pitchFamily="2" charset="-78"/>
              </a:rPr>
              <a:t/>
            </a:r>
            <a:br>
              <a:rPr lang="ar-SA" u="sng" dirty="0">
                <a:cs typeface="AL-Mateen" pitchFamily="2" charset="-78"/>
              </a:rPr>
            </a:br>
            <a:r>
              <a:rPr lang="ar-SA" u="sng" dirty="0">
                <a:cs typeface="AL-Mateen" pitchFamily="2" charset="-78"/>
              </a:rPr>
              <a:t/>
            </a:r>
            <a:br>
              <a:rPr lang="ar-SA" u="sng" dirty="0">
                <a:cs typeface="AL-Mateen" pitchFamily="2" charset="-78"/>
              </a:rPr>
            </a:br>
            <a:r>
              <a:rPr lang="ar-SA" u="sng" dirty="0">
                <a:cs typeface="AL-Mateen" pitchFamily="2" charset="-78"/>
              </a:rPr>
              <a:t/>
            </a:r>
            <a:br>
              <a:rPr lang="ar-SA" u="sng" dirty="0">
                <a:cs typeface="AL-Mateen" pitchFamily="2" charset="-78"/>
              </a:rPr>
            </a:br>
            <a:r>
              <a:rPr lang="ar-SA" u="sng" dirty="0">
                <a:cs typeface="AL-Mateen" pitchFamily="2" charset="-78"/>
              </a:rPr>
              <a:t/>
            </a:r>
            <a:br>
              <a:rPr lang="ar-SA" u="sng" dirty="0">
                <a:cs typeface="AL-Mateen" pitchFamily="2" charset="-78"/>
              </a:rPr>
            </a:b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2436849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196752"/>
            <a:ext cx="8229600" cy="5184576"/>
          </a:xfrm>
        </p:spPr>
        <p:txBody>
          <a:bodyPr>
            <a:noAutofit/>
          </a:bodyPr>
          <a:lstStyle/>
          <a:p>
            <a:pPr marL="0" indent="0" algn="just">
              <a:lnSpc>
                <a:spcPct val="170000"/>
              </a:lnSpc>
              <a:buNone/>
            </a:pPr>
            <a:r>
              <a:rPr lang="ar-SA" dirty="0" smtClean="0">
                <a:cs typeface="AL-Mateen" pitchFamily="2" charset="-78"/>
              </a:rPr>
              <a:t>وبعد </a:t>
            </a:r>
            <a:r>
              <a:rPr lang="ar-SA" dirty="0">
                <a:cs typeface="AL-Mateen" pitchFamily="2" charset="-78"/>
              </a:rPr>
              <a:t>انشاء ايميل </a:t>
            </a:r>
            <a:r>
              <a:rPr lang="ar-SA" dirty="0" err="1">
                <a:cs typeface="AL-Mateen" pitchFamily="2" charset="-78"/>
              </a:rPr>
              <a:t>جيميل</a:t>
            </a:r>
            <a:r>
              <a:rPr lang="ar-SA" dirty="0">
                <a:cs typeface="AL-Mateen" pitchFamily="2" charset="-78"/>
              </a:rPr>
              <a:t> نقوم </a:t>
            </a:r>
            <a:r>
              <a:rPr lang="ar-SA" dirty="0" smtClean="0">
                <a:cs typeface="AL-Mateen" pitchFamily="2" charset="-78"/>
              </a:rPr>
              <a:t>بالتوجه  </a:t>
            </a:r>
            <a:r>
              <a:rPr lang="ar-SA" dirty="0">
                <a:cs typeface="AL-Mateen" pitchFamily="2" charset="-78"/>
              </a:rPr>
              <a:t>الي هذا الرابط </a:t>
            </a:r>
            <a:r>
              <a:rPr lang="en-US" dirty="0">
                <a:cs typeface="AL-Mateen" pitchFamily="2" charset="-78"/>
                <a:hlinkClick r:id="rId2"/>
              </a:rPr>
              <a:t>http://</a:t>
            </a:r>
            <a:r>
              <a:rPr lang="en-US" dirty="0" smtClean="0">
                <a:cs typeface="AL-Mateen" pitchFamily="2" charset="-78"/>
                <a:hlinkClick r:id="rId2"/>
              </a:rPr>
              <a:t>www.blogger.com</a:t>
            </a:r>
            <a:r>
              <a:rPr lang="ar-SA" dirty="0" smtClean="0">
                <a:cs typeface="AL-Mateen" pitchFamily="2" charset="-78"/>
              </a:rPr>
              <a:t>، </a:t>
            </a:r>
            <a:r>
              <a:rPr lang="ar-SA" dirty="0">
                <a:cs typeface="AL-Mateen" pitchFamily="2" charset="-78"/>
              </a:rPr>
              <a:t>ثم تقوم </a:t>
            </a:r>
            <a:r>
              <a:rPr lang="ar-SA" dirty="0" smtClean="0">
                <a:cs typeface="AL-Mateen" pitchFamily="2" charset="-78"/>
              </a:rPr>
              <a:t>بإدخال </a:t>
            </a:r>
            <a:r>
              <a:rPr lang="ar-SA" dirty="0">
                <a:cs typeface="AL-Mateen" pitchFamily="2" charset="-78"/>
              </a:rPr>
              <a:t>الايميل والباسورد كما قمت </a:t>
            </a:r>
            <a:r>
              <a:rPr lang="ar-SA" dirty="0" smtClean="0">
                <a:cs typeface="AL-Mateen" pitchFamily="2" charset="-78"/>
              </a:rPr>
              <a:t>بإنشائه </a:t>
            </a:r>
            <a:r>
              <a:rPr lang="ar-SA" dirty="0">
                <a:cs typeface="AL-Mateen" pitchFamily="2" charset="-78"/>
              </a:rPr>
              <a:t>، ثم تقوم بكتابة الاسم المعروض وهكذا يصبح لديك حساب علي بلوجر ، ويمكنك الان انشاء مدونة علي بلوجر بسهولة من خلال الضغط علي "مدونة جديدة" ثم ملئ البيانات كما بالصورة التالية </a:t>
            </a:r>
            <a:r>
              <a:rPr lang="ar-SA" dirty="0" smtClean="0">
                <a:cs typeface="AL-Mateen" pitchFamily="2" charset="-78"/>
              </a:rPr>
              <a:t>:</a:t>
            </a:r>
            <a:endParaRPr lang="ar-SA" dirty="0"/>
          </a:p>
        </p:txBody>
      </p:sp>
    </p:spTree>
    <p:extLst>
      <p:ext uri="{BB962C8B-B14F-4D97-AF65-F5344CB8AC3E}">
        <p14:creationId xmlns:p14="http://schemas.microsoft.com/office/powerpoint/2010/main" val="3934257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1340768"/>
            <a:ext cx="8229600" cy="5289451"/>
          </a:xfrm>
        </p:spPr>
        <p:txBody>
          <a:bodyPr>
            <a:normAutofit fontScale="92500" lnSpcReduction="10000"/>
          </a:bodyPr>
          <a:lstStyle/>
          <a:p>
            <a:pPr marL="0" indent="0">
              <a:lnSpc>
                <a:spcPct val="160000"/>
              </a:lnSpc>
              <a:buNone/>
            </a:pPr>
            <a:r>
              <a:rPr lang="ar-SA" dirty="0">
                <a:cs typeface="AL-Mateen" pitchFamily="2" charset="-78"/>
              </a:rPr>
              <a:t> اسم </a:t>
            </a:r>
            <a:r>
              <a:rPr lang="ar-SA" dirty="0" smtClean="0">
                <a:cs typeface="AL-Mateen" pitchFamily="2" charset="-78"/>
              </a:rPr>
              <a:t>النموذج </a:t>
            </a:r>
            <a:r>
              <a:rPr lang="ar-SA" dirty="0">
                <a:cs typeface="AL-Mateen" pitchFamily="2" charset="-78"/>
              </a:rPr>
              <a:t> وهو اسم المدونة ، والعنوان وهو رابط المدونة ويجب أن يكون متاح اي غير مستخدم من قبل ، وتقوم باختيار اي قالب فيمكنك فيما بعد استبداله بسهولة </a:t>
            </a:r>
            <a:endParaRPr lang="ar-SA" dirty="0" smtClean="0">
              <a:cs typeface="AL-Mateen" pitchFamily="2" charset="-78"/>
            </a:endParaRPr>
          </a:p>
          <a:p>
            <a:pPr marL="0" indent="0">
              <a:lnSpc>
                <a:spcPct val="160000"/>
              </a:lnSpc>
              <a:buNone/>
            </a:pPr>
            <a:r>
              <a:rPr lang="ar-SA" dirty="0">
                <a:cs typeface="AL-Mateen" pitchFamily="2" charset="-78"/>
              </a:rPr>
              <a:t>بعد ملئ البيانات تقوم بالضغط علي "انشاء المدونة" ، والان اصبحت المدونة متاحة وتم انشاءها بمنتهي السهولة. ويمكن </a:t>
            </a:r>
            <a:r>
              <a:rPr lang="ar-SA" dirty="0" smtClean="0">
                <a:cs typeface="AL-Mateen" pitchFamily="2" charset="-78"/>
              </a:rPr>
              <a:t>لأي </a:t>
            </a:r>
            <a:r>
              <a:rPr lang="ar-SA" dirty="0">
                <a:cs typeface="AL-Mateen" pitchFamily="2" charset="-78"/>
              </a:rPr>
              <a:t>الشخص الدخول عليها من خلال الرابط وهو عبارة عن العنوان " في الصورة </a:t>
            </a:r>
            <a:r>
              <a:rPr lang="ar-SA" dirty="0" smtClean="0">
                <a:cs typeface="AL-Mateen" pitchFamily="2" charset="-78"/>
              </a:rPr>
              <a:t>بالأعلى بالإضافة </a:t>
            </a:r>
            <a:r>
              <a:rPr lang="ar-SA" dirty="0">
                <a:cs typeface="AL-Mateen" pitchFamily="2" charset="-78"/>
              </a:rPr>
              <a:t>الي </a:t>
            </a:r>
            <a:r>
              <a:rPr lang="en-US" dirty="0">
                <a:cs typeface="AL-Mateen" pitchFamily="2" charset="-78"/>
              </a:rPr>
              <a:t>blogspot.com</a:t>
            </a:r>
            <a:r>
              <a:rPr lang="ar-SA" dirty="0">
                <a:cs typeface="AL-Mateen" pitchFamily="2" charset="-78"/>
              </a:rPr>
              <a:t> ، وهذا يسمي الدومين</a:t>
            </a:r>
            <a:r>
              <a:rPr lang="ar-SA" u="sng" dirty="0" smtClean="0">
                <a:cs typeface="AL-Mateen" pitchFamily="2" charset="-78"/>
              </a:rPr>
              <a:t>.</a:t>
            </a:r>
            <a:endParaRPr lang="en-US" dirty="0">
              <a:cs typeface="AL-Mateen" pitchFamily="2" charset="-78"/>
            </a:endParaRPr>
          </a:p>
        </p:txBody>
      </p:sp>
    </p:spTree>
    <p:extLst>
      <p:ext uri="{BB962C8B-B14F-4D97-AF65-F5344CB8AC3E}">
        <p14:creationId xmlns:p14="http://schemas.microsoft.com/office/powerpoint/2010/main" val="1244288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96752"/>
            <a:ext cx="8229600" cy="4929411"/>
          </a:xfrm>
        </p:spPr>
        <p:txBody>
          <a:bodyPr>
            <a:normAutofit fontScale="32500" lnSpcReduction="20000"/>
          </a:bodyPr>
          <a:lstStyle/>
          <a:p>
            <a:pPr marL="0" indent="0" algn="just">
              <a:lnSpc>
                <a:spcPct val="160000"/>
              </a:lnSpc>
              <a:buNone/>
            </a:pPr>
            <a:r>
              <a:rPr lang="ar-SA" sz="9000" b="1" dirty="0" smtClean="0">
                <a:solidFill>
                  <a:srgbClr val="C00000"/>
                </a:solidFill>
                <a:cs typeface="AL-Mateen" pitchFamily="2" charset="-78"/>
              </a:rPr>
              <a:t>تغيير </a:t>
            </a:r>
            <a:r>
              <a:rPr lang="ar-SA" sz="9000" b="1" dirty="0">
                <a:solidFill>
                  <a:srgbClr val="C00000"/>
                </a:solidFill>
                <a:cs typeface="AL-Mateen" pitchFamily="2" charset="-78"/>
              </a:rPr>
              <a:t>قالب مدونة بلوجر الي قالب خاص بك</a:t>
            </a:r>
            <a:endParaRPr lang="en-US" sz="9000" b="1" dirty="0">
              <a:solidFill>
                <a:srgbClr val="C00000"/>
              </a:solidFill>
              <a:cs typeface="AL-Mateen" pitchFamily="2" charset="-78"/>
            </a:endParaRPr>
          </a:p>
          <a:p>
            <a:pPr marL="0" indent="0" algn="just">
              <a:lnSpc>
                <a:spcPct val="160000"/>
              </a:lnSpc>
              <a:buNone/>
            </a:pPr>
            <a:r>
              <a:rPr lang="ar-SA" sz="9000" dirty="0" smtClean="0">
                <a:cs typeface="AL-Mateen" pitchFamily="2" charset="-78"/>
              </a:rPr>
              <a:t>هناك </a:t>
            </a:r>
            <a:r>
              <a:rPr lang="ar-SA" sz="9000" dirty="0">
                <a:cs typeface="AL-Mateen" pitchFamily="2" charset="-78"/>
              </a:rPr>
              <a:t>العديد من قوالب بلوجر العربية والمعربة والمجانية بشكل كامل والمتاحة علي الانترنت ويمكنك البحث عنها بسهولة ، وقالب بلوجر يكون ملف بصيغة </a:t>
            </a:r>
            <a:r>
              <a:rPr lang="en-US" sz="9000" dirty="0">
                <a:cs typeface="AL-Mateen" pitchFamily="2" charset="-78"/>
              </a:rPr>
              <a:t>xml</a:t>
            </a:r>
            <a:r>
              <a:rPr lang="ar-SA" sz="9000" dirty="0">
                <a:cs typeface="AL-Mateen" pitchFamily="2" charset="-78"/>
              </a:rPr>
              <a:t> ، وتقوم بتحميله ثم تقوم </a:t>
            </a:r>
            <a:r>
              <a:rPr lang="ar-SA" sz="9000" dirty="0" smtClean="0">
                <a:cs typeface="AL-Mateen" pitchFamily="2" charset="-78"/>
              </a:rPr>
              <a:t>بالتوجه  </a:t>
            </a:r>
            <a:r>
              <a:rPr lang="ar-SA" sz="9000" dirty="0">
                <a:cs typeface="AL-Mateen" pitchFamily="2" charset="-78"/>
              </a:rPr>
              <a:t>الي لوحة تحكم بلوجر ثم "قالب" </a:t>
            </a:r>
            <a:r>
              <a:rPr lang="en-US" sz="9000" dirty="0">
                <a:cs typeface="AL-Mateen" pitchFamily="2" charset="-78"/>
              </a:rPr>
              <a:t>Template</a:t>
            </a:r>
            <a:r>
              <a:rPr lang="ar-SA" sz="9000" dirty="0">
                <a:cs typeface="AL-Mateen" pitchFamily="2" charset="-78"/>
              </a:rPr>
              <a:t> ، ثم نسخ احتياطي/استعادة ، ثم تقوم بالضغط علي </a:t>
            </a:r>
            <a:r>
              <a:rPr lang="en-US" sz="9000" dirty="0">
                <a:cs typeface="AL-Mateen" pitchFamily="2" charset="-78"/>
              </a:rPr>
              <a:t>Browse</a:t>
            </a:r>
            <a:r>
              <a:rPr lang="ar-SA" sz="9000" dirty="0">
                <a:cs typeface="AL-Mateen" pitchFamily="2" charset="-78"/>
              </a:rPr>
              <a:t> ، ثم تقوم باختيار القالب من جهازك ثم تحميل</a:t>
            </a:r>
            <a:r>
              <a:rPr lang="ar-SA" sz="5100" u="sng" dirty="0">
                <a:cs typeface="AL-Mateen" pitchFamily="2" charset="-78"/>
              </a:rPr>
              <a:t>.</a:t>
            </a:r>
            <a:r>
              <a:rPr lang="ar-SA" u="sng" dirty="0">
                <a:cs typeface="AL-Mateen" pitchFamily="2" charset="-78"/>
              </a:rPr>
              <a:t/>
            </a:r>
            <a:br>
              <a:rPr lang="ar-SA" u="sng" dirty="0">
                <a:cs typeface="AL-Mateen" pitchFamily="2" charset="-78"/>
              </a:rPr>
            </a:br>
            <a:r>
              <a:rPr lang="ar-SA" u="sng" dirty="0">
                <a:cs typeface="AL-Mateen" pitchFamily="2" charset="-78"/>
              </a:rPr>
              <a:t/>
            </a:r>
            <a:br>
              <a:rPr lang="ar-SA" u="sng" dirty="0">
                <a:cs typeface="AL-Mateen" pitchFamily="2" charset="-78"/>
              </a:rPr>
            </a:br>
            <a:r>
              <a:rPr lang="ar-SA" u="sng" dirty="0">
                <a:cs typeface="AL-Mateen" pitchFamily="2" charset="-78"/>
              </a:rPr>
              <a:t/>
            </a:r>
            <a:br>
              <a:rPr lang="ar-SA" u="sng" dirty="0">
                <a:cs typeface="AL-Mateen" pitchFamily="2" charset="-78"/>
              </a:rPr>
            </a:br>
            <a:endParaRPr lang="ar-SA" dirty="0">
              <a:cs typeface="AL-Mateen" pitchFamily="2" charset="-78"/>
            </a:endParaRPr>
          </a:p>
        </p:txBody>
      </p:sp>
    </p:spTree>
    <p:extLst>
      <p:ext uri="{BB962C8B-B14F-4D97-AF65-F5344CB8AC3E}">
        <p14:creationId xmlns:p14="http://schemas.microsoft.com/office/powerpoint/2010/main" val="4116625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52736"/>
            <a:ext cx="8229600" cy="5544616"/>
          </a:xfrm>
        </p:spPr>
        <p:txBody>
          <a:bodyPr>
            <a:normAutofit fontScale="85000" lnSpcReduction="20000"/>
          </a:bodyPr>
          <a:lstStyle/>
          <a:p>
            <a:pPr fontAlgn="base"/>
            <a:r>
              <a:rPr lang="ar-SA" i="1" dirty="0">
                <a:cs typeface="AL-Mateen" pitchFamily="2" charset="-78"/>
              </a:rPr>
              <a:t>شريط الأدوات</a:t>
            </a:r>
            <a:endParaRPr lang="en-US" b="1" i="1" dirty="0">
              <a:cs typeface="AL-Mateen" pitchFamily="2" charset="-78"/>
            </a:endParaRPr>
          </a:p>
          <a:p>
            <a:pPr fontAlgn="base"/>
            <a:r>
              <a:rPr lang="ar-SA" dirty="0">
                <a:cs typeface="AL-Mateen" pitchFamily="2" charset="-78"/>
              </a:rPr>
              <a:t>نبدأ من شريط الأدوات: لدينا 15 خاصة في الشريط الأول</a:t>
            </a:r>
            <a:r>
              <a:rPr lang="en-US" dirty="0">
                <a:cs typeface="AL-Mateen" pitchFamily="2" charset="-78"/>
              </a:rPr>
              <a:t> </a:t>
            </a:r>
          </a:p>
          <a:p>
            <a:pPr fontAlgn="base"/>
            <a:r>
              <a:rPr lang="en-US" b="1" u="sng" dirty="0">
                <a:cs typeface="AL-Mateen" pitchFamily="2" charset="-78"/>
              </a:rPr>
              <a:t>1) B:</a:t>
            </a:r>
            <a:r>
              <a:rPr lang="en-US" dirty="0">
                <a:cs typeface="AL-Mateen" pitchFamily="2" charset="-78"/>
              </a:rPr>
              <a:t> </a:t>
            </a:r>
            <a:r>
              <a:rPr lang="ar-SA" dirty="0">
                <a:cs typeface="AL-Mateen" pitchFamily="2" charset="-78"/>
              </a:rPr>
              <a:t>إذا ضغطت على حرف الـ</a:t>
            </a:r>
            <a:r>
              <a:rPr lang="en-US" i="1" dirty="0">
                <a:cs typeface="AL-Mateen" pitchFamily="2" charset="-78"/>
              </a:rPr>
              <a:t> </a:t>
            </a:r>
            <a:r>
              <a:rPr lang="en-US" dirty="0">
                <a:cs typeface="AL-Mateen" pitchFamily="2" charset="-78"/>
              </a:rPr>
              <a:t>B </a:t>
            </a:r>
            <a:r>
              <a:rPr lang="ar-SA" dirty="0">
                <a:cs typeface="AL-Mateen" pitchFamily="2" charset="-78"/>
              </a:rPr>
              <a:t>ستجد أن النص الذي ستكتبه في الفراغ سيصبح </a:t>
            </a:r>
            <a:r>
              <a:rPr lang="ar-SA" dirty="0" smtClean="0">
                <a:cs typeface="AL-Mateen" pitchFamily="2" charset="-78"/>
              </a:rPr>
              <a:t>سميك</a:t>
            </a:r>
            <a:endParaRPr lang="en-US" dirty="0">
              <a:cs typeface="AL-Mateen" pitchFamily="2" charset="-78"/>
            </a:endParaRPr>
          </a:p>
          <a:p>
            <a:pPr fontAlgn="base"/>
            <a:r>
              <a:rPr lang="en-US" b="1" u="sng" dirty="0">
                <a:cs typeface="AL-Mateen" pitchFamily="2" charset="-78"/>
              </a:rPr>
              <a:t>2)</a:t>
            </a:r>
            <a:r>
              <a:rPr lang="en-US" b="1" i="1" dirty="0">
                <a:cs typeface="AL-Mateen" pitchFamily="2" charset="-78"/>
              </a:rPr>
              <a:t> I:</a:t>
            </a:r>
            <a:r>
              <a:rPr lang="en-US" b="1" dirty="0">
                <a:cs typeface="AL-Mateen" pitchFamily="2" charset="-78"/>
              </a:rPr>
              <a:t> </a:t>
            </a:r>
            <a:r>
              <a:rPr lang="ar-SA" dirty="0">
                <a:cs typeface="AL-Mateen" pitchFamily="2" charset="-78"/>
              </a:rPr>
              <a:t>إذا </a:t>
            </a:r>
            <a:r>
              <a:rPr lang="ar-SA" dirty="0" smtClean="0">
                <a:cs typeface="AL-Mateen" pitchFamily="2" charset="-78"/>
              </a:rPr>
              <a:t>ضغطت </a:t>
            </a:r>
            <a:r>
              <a:rPr lang="ar-SA" dirty="0">
                <a:cs typeface="AL-Mateen" pitchFamily="2" charset="-78"/>
              </a:rPr>
              <a:t>على حرف الـ</a:t>
            </a:r>
            <a:r>
              <a:rPr lang="en-US" dirty="0">
                <a:cs typeface="AL-Mateen" pitchFamily="2" charset="-78"/>
              </a:rPr>
              <a:t> I </a:t>
            </a:r>
            <a:r>
              <a:rPr lang="ar-SA" dirty="0">
                <a:cs typeface="AL-Mateen" pitchFamily="2" charset="-78"/>
              </a:rPr>
              <a:t>سيصبح النص الذي تكتبه مائل</a:t>
            </a:r>
            <a:endParaRPr lang="en-US" dirty="0">
              <a:cs typeface="AL-Mateen" pitchFamily="2" charset="-78"/>
            </a:endParaRPr>
          </a:p>
          <a:p>
            <a:pPr fontAlgn="base"/>
            <a:r>
              <a:rPr lang="en-US" b="1" u="sng" dirty="0">
                <a:cs typeface="AL-Mateen" pitchFamily="2" charset="-78"/>
              </a:rPr>
              <a:t>3) </a:t>
            </a:r>
            <a:r>
              <a:rPr lang="en-US" b="1" u="sng" strike="sngStrike" dirty="0">
                <a:cs typeface="AL-Mateen" pitchFamily="2" charset="-78"/>
              </a:rPr>
              <a:t>ABC:</a:t>
            </a:r>
            <a:r>
              <a:rPr lang="en-US" dirty="0">
                <a:cs typeface="AL-Mateen" pitchFamily="2" charset="-78"/>
              </a:rPr>
              <a:t> </a:t>
            </a:r>
            <a:r>
              <a:rPr lang="ar-SA" dirty="0">
                <a:cs typeface="AL-Mateen" pitchFamily="2" charset="-78"/>
              </a:rPr>
              <a:t>إذا ضغطت عليها ستجد أن النص سيوضع عليه خط كالموضح من كلمة</a:t>
            </a:r>
            <a:r>
              <a:rPr lang="en-US" dirty="0">
                <a:cs typeface="AL-Mateen" pitchFamily="2" charset="-78"/>
              </a:rPr>
              <a:t> </a:t>
            </a:r>
            <a:r>
              <a:rPr lang="en-US" strike="sngStrike" dirty="0" err="1">
                <a:cs typeface="AL-Mateen" pitchFamily="2" charset="-78"/>
              </a:rPr>
              <a:t>abc</a:t>
            </a:r>
            <a:r>
              <a:rPr lang="en-US" dirty="0">
                <a:cs typeface="AL-Mateen" pitchFamily="2" charset="-78"/>
              </a:rPr>
              <a:t> </a:t>
            </a:r>
            <a:r>
              <a:rPr lang="ar-SA" dirty="0">
                <a:cs typeface="AL-Mateen" pitchFamily="2" charset="-78"/>
              </a:rPr>
              <a:t>وسيتحول لونه تلقائياً للأحمر ولا يمكنك أن تغيره</a:t>
            </a:r>
            <a:endParaRPr lang="en-US" dirty="0">
              <a:cs typeface="AL-Mateen" pitchFamily="2" charset="-78"/>
            </a:endParaRPr>
          </a:p>
          <a:p>
            <a:pPr fontAlgn="base"/>
            <a:r>
              <a:rPr lang="en-US" b="1" u="sng" dirty="0">
                <a:cs typeface="AL-Mateen" pitchFamily="2" charset="-78"/>
              </a:rPr>
              <a:t>4) </a:t>
            </a:r>
            <a:r>
              <a:rPr lang="ar-SA" b="1" u="sng" dirty="0">
                <a:cs typeface="AL-Mateen" pitchFamily="2" charset="-78"/>
              </a:rPr>
              <a:t>زر القائمة الغير مرتبة</a:t>
            </a:r>
            <a:r>
              <a:rPr lang="en-US" b="1" u="sng" dirty="0">
                <a:cs typeface="AL-Mateen" pitchFamily="2" charset="-78"/>
              </a:rPr>
              <a:t> (Unordered List):</a:t>
            </a:r>
            <a:r>
              <a:rPr lang="en-US" b="1" dirty="0">
                <a:cs typeface="AL-Mateen" pitchFamily="2" charset="-78"/>
              </a:rPr>
              <a:t> </a:t>
            </a:r>
            <a:r>
              <a:rPr lang="ar-SA" dirty="0">
                <a:cs typeface="AL-Mateen" pitchFamily="2" charset="-78"/>
              </a:rPr>
              <a:t>إذا ضغطت عليها ستضع لك نقاط تستخدمها للتعداد أو إنشاء قائمة تتضمن خطوات</a:t>
            </a:r>
            <a:endParaRPr lang="en-US" dirty="0">
              <a:cs typeface="AL-Mateen" pitchFamily="2" charset="-78"/>
            </a:endParaRPr>
          </a:p>
          <a:p>
            <a:pPr fontAlgn="base"/>
            <a:r>
              <a:rPr lang="ar-SA" b="1" dirty="0">
                <a:cs typeface="AL-Mateen" pitchFamily="2" charset="-78"/>
              </a:rPr>
              <a:t>مثال</a:t>
            </a:r>
            <a:r>
              <a:rPr lang="en-US" b="1" dirty="0">
                <a:cs typeface="AL-Mateen" pitchFamily="2" charset="-78"/>
              </a:rPr>
              <a:t>:</a:t>
            </a:r>
            <a:r>
              <a:rPr lang="en-US" dirty="0">
                <a:cs typeface="AL-Mateen" pitchFamily="2" charset="-78"/>
              </a:rPr>
              <a:t> </a:t>
            </a:r>
            <a:r>
              <a:rPr lang="ar-SA" dirty="0">
                <a:cs typeface="AL-Mateen" pitchFamily="2" charset="-78"/>
              </a:rPr>
              <a:t>قائمة اليوم</a:t>
            </a:r>
            <a:endParaRPr lang="en-US" dirty="0">
              <a:cs typeface="AL-Mateen" pitchFamily="2" charset="-78"/>
            </a:endParaRPr>
          </a:p>
          <a:p>
            <a:pPr lvl="0" fontAlgn="base"/>
            <a:r>
              <a:rPr lang="ar-SA" dirty="0">
                <a:cs typeface="AL-Mateen" pitchFamily="2" charset="-78"/>
              </a:rPr>
              <a:t>تنظيف المنزل</a:t>
            </a:r>
            <a:r>
              <a:rPr lang="en-US" dirty="0">
                <a:cs typeface="AL-Mateen" pitchFamily="2" charset="-78"/>
              </a:rPr>
              <a:t> </a:t>
            </a:r>
          </a:p>
          <a:p>
            <a:pPr lvl="0" fontAlgn="base"/>
            <a:r>
              <a:rPr lang="ar-SA" dirty="0">
                <a:cs typeface="AL-Mateen" pitchFamily="2" charset="-78"/>
              </a:rPr>
              <a:t>مشاهدة برنامج معين</a:t>
            </a:r>
            <a:endParaRPr lang="en-US" dirty="0">
              <a:cs typeface="AL-Mateen" pitchFamily="2" charset="-78"/>
            </a:endParaRPr>
          </a:p>
          <a:p>
            <a:pPr lvl="0" fontAlgn="base"/>
            <a:r>
              <a:rPr lang="ar-SA" dirty="0">
                <a:cs typeface="AL-Mateen" pitchFamily="2" charset="-78"/>
              </a:rPr>
              <a:t>تحضير الطعام</a:t>
            </a: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33027935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340768"/>
            <a:ext cx="8229600" cy="4785395"/>
          </a:xfrm>
        </p:spPr>
        <p:txBody>
          <a:bodyPr>
            <a:normAutofit fontScale="92500" lnSpcReduction="10000"/>
          </a:bodyPr>
          <a:lstStyle/>
          <a:p>
            <a:pPr fontAlgn="base"/>
            <a:r>
              <a:rPr lang="en-US" b="1" u="sng" dirty="0">
                <a:cs typeface="AL-Mateen" pitchFamily="2" charset="-78"/>
              </a:rPr>
              <a:t>5)</a:t>
            </a:r>
            <a:r>
              <a:rPr lang="en-US" b="1" dirty="0">
                <a:cs typeface="AL-Mateen" pitchFamily="2" charset="-78"/>
              </a:rPr>
              <a:t> </a:t>
            </a:r>
            <a:r>
              <a:rPr lang="ar-SA" b="1" dirty="0">
                <a:cs typeface="AL-Mateen" pitchFamily="2" charset="-78"/>
              </a:rPr>
              <a:t>زر القائمة المرتبة</a:t>
            </a:r>
            <a:r>
              <a:rPr lang="en-US" b="1" dirty="0">
                <a:cs typeface="AL-Mateen" pitchFamily="2" charset="-78"/>
              </a:rPr>
              <a:t> (Ordered List): </a:t>
            </a:r>
            <a:r>
              <a:rPr lang="ar-SA" dirty="0">
                <a:cs typeface="AL-Mateen" pitchFamily="2" charset="-78"/>
              </a:rPr>
              <a:t>هذه الخاصية تسمح لك بإنشاء قائمة مرقّمة ولن أعطي عليها مثال لأنها تشبه القائمة الغير مرتبة إلا أنها تتضمن أرقام بدلاً من النقاط</a:t>
            </a:r>
            <a:endParaRPr lang="en-US" dirty="0">
              <a:cs typeface="AL-Mateen" pitchFamily="2" charset="-78"/>
            </a:endParaRPr>
          </a:p>
          <a:p>
            <a:pPr fontAlgn="base"/>
            <a:r>
              <a:rPr lang="en-US" b="1" dirty="0">
                <a:cs typeface="AL-Mateen" pitchFamily="2" charset="-78"/>
              </a:rPr>
              <a:t>6) </a:t>
            </a:r>
            <a:r>
              <a:rPr lang="en-US" b="1" dirty="0" err="1">
                <a:cs typeface="AL-Mateen" pitchFamily="2" charset="-78"/>
              </a:rPr>
              <a:t>Blockquote</a:t>
            </a:r>
            <a:r>
              <a:rPr lang="en-US" b="1" dirty="0">
                <a:cs typeface="AL-Mateen" pitchFamily="2" charset="-78"/>
              </a:rPr>
              <a:t>:</a:t>
            </a:r>
            <a:r>
              <a:rPr lang="en-US" dirty="0">
                <a:cs typeface="AL-Mateen" pitchFamily="2" charset="-78"/>
              </a:rPr>
              <a:t> </a:t>
            </a:r>
            <a:r>
              <a:rPr lang="ar-SA" dirty="0">
                <a:cs typeface="AL-Mateen" pitchFamily="2" charset="-78"/>
              </a:rPr>
              <a:t>يتم استخدام هذا العنصر للإشارة إلى أنك نصاً ما من مصدر معيّن</a:t>
            </a:r>
            <a:endParaRPr lang="en-US" dirty="0">
              <a:cs typeface="AL-Mateen" pitchFamily="2" charset="-78"/>
            </a:endParaRPr>
          </a:p>
          <a:p>
            <a:pPr fontAlgn="base"/>
            <a:r>
              <a:rPr lang="en-US" b="1" dirty="0">
                <a:cs typeface="AL-Mateen" pitchFamily="2" charset="-78"/>
              </a:rPr>
              <a:t>7</a:t>
            </a:r>
            <a:r>
              <a:rPr lang="ar-SA" b="1" dirty="0">
                <a:cs typeface="AL-Mateen" pitchFamily="2" charset="-78"/>
              </a:rPr>
              <a:t>،</a:t>
            </a:r>
            <a:r>
              <a:rPr lang="en-US" b="1" dirty="0">
                <a:cs typeface="AL-Mateen" pitchFamily="2" charset="-78"/>
              </a:rPr>
              <a:t>8</a:t>
            </a:r>
            <a:r>
              <a:rPr lang="ar-SA" b="1" dirty="0">
                <a:cs typeface="AL-Mateen" pitchFamily="2" charset="-78"/>
              </a:rPr>
              <a:t>،</a:t>
            </a:r>
            <a:r>
              <a:rPr lang="en-US" b="1" dirty="0">
                <a:cs typeface="AL-Mateen" pitchFamily="2" charset="-78"/>
              </a:rPr>
              <a:t>9)</a:t>
            </a:r>
            <a:r>
              <a:rPr lang="en-US" dirty="0">
                <a:cs typeface="AL-Mateen" pitchFamily="2" charset="-78"/>
              </a:rPr>
              <a:t> </a:t>
            </a:r>
            <a:r>
              <a:rPr lang="ar-SA" b="1" dirty="0">
                <a:cs typeface="AL-Mateen" pitchFamily="2" charset="-78"/>
              </a:rPr>
              <a:t>الكتابة من اليسار، الكتابة في الوسط، الكتابة من اليمين</a:t>
            </a:r>
            <a:endParaRPr lang="en-US" dirty="0">
              <a:cs typeface="AL-Mateen" pitchFamily="2" charset="-78"/>
            </a:endParaRPr>
          </a:p>
          <a:p>
            <a:pPr fontAlgn="base"/>
            <a:r>
              <a:rPr lang="ar-SA" b="1" dirty="0">
                <a:cs typeface="AL-Mateen" pitchFamily="2" charset="-78"/>
              </a:rPr>
              <a:t>إدراج رابط:10</a:t>
            </a:r>
            <a:r>
              <a:rPr lang="en-US" b="1" dirty="0">
                <a:cs typeface="AL-Mateen" pitchFamily="2" charset="-78"/>
              </a:rPr>
              <a:t>)</a:t>
            </a:r>
            <a:r>
              <a:rPr lang="en-US" dirty="0">
                <a:cs typeface="AL-Mateen" pitchFamily="2" charset="-78"/>
              </a:rPr>
              <a:t> </a:t>
            </a:r>
            <a:r>
              <a:rPr lang="ar-SA" dirty="0">
                <a:cs typeface="AL-Mateen" pitchFamily="2" charset="-78"/>
              </a:rPr>
              <a:t>تسمح لك بإدراج رابط عندما تحدد كلمة معينة كما شرحت في الدرس الثاني تحت قسم</a:t>
            </a:r>
            <a:r>
              <a:rPr lang="en-US" dirty="0">
                <a:cs typeface="AL-Mateen" pitchFamily="2" charset="-78"/>
              </a:rPr>
              <a:t> Bonus (</a:t>
            </a:r>
            <a:r>
              <a:rPr lang="ar-SA" dirty="0">
                <a:cs typeface="AL-Mateen" pitchFamily="2" charset="-78"/>
              </a:rPr>
              <a:t>اذهب هنا لرؤية الدرس</a:t>
            </a:r>
            <a:r>
              <a:rPr lang="en-US" dirty="0">
                <a:cs typeface="AL-Mateen" pitchFamily="2" charset="-78"/>
              </a:rPr>
              <a:t>: </a:t>
            </a:r>
            <a:r>
              <a:rPr lang="ar-SA" dirty="0">
                <a:cs typeface="AL-Mateen" pitchFamily="2" charset="-78"/>
                <a:hlinkClick r:id="rId2"/>
              </a:rPr>
              <a:t>الدرس الثاني</a:t>
            </a:r>
            <a:r>
              <a:rPr lang="en-US" dirty="0">
                <a:cs typeface="AL-Mateen" pitchFamily="2" charset="-78"/>
              </a:rPr>
              <a:t>) </a:t>
            </a:r>
          </a:p>
          <a:p>
            <a:pPr fontAlgn="base"/>
            <a:r>
              <a:rPr lang="en-US" b="1" dirty="0">
                <a:cs typeface="AL-Mateen" pitchFamily="2" charset="-78"/>
              </a:rPr>
              <a:t>11) </a:t>
            </a:r>
            <a:r>
              <a:rPr lang="ar-SA" b="1" dirty="0">
                <a:cs typeface="AL-Mateen" pitchFamily="2" charset="-78"/>
              </a:rPr>
              <a:t>إزالة الرابط</a:t>
            </a:r>
            <a:r>
              <a:rPr lang="en-US" b="1" dirty="0">
                <a:cs typeface="AL-Mateen" pitchFamily="2" charset="-78"/>
              </a:rPr>
              <a:t>:</a:t>
            </a:r>
            <a:r>
              <a:rPr lang="en-US" dirty="0">
                <a:cs typeface="AL-Mateen" pitchFamily="2" charset="-78"/>
              </a:rPr>
              <a:t> </a:t>
            </a:r>
            <a:r>
              <a:rPr lang="ar-SA" dirty="0">
                <a:cs typeface="AL-Mateen" pitchFamily="2" charset="-78"/>
              </a:rPr>
              <a:t>تسنح لك بإزالة الرابط الذي وضعته لكلمة </a:t>
            </a:r>
            <a:r>
              <a:rPr lang="ar-SA" dirty="0" smtClean="0">
                <a:cs typeface="AL-Mateen" pitchFamily="2" charset="-78"/>
              </a:rPr>
              <a:t>معينة</a:t>
            </a:r>
            <a:endParaRPr lang="en-US" dirty="0">
              <a:cs typeface="AL-Mateen" pitchFamily="2" charset="-78"/>
            </a:endParaRPr>
          </a:p>
        </p:txBody>
      </p:sp>
    </p:spTree>
    <p:extLst>
      <p:ext uri="{BB962C8B-B14F-4D97-AF65-F5344CB8AC3E}">
        <p14:creationId xmlns:p14="http://schemas.microsoft.com/office/powerpoint/2010/main" val="4427884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80728"/>
            <a:ext cx="8229600" cy="5688632"/>
          </a:xfrm>
        </p:spPr>
        <p:txBody>
          <a:bodyPr>
            <a:normAutofit fontScale="40000" lnSpcReduction="20000"/>
          </a:bodyPr>
          <a:lstStyle/>
          <a:p>
            <a:pPr fontAlgn="base">
              <a:lnSpc>
                <a:spcPct val="170000"/>
              </a:lnSpc>
            </a:pPr>
            <a:r>
              <a:rPr lang="en-US" sz="6700" b="1" dirty="0">
                <a:cs typeface="AL-Mateen" pitchFamily="2" charset="-78"/>
              </a:rPr>
              <a:t>12)</a:t>
            </a:r>
            <a:r>
              <a:rPr lang="en-US" sz="6700" dirty="0">
                <a:cs typeface="AL-Mateen" pitchFamily="2" charset="-78"/>
              </a:rPr>
              <a:t> </a:t>
            </a:r>
            <a:r>
              <a:rPr lang="ar-SA" sz="6700" b="1" dirty="0">
                <a:cs typeface="AL-Mateen" pitchFamily="2" charset="-78"/>
              </a:rPr>
              <a:t>رؤية المزيد</a:t>
            </a:r>
            <a:r>
              <a:rPr lang="en-US" sz="6700" b="1" dirty="0">
                <a:cs typeface="AL-Mateen" pitchFamily="2" charset="-78"/>
              </a:rPr>
              <a:t>:</a:t>
            </a:r>
            <a:r>
              <a:rPr lang="en-US" sz="6700" dirty="0">
                <a:cs typeface="AL-Mateen" pitchFamily="2" charset="-78"/>
              </a:rPr>
              <a:t> </a:t>
            </a:r>
            <a:r>
              <a:rPr lang="ar-SA" sz="6700" dirty="0">
                <a:cs typeface="AL-Mateen" pitchFamily="2" charset="-78"/>
              </a:rPr>
              <a:t>خاصية رؤية المزيد مهمة جداً</a:t>
            </a:r>
            <a:r>
              <a:rPr lang="en-US" sz="6700" dirty="0">
                <a:cs typeface="AL-Mateen" pitchFamily="2" charset="-78"/>
              </a:rPr>
              <a:t/>
            </a:r>
            <a:br>
              <a:rPr lang="en-US" sz="6700" dirty="0">
                <a:cs typeface="AL-Mateen" pitchFamily="2" charset="-78"/>
              </a:rPr>
            </a:br>
            <a:r>
              <a:rPr lang="en-US" sz="6700" b="1" dirty="0">
                <a:cs typeface="AL-Mateen" pitchFamily="2" charset="-78"/>
              </a:rPr>
              <a:t>13)</a:t>
            </a:r>
            <a:r>
              <a:rPr lang="en-US" sz="6700" dirty="0">
                <a:cs typeface="AL-Mateen" pitchFamily="2" charset="-78"/>
              </a:rPr>
              <a:t> </a:t>
            </a:r>
            <a:r>
              <a:rPr lang="ar-SA" sz="6700" b="1" dirty="0">
                <a:cs typeface="AL-Mateen" pitchFamily="2" charset="-78"/>
              </a:rPr>
              <a:t>التدقيق الإملائي</a:t>
            </a:r>
            <a:r>
              <a:rPr lang="en-US" sz="6700" b="1" dirty="0">
                <a:cs typeface="AL-Mateen" pitchFamily="2" charset="-78"/>
              </a:rPr>
              <a:t>:</a:t>
            </a:r>
            <a:r>
              <a:rPr lang="en-US" sz="6700" dirty="0">
                <a:cs typeface="AL-Mateen" pitchFamily="2" charset="-78"/>
              </a:rPr>
              <a:t> </a:t>
            </a:r>
            <a:r>
              <a:rPr lang="ar-SA" sz="6700" dirty="0">
                <a:cs typeface="AL-Mateen" pitchFamily="2" charset="-78"/>
              </a:rPr>
              <a:t>تقوم بتدقيق إملائي لكل النص الذي كتبته (ملاحظة: إذا كان النص كبير جداً فلا يقوم بذلك لسبب مجهول</a:t>
            </a:r>
            <a:r>
              <a:rPr lang="en-US" sz="6700" dirty="0">
                <a:cs typeface="AL-Mateen" pitchFamily="2" charset="-78"/>
              </a:rPr>
              <a:t> (</a:t>
            </a:r>
            <a:r>
              <a:rPr lang="ar-SA" sz="6700" strike="sngStrike" dirty="0">
                <a:cs typeface="AL-Mateen" pitchFamily="2" charset="-78"/>
              </a:rPr>
              <a:t>الأخ خرفان</a:t>
            </a:r>
            <a:r>
              <a:rPr lang="en-US" sz="6700" dirty="0">
                <a:cs typeface="AL-Mateen" pitchFamily="2" charset="-78"/>
              </a:rPr>
              <a:t>)</a:t>
            </a:r>
          </a:p>
          <a:p>
            <a:pPr fontAlgn="base">
              <a:lnSpc>
                <a:spcPct val="170000"/>
              </a:lnSpc>
            </a:pPr>
            <a:r>
              <a:rPr lang="en-US" sz="6700" b="1" dirty="0">
                <a:cs typeface="AL-Mateen" pitchFamily="2" charset="-78"/>
              </a:rPr>
              <a:t>14)</a:t>
            </a:r>
            <a:r>
              <a:rPr lang="en-US" sz="6700" dirty="0">
                <a:cs typeface="AL-Mateen" pitchFamily="2" charset="-78"/>
              </a:rPr>
              <a:t> </a:t>
            </a:r>
            <a:r>
              <a:rPr lang="ar-SA" sz="6700" b="1" dirty="0">
                <a:cs typeface="AL-Mateen" pitchFamily="2" charset="-78"/>
              </a:rPr>
              <a:t>ملئ الشاشة</a:t>
            </a:r>
            <a:r>
              <a:rPr lang="en-US" sz="6700" b="1" dirty="0">
                <a:cs typeface="AL-Mateen" pitchFamily="2" charset="-78"/>
              </a:rPr>
              <a:t>: </a:t>
            </a:r>
            <a:r>
              <a:rPr lang="ar-SA" sz="6700" dirty="0">
                <a:cs typeface="AL-Mateen" pitchFamily="2" charset="-78"/>
              </a:rPr>
              <a:t>تقوم </a:t>
            </a:r>
            <a:r>
              <a:rPr lang="ar-SA" sz="6700" dirty="0" err="1">
                <a:cs typeface="AL-Mateen" pitchFamily="2" charset="-78"/>
              </a:rPr>
              <a:t>بملئ</a:t>
            </a:r>
            <a:r>
              <a:rPr lang="ar-SA" sz="6700" dirty="0">
                <a:cs typeface="AL-Mateen" pitchFamily="2" charset="-78"/>
              </a:rPr>
              <a:t> الشاشة لصفحة الكتابة</a:t>
            </a:r>
            <a:r>
              <a:rPr lang="en-US" sz="6700" dirty="0">
                <a:cs typeface="AL-Mateen" pitchFamily="2" charset="-78"/>
              </a:rPr>
              <a:t> </a:t>
            </a:r>
          </a:p>
          <a:p>
            <a:pPr fontAlgn="base">
              <a:lnSpc>
                <a:spcPct val="170000"/>
              </a:lnSpc>
            </a:pPr>
            <a:r>
              <a:rPr lang="en-US" sz="6700" b="1" dirty="0">
                <a:cs typeface="AL-Mateen" pitchFamily="2" charset="-78"/>
              </a:rPr>
              <a:t>15) </a:t>
            </a:r>
            <a:r>
              <a:rPr lang="ar-SA" sz="6700" b="1" dirty="0">
                <a:cs typeface="AL-Mateen" pitchFamily="2" charset="-78"/>
              </a:rPr>
              <a:t>إظهار\إخفاء الخواص الأخرى</a:t>
            </a:r>
            <a:r>
              <a:rPr lang="en-US" sz="6700" b="1" dirty="0">
                <a:cs typeface="AL-Mateen" pitchFamily="2" charset="-78"/>
              </a:rPr>
              <a:t>:</a:t>
            </a:r>
            <a:r>
              <a:rPr lang="en-US" sz="6700" dirty="0">
                <a:cs typeface="AL-Mateen" pitchFamily="2" charset="-78"/>
              </a:rPr>
              <a:t> </a:t>
            </a:r>
            <a:r>
              <a:rPr lang="ar-SA" sz="6700" dirty="0">
                <a:cs typeface="AL-Mateen" pitchFamily="2" charset="-78"/>
              </a:rPr>
              <a:t>إذا ضغطت عليها ستظهر لك المزيد من الخواص لتعديل </a:t>
            </a:r>
            <a:r>
              <a:rPr lang="ar-SA" sz="6700" dirty="0" smtClean="0">
                <a:cs typeface="AL-Mateen" pitchFamily="2" charset="-78"/>
              </a:rPr>
              <a:t>النص </a:t>
            </a:r>
          </a:p>
          <a:p>
            <a:pPr fontAlgn="base">
              <a:lnSpc>
                <a:spcPct val="170000"/>
              </a:lnSpc>
            </a:pPr>
            <a:r>
              <a:rPr lang="ar-SA" sz="6700" dirty="0" smtClean="0">
                <a:cs typeface="AL-Mateen" pitchFamily="2" charset="-78"/>
              </a:rPr>
              <a:t>الخصائص </a:t>
            </a:r>
            <a:r>
              <a:rPr lang="ar-SA" sz="6700" dirty="0">
                <a:cs typeface="AL-Mateen" pitchFamily="2" charset="-78"/>
              </a:rPr>
              <a:t>الإضافية</a:t>
            </a:r>
            <a:r>
              <a:rPr lang="en-US" sz="6700" dirty="0">
                <a:cs typeface="AL-Mateen" pitchFamily="2" charset="-78"/>
              </a:rPr>
              <a:t>: </a:t>
            </a:r>
          </a:p>
          <a:p>
            <a:pPr fontAlgn="base">
              <a:lnSpc>
                <a:spcPct val="170000"/>
              </a:lnSpc>
            </a:pPr>
            <a:r>
              <a:rPr lang="ar-SA" sz="6700" b="1" dirty="0">
                <a:cs typeface="AL-Mateen" pitchFamily="2" charset="-78"/>
              </a:rPr>
              <a:t>مربع تغيير الخط</a:t>
            </a:r>
            <a:r>
              <a:rPr lang="en-US" sz="6700" b="1" dirty="0">
                <a:cs typeface="AL-Mateen" pitchFamily="2" charset="-78"/>
              </a:rPr>
              <a:t>:</a:t>
            </a:r>
            <a:r>
              <a:rPr lang="en-US" sz="6700" dirty="0">
                <a:cs typeface="AL-Mateen" pitchFamily="2" charset="-78"/>
              </a:rPr>
              <a:t> </a:t>
            </a:r>
            <a:r>
              <a:rPr lang="ar-SA" sz="6700" dirty="0">
                <a:cs typeface="AL-Mateen" pitchFamily="2" charset="-78"/>
              </a:rPr>
              <a:t>يسمح لك بتغيير الخط</a:t>
            </a:r>
            <a:r>
              <a:rPr lang="en-US" sz="6700" dirty="0">
                <a:cs typeface="AL-Mateen" pitchFamily="2" charset="-78"/>
              </a:rPr>
              <a:t> </a:t>
            </a:r>
          </a:p>
          <a:p>
            <a:endParaRPr lang="ar-SA" dirty="0"/>
          </a:p>
        </p:txBody>
      </p:sp>
    </p:spTree>
    <p:extLst>
      <p:ext uri="{BB962C8B-B14F-4D97-AF65-F5344CB8AC3E}">
        <p14:creationId xmlns:p14="http://schemas.microsoft.com/office/powerpoint/2010/main" val="926973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80728"/>
            <a:ext cx="8229600" cy="5145435"/>
          </a:xfrm>
        </p:spPr>
        <p:txBody>
          <a:bodyPr>
            <a:normAutofit fontScale="25000" lnSpcReduction="20000"/>
          </a:bodyPr>
          <a:lstStyle/>
          <a:p>
            <a:pPr fontAlgn="base">
              <a:lnSpc>
                <a:spcPct val="170000"/>
              </a:lnSpc>
            </a:pPr>
            <a:r>
              <a:rPr lang="ar-SA" sz="11200" b="1" dirty="0">
                <a:cs typeface="AL-Mateen" pitchFamily="2" charset="-78"/>
              </a:rPr>
              <a:t>رسم خط</a:t>
            </a:r>
            <a:r>
              <a:rPr lang="en-US" sz="11200" b="1" dirty="0">
                <a:cs typeface="AL-Mateen" pitchFamily="2" charset="-78"/>
              </a:rPr>
              <a:t>:</a:t>
            </a:r>
            <a:r>
              <a:rPr lang="en-US" sz="11200" dirty="0">
                <a:cs typeface="AL-Mateen" pitchFamily="2" charset="-78"/>
              </a:rPr>
              <a:t> </a:t>
            </a:r>
            <a:r>
              <a:rPr lang="ar-SA" sz="11200" dirty="0">
                <a:cs typeface="AL-Mateen" pitchFamily="2" charset="-78"/>
              </a:rPr>
              <a:t>تسمح لك برسم  خط تحت الكلمة أو الجملة</a:t>
            </a:r>
            <a:endParaRPr lang="en-US" sz="11200" dirty="0">
              <a:cs typeface="AL-Mateen" pitchFamily="2" charset="-78"/>
            </a:endParaRPr>
          </a:p>
          <a:p>
            <a:pPr fontAlgn="base">
              <a:lnSpc>
                <a:spcPct val="170000"/>
              </a:lnSpc>
            </a:pPr>
            <a:r>
              <a:rPr lang="ar-SA" sz="11200" b="1" dirty="0">
                <a:cs typeface="AL-Mateen" pitchFamily="2" charset="-78"/>
              </a:rPr>
              <a:t>محاذاة</a:t>
            </a:r>
            <a:r>
              <a:rPr lang="en-US" sz="11200" b="1" dirty="0">
                <a:cs typeface="AL-Mateen" pitchFamily="2" charset="-78"/>
              </a:rPr>
              <a:t>:</a:t>
            </a:r>
            <a:r>
              <a:rPr lang="en-US" sz="11200" dirty="0">
                <a:cs typeface="AL-Mateen" pitchFamily="2" charset="-78"/>
              </a:rPr>
              <a:t> </a:t>
            </a:r>
            <a:r>
              <a:rPr lang="ar-SA" sz="11200" dirty="0">
                <a:cs typeface="AL-Mateen" pitchFamily="2" charset="-78"/>
              </a:rPr>
              <a:t>يصبح النص على نفس المستوى من الطرفين (شبيه بالمقالة</a:t>
            </a:r>
            <a:r>
              <a:rPr lang="en-US" sz="11200" dirty="0">
                <a:cs typeface="AL-Mateen" pitchFamily="2" charset="-78"/>
              </a:rPr>
              <a:t>)</a:t>
            </a:r>
          </a:p>
          <a:p>
            <a:pPr fontAlgn="base">
              <a:lnSpc>
                <a:spcPct val="170000"/>
              </a:lnSpc>
            </a:pPr>
            <a:r>
              <a:rPr lang="ar-SA" sz="11200" b="1" dirty="0">
                <a:cs typeface="AL-Mateen" pitchFamily="2" charset="-78"/>
              </a:rPr>
              <a:t>تغيير لون الخط</a:t>
            </a:r>
            <a:endParaRPr lang="en-US" sz="11200" dirty="0">
              <a:cs typeface="AL-Mateen" pitchFamily="2" charset="-78"/>
            </a:endParaRPr>
          </a:p>
          <a:p>
            <a:pPr fontAlgn="base">
              <a:lnSpc>
                <a:spcPct val="170000"/>
              </a:lnSpc>
            </a:pPr>
            <a:r>
              <a:rPr lang="ar-SA" sz="11200" b="1" dirty="0" smtClean="0">
                <a:cs typeface="AL-Mateen" pitchFamily="2" charset="-78"/>
              </a:rPr>
              <a:t>اللصق </a:t>
            </a:r>
            <a:r>
              <a:rPr lang="ar-SA" sz="11200" b="1" dirty="0">
                <a:cs typeface="AL-Mateen" pitchFamily="2" charset="-78"/>
              </a:rPr>
              <a:t>كنص عادي</a:t>
            </a:r>
            <a:r>
              <a:rPr lang="en-US" sz="11200" b="1" dirty="0">
                <a:cs typeface="AL-Mateen" pitchFamily="2" charset="-78"/>
              </a:rPr>
              <a:t>:</a:t>
            </a:r>
            <a:r>
              <a:rPr lang="en-US" sz="11200" dirty="0">
                <a:cs typeface="AL-Mateen" pitchFamily="2" charset="-78"/>
              </a:rPr>
              <a:t> </a:t>
            </a:r>
            <a:r>
              <a:rPr lang="ar-SA" sz="11200" dirty="0">
                <a:cs typeface="AL-Mateen" pitchFamily="2" charset="-78"/>
              </a:rPr>
              <a:t>تسمح لك بلصق نص ما (تفتح نافذة صغيرة) مع فراغات بين السطر والسطر</a:t>
            </a:r>
            <a:endParaRPr lang="en-US" sz="11200" dirty="0">
              <a:cs typeface="AL-Mateen" pitchFamily="2" charset="-78"/>
            </a:endParaRPr>
          </a:p>
          <a:p>
            <a:pPr fontAlgn="base">
              <a:lnSpc>
                <a:spcPct val="170000"/>
              </a:lnSpc>
            </a:pPr>
            <a:r>
              <a:rPr lang="ar-SA" sz="11200" b="1" dirty="0">
                <a:cs typeface="AL-Mateen" pitchFamily="2" charset="-78"/>
              </a:rPr>
              <a:t>اللصق من وورد</a:t>
            </a:r>
            <a:r>
              <a:rPr lang="en-US" sz="11200" b="1" dirty="0">
                <a:cs typeface="AL-Mateen" pitchFamily="2" charset="-78"/>
              </a:rPr>
              <a:t>:</a:t>
            </a:r>
            <a:r>
              <a:rPr lang="en-US" sz="11200" dirty="0">
                <a:cs typeface="AL-Mateen" pitchFamily="2" charset="-78"/>
              </a:rPr>
              <a:t> </a:t>
            </a:r>
            <a:r>
              <a:rPr lang="ar-SA" sz="11200" dirty="0">
                <a:cs typeface="AL-Mateen" pitchFamily="2" charset="-78"/>
              </a:rPr>
              <a:t>تسمح لك باللصق من دون فراغ بين السطر والسطر</a:t>
            </a:r>
            <a:endParaRPr lang="en-US" sz="11200" dirty="0">
              <a:cs typeface="AL-Mateen" pitchFamily="2" charset="-78"/>
            </a:endParaRPr>
          </a:p>
          <a:p>
            <a:pPr fontAlgn="base">
              <a:lnSpc>
                <a:spcPct val="170000"/>
              </a:lnSpc>
            </a:pPr>
            <a:r>
              <a:rPr lang="ar-SA" sz="11200" b="1" dirty="0">
                <a:cs typeface="AL-Mateen" pitchFamily="2" charset="-78"/>
              </a:rPr>
              <a:t>إزالة </a:t>
            </a:r>
            <a:r>
              <a:rPr lang="ar-SA" sz="11200" b="1" dirty="0" err="1">
                <a:cs typeface="AL-Mateen" pitchFamily="2" charset="-78"/>
              </a:rPr>
              <a:t>التسيق</a:t>
            </a:r>
            <a:r>
              <a:rPr lang="en-US" sz="11200" b="1" dirty="0">
                <a:cs typeface="AL-Mateen" pitchFamily="2" charset="-78"/>
              </a:rPr>
              <a:t>:</a:t>
            </a:r>
            <a:r>
              <a:rPr lang="en-US" sz="11200" dirty="0">
                <a:cs typeface="AL-Mateen" pitchFamily="2" charset="-78"/>
              </a:rPr>
              <a:t> </a:t>
            </a:r>
            <a:r>
              <a:rPr lang="ar-SA" sz="11200" dirty="0">
                <a:cs typeface="AL-Mateen" pitchFamily="2" charset="-78"/>
              </a:rPr>
              <a:t>تسمح لك بالتراجع عن آخر تنسيق قمت </a:t>
            </a:r>
            <a:r>
              <a:rPr lang="ar-SA" sz="11200" dirty="0" smtClean="0">
                <a:cs typeface="AL-Mateen" pitchFamily="2" charset="-78"/>
              </a:rPr>
              <a:t>بتطبيقه</a:t>
            </a:r>
            <a:endParaRPr lang="en-US" sz="11200" dirty="0">
              <a:cs typeface="AL-Mateen" pitchFamily="2" charset="-78"/>
            </a:endParaRPr>
          </a:p>
        </p:txBody>
      </p:sp>
    </p:spTree>
    <p:extLst>
      <p:ext uri="{BB962C8B-B14F-4D97-AF65-F5344CB8AC3E}">
        <p14:creationId xmlns:p14="http://schemas.microsoft.com/office/powerpoint/2010/main" val="2191853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412776"/>
            <a:ext cx="8229600" cy="4857403"/>
          </a:xfrm>
        </p:spPr>
        <p:txBody>
          <a:bodyPr>
            <a:normAutofit fontScale="92500" lnSpcReduction="10000"/>
          </a:bodyPr>
          <a:lstStyle/>
          <a:p>
            <a:pPr marL="0" indent="0" algn="just">
              <a:lnSpc>
                <a:spcPct val="150000"/>
              </a:lnSpc>
              <a:buNone/>
            </a:pPr>
            <a:r>
              <a:rPr lang="ar-SA" dirty="0" smtClean="0">
                <a:cs typeface="AL-Mateen" pitchFamily="2" charset="-78"/>
              </a:rPr>
              <a:t>وقد </a:t>
            </a:r>
            <a:r>
              <a:rPr lang="ar-SA" dirty="0">
                <a:cs typeface="AL-Mateen" pitchFamily="2" charset="-78"/>
              </a:rPr>
              <a:t>كانت </a:t>
            </a:r>
            <a:r>
              <a:rPr lang="ar-SA" dirty="0" smtClean="0">
                <a:cs typeface="AL-Mateen" pitchFamily="2" charset="-78"/>
              </a:rPr>
              <a:t>ف المدونات في </a:t>
            </a:r>
            <a:r>
              <a:rPr lang="ar-SA" dirty="0">
                <a:cs typeface="AL-Mateen" pitchFamily="2" charset="-78"/>
              </a:rPr>
              <a:t>بداية ظهورها عبارة عن مذكرات شخصية وخواطر لأشخاص يدونون مذكراتهم والأحداث في حياتهم على صفحاتهم الخاصة على الشبكة، بعد ذلك تطور استخدام المدونات الإلكترونية لتشمل عدة أغراض ومواضيع عامة ومتخصصة، وازداد عدد روادها لتسجل حضورا واهتماما كبيرا من قبل مستخدمي الإنترنت، حيث أصبح لديها قارئيها المستمرين الذين تجمعهم نفس الاهتمامات وتتم بينهم العديد من النقاشات والحوارات الدائمة</a:t>
            </a:r>
            <a:r>
              <a:rPr lang="en-US" dirty="0" smtClean="0">
                <a:cs typeface="AL-Mateen" pitchFamily="2" charset="-78"/>
              </a:rPr>
              <a:t>.</a:t>
            </a:r>
            <a:endParaRPr lang="en-US" dirty="0">
              <a:cs typeface="AL-Mateen" pitchFamily="2" charset="-78"/>
            </a:endParaRPr>
          </a:p>
        </p:txBody>
      </p:sp>
    </p:spTree>
    <p:extLst>
      <p:ext uri="{BB962C8B-B14F-4D97-AF65-F5344CB8AC3E}">
        <p14:creationId xmlns:p14="http://schemas.microsoft.com/office/powerpoint/2010/main" val="2656400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52736"/>
            <a:ext cx="8229600" cy="5544616"/>
          </a:xfrm>
        </p:spPr>
        <p:txBody>
          <a:bodyPr>
            <a:normAutofit fontScale="32500" lnSpcReduction="20000"/>
          </a:bodyPr>
          <a:lstStyle/>
          <a:p>
            <a:pPr fontAlgn="base">
              <a:lnSpc>
                <a:spcPct val="170000"/>
              </a:lnSpc>
            </a:pPr>
            <a:r>
              <a:rPr lang="ar-SA" sz="9600" b="1" dirty="0">
                <a:cs typeface="AL-Mateen" pitchFamily="2" charset="-78"/>
              </a:rPr>
              <a:t>إدراج حرف مخصص</a:t>
            </a:r>
            <a:r>
              <a:rPr lang="en-US" sz="9600" b="1" dirty="0">
                <a:cs typeface="AL-Mateen" pitchFamily="2" charset="-78"/>
              </a:rPr>
              <a:t>:</a:t>
            </a:r>
            <a:r>
              <a:rPr lang="en-US" sz="9600" dirty="0">
                <a:cs typeface="AL-Mateen" pitchFamily="2" charset="-78"/>
              </a:rPr>
              <a:t> </a:t>
            </a:r>
            <a:r>
              <a:rPr lang="ar-SA" sz="9600" dirty="0">
                <a:cs typeface="AL-Mateen" pitchFamily="2" charset="-78"/>
              </a:rPr>
              <a:t>إذا ضغطت عليها ستظهر لك نافذة جديدة يمكنك أن تختار فيها رمز معين وإدراجه إلى مربع النص</a:t>
            </a:r>
            <a:endParaRPr lang="en-US" sz="9600" dirty="0">
              <a:cs typeface="AL-Mateen" pitchFamily="2" charset="-78"/>
            </a:endParaRPr>
          </a:p>
          <a:p>
            <a:pPr fontAlgn="base">
              <a:lnSpc>
                <a:spcPct val="170000"/>
              </a:lnSpc>
            </a:pPr>
            <a:r>
              <a:rPr lang="ar-SA" sz="9600" b="1" dirty="0">
                <a:cs typeface="AL-Mateen" pitchFamily="2" charset="-78"/>
              </a:rPr>
              <a:t>زيادة\إنقاص المسافة البادئة</a:t>
            </a:r>
            <a:r>
              <a:rPr lang="en-US" sz="9600" b="1" dirty="0">
                <a:cs typeface="AL-Mateen" pitchFamily="2" charset="-78"/>
              </a:rPr>
              <a:t>: </a:t>
            </a:r>
            <a:r>
              <a:rPr lang="ar-SA" sz="9600" dirty="0">
                <a:cs typeface="AL-Mateen" pitchFamily="2" charset="-78"/>
              </a:rPr>
              <a:t>تسمح لك بإزالة أو إضافة فراغ قبل أن تبدأ بالكتابة</a:t>
            </a:r>
            <a:endParaRPr lang="en-US" sz="9600" dirty="0">
              <a:cs typeface="AL-Mateen" pitchFamily="2" charset="-78"/>
            </a:endParaRPr>
          </a:p>
          <a:p>
            <a:pPr fontAlgn="base">
              <a:lnSpc>
                <a:spcPct val="170000"/>
              </a:lnSpc>
            </a:pPr>
            <a:r>
              <a:rPr lang="en-US" sz="9600" b="1" dirty="0">
                <a:cs typeface="AL-Mateen" pitchFamily="2" charset="-78"/>
              </a:rPr>
              <a:t>Undo:</a:t>
            </a:r>
            <a:r>
              <a:rPr lang="en-US" sz="9600" dirty="0">
                <a:cs typeface="AL-Mateen" pitchFamily="2" charset="-78"/>
              </a:rPr>
              <a:t> </a:t>
            </a:r>
            <a:r>
              <a:rPr lang="ar-SA" sz="9600" dirty="0">
                <a:cs typeface="AL-Mateen" pitchFamily="2" charset="-78"/>
              </a:rPr>
              <a:t>التراجع</a:t>
            </a:r>
            <a:endParaRPr lang="en-US" sz="9600" dirty="0">
              <a:cs typeface="AL-Mateen" pitchFamily="2" charset="-78"/>
            </a:endParaRPr>
          </a:p>
          <a:p>
            <a:pPr fontAlgn="base">
              <a:lnSpc>
                <a:spcPct val="170000"/>
              </a:lnSpc>
            </a:pPr>
            <a:r>
              <a:rPr lang="en-US" sz="9600" b="1" dirty="0">
                <a:cs typeface="AL-Mateen" pitchFamily="2" charset="-78"/>
              </a:rPr>
              <a:t>Redo:</a:t>
            </a:r>
            <a:r>
              <a:rPr lang="en-US" sz="9600" dirty="0">
                <a:cs typeface="AL-Mateen" pitchFamily="2" charset="-78"/>
              </a:rPr>
              <a:t> </a:t>
            </a:r>
            <a:r>
              <a:rPr lang="ar-SA" sz="9600" dirty="0">
                <a:cs typeface="AL-Mateen" pitchFamily="2" charset="-78"/>
              </a:rPr>
              <a:t>إعادة</a:t>
            </a:r>
            <a:endParaRPr lang="en-US" sz="9600" dirty="0">
              <a:cs typeface="AL-Mateen" pitchFamily="2" charset="-78"/>
            </a:endParaRPr>
          </a:p>
          <a:p>
            <a:pPr fontAlgn="base">
              <a:lnSpc>
                <a:spcPct val="170000"/>
              </a:lnSpc>
            </a:pPr>
            <a:r>
              <a:rPr lang="ar-SA" sz="9600" b="1" dirty="0">
                <a:cs typeface="AL-Mateen" pitchFamily="2" charset="-78"/>
              </a:rPr>
              <a:t>المساعدة</a:t>
            </a:r>
            <a:r>
              <a:rPr lang="en-US" sz="9600" b="1" dirty="0">
                <a:cs typeface="AL-Mateen" pitchFamily="2" charset="-78"/>
              </a:rPr>
              <a:t>:</a:t>
            </a:r>
            <a:r>
              <a:rPr lang="en-US" dirty="0">
                <a:cs typeface="AL-Mateen" pitchFamily="2" charset="-78"/>
              </a:rPr>
              <a:t> ……</a:t>
            </a:r>
            <a:endParaRPr lang="ar-SA" dirty="0"/>
          </a:p>
          <a:p>
            <a:endParaRPr lang="ar-SA" dirty="0"/>
          </a:p>
          <a:p>
            <a:pPr marL="0" indent="0">
              <a:buNone/>
            </a:pPr>
            <a:endParaRPr lang="ar-SA" dirty="0"/>
          </a:p>
        </p:txBody>
      </p:sp>
    </p:spTree>
    <p:extLst>
      <p:ext uri="{BB962C8B-B14F-4D97-AF65-F5344CB8AC3E}">
        <p14:creationId xmlns:p14="http://schemas.microsoft.com/office/powerpoint/2010/main" val="203118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36712"/>
            <a:ext cx="8229600" cy="5289451"/>
          </a:xfrm>
        </p:spPr>
        <p:txBody>
          <a:bodyPr>
            <a:normAutofit/>
          </a:bodyPr>
          <a:lstStyle/>
          <a:p>
            <a:pPr algn="just" fontAlgn="base">
              <a:lnSpc>
                <a:spcPts val="4200"/>
              </a:lnSpc>
            </a:pPr>
            <a:r>
              <a:rPr lang="ar-SA" i="1" dirty="0">
                <a:cs typeface="AL-Mateen" pitchFamily="2" charset="-78"/>
              </a:rPr>
              <a:t>الخواص</a:t>
            </a:r>
            <a:endParaRPr lang="en-US" b="1" i="1" dirty="0">
              <a:cs typeface="AL-Mateen" pitchFamily="2" charset="-78"/>
            </a:endParaRPr>
          </a:p>
          <a:p>
            <a:pPr algn="just" fontAlgn="base">
              <a:lnSpc>
                <a:spcPts val="4200"/>
              </a:lnSpc>
            </a:pPr>
            <a:r>
              <a:rPr lang="ar-SA" i="1" dirty="0">
                <a:cs typeface="AL-Mateen" pitchFamily="2" charset="-78"/>
              </a:rPr>
              <a:t>انتهينا من شريط الأدوات، ننتقل إلى الخواص: إضافة ميديا، إضافة تصويت، إضافة نموذج الاتصال</a:t>
            </a:r>
            <a:endParaRPr lang="en-US" b="1" i="1" dirty="0">
              <a:cs typeface="AL-Mateen" pitchFamily="2" charset="-78"/>
            </a:endParaRPr>
          </a:p>
          <a:p>
            <a:pPr algn="just" fontAlgn="base">
              <a:lnSpc>
                <a:spcPts val="4200"/>
              </a:lnSpc>
            </a:pPr>
            <a:r>
              <a:rPr lang="ar-SA" b="1" dirty="0">
                <a:cs typeface="AL-Mateen" pitchFamily="2" charset="-78"/>
              </a:rPr>
              <a:t>إضافة ميديا</a:t>
            </a:r>
            <a:r>
              <a:rPr lang="en-US" b="1" dirty="0">
                <a:cs typeface="AL-Mateen" pitchFamily="2" charset="-78"/>
              </a:rPr>
              <a:t>:</a:t>
            </a:r>
            <a:r>
              <a:rPr lang="en-US" dirty="0">
                <a:cs typeface="AL-Mateen" pitchFamily="2" charset="-78"/>
              </a:rPr>
              <a:t> </a:t>
            </a:r>
            <a:r>
              <a:rPr lang="ar-SA" dirty="0">
                <a:cs typeface="AL-Mateen" pitchFamily="2" charset="-78"/>
              </a:rPr>
              <a:t>إذا ضغطت على هذا الزر ستظهر لك نافذة كبيرة، وفيها عدة أقسام</a:t>
            </a:r>
            <a:r>
              <a:rPr lang="en-US" dirty="0">
                <a:cs typeface="AL-Mateen" pitchFamily="2" charset="-78"/>
              </a:rPr>
              <a:t>: Insert Media, Create Gallery, Set Featured Image, Insert from URL, Playlist </a:t>
            </a:r>
            <a:r>
              <a:rPr lang="en-US" dirty="0" smtClean="0">
                <a:cs typeface="AL-Mateen" pitchFamily="2" charset="-78"/>
              </a:rPr>
              <a:t>Editor</a:t>
            </a:r>
            <a:endParaRPr lang="en-US" dirty="0">
              <a:cs typeface="AL-Mateen" pitchFamily="2" charset="-78"/>
            </a:endParaRPr>
          </a:p>
          <a:p>
            <a:pPr algn="just" fontAlgn="base">
              <a:lnSpc>
                <a:spcPts val="4200"/>
              </a:lnSpc>
            </a:pPr>
            <a:r>
              <a:rPr lang="ar-SA" dirty="0">
                <a:cs typeface="AL-Mateen" pitchFamily="2" charset="-78"/>
              </a:rPr>
              <a:t>يمكنك أن تحمل صورة من سطح المكتب، أو أن تختار من مكتبة الوسائط (من الصور التي حملتها مسبقاً</a:t>
            </a:r>
            <a:r>
              <a:rPr lang="en-US" dirty="0">
                <a:cs typeface="AL-Mateen" pitchFamily="2" charset="-78"/>
              </a:rPr>
              <a:t>) </a:t>
            </a:r>
            <a:r>
              <a:rPr lang="en-US" b="1" dirty="0">
                <a:cs typeface="AL-Mateen" pitchFamily="2" charset="-78"/>
              </a:rPr>
              <a:t>Insert Media:</a:t>
            </a: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4852078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6165304"/>
          </a:xfrm>
        </p:spPr>
        <p:txBody>
          <a:bodyPr>
            <a:normAutofit fontScale="70000" lnSpcReduction="20000"/>
          </a:bodyPr>
          <a:lstStyle/>
          <a:p>
            <a:pPr algn="just" fontAlgn="base">
              <a:lnSpc>
                <a:spcPts val="4100"/>
              </a:lnSpc>
            </a:pPr>
            <a:r>
              <a:rPr lang="en-US" b="1" dirty="0">
                <a:cs typeface="AL-Mateen" pitchFamily="2" charset="-78"/>
              </a:rPr>
              <a:t>Create Gallery:</a:t>
            </a:r>
            <a:r>
              <a:rPr lang="en-US" dirty="0">
                <a:cs typeface="AL-Mateen" pitchFamily="2" charset="-78"/>
              </a:rPr>
              <a:t> </a:t>
            </a:r>
            <a:r>
              <a:rPr lang="ar-SA" dirty="0">
                <a:cs typeface="AL-Mateen" pitchFamily="2" charset="-78"/>
              </a:rPr>
              <a:t>يمكنك أن تنشأ عرض بحيث تكون قسم محدد تتضمن صوراً اخترتها لتحفظ ضمن مجلد معين (تكون أسهل إذا أردت أن تستخدم عدة صور </a:t>
            </a:r>
            <a:r>
              <a:rPr lang="ar-SA" dirty="0" err="1">
                <a:cs typeface="AL-Mateen" pitchFamily="2" charset="-78"/>
              </a:rPr>
              <a:t>للتدوينة</a:t>
            </a:r>
            <a:r>
              <a:rPr lang="ar-SA" dirty="0">
                <a:cs typeface="AL-Mateen" pitchFamily="2" charset="-78"/>
              </a:rPr>
              <a:t> </a:t>
            </a:r>
            <a:r>
              <a:rPr lang="ar-SA" dirty="0" smtClean="0">
                <a:cs typeface="AL-Mateen" pitchFamily="2" charset="-78"/>
              </a:rPr>
              <a:t>الواحدة)</a:t>
            </a:r>
            <a:endParaRPr lang="en-US" dirty="0">
              <a:cs typeface="AL-Mateen" pitchFamily="2" charset="-78"/>
            </a:endParaRPr>
          </a:p>
          <a:p>
            <a:pPr algn="just" fontAlgn="base">
              <a:lnSpc>
                <a:spcPts val="4100"/>
              </a:lnSpc>
            </a:pPr>
            <a:r>
              <a:rPr lang="en-US" b="1" dirty="0">
                <a:cs typeface="AL-Mateen" pitchFamily="2" charset="-78"/>
              </a:rPr>
              <a:t>Set Featured Image: </a:t>
            </a:r>
            <a:r>
              <a:rPr lang="ar-SA" dirty="0">
                <a:cs typeface="AL-Mateen" pitchFamily="2" charset="-78"/>
              </a:rPr>
              <a:t>تعيين الصورة بارزة بحيث تظهر أعلى التدوينة عند النشر</a:t>
            </a:r>
            <a:r>
              <a:rPr lang="en-US" dirty="0">
                <a:cs typeface="AL-Mateen" pitchFamily="2" charset="-78"/>
              </a:rPr>
              <a:t>!</a:t>
            </a:r>
          </a:p>
          <a:p>
            <a:pPr algn="just" fontAlgn="base">
              <a:lnSpc>
                <a:spcPts val="4100"/>
              </a:lnSpc>
            </a:pPr>
            <a:r>
              <a:rPr lang="en-US" b="1" dirty="0">
                <a:cs typeface="AL-Mateen" pitchFamily="2" charset="-78"/>
              </a:rPr>
              <a:t>Insert From URL:</a:t>
            </a:r>
            <a:r>
              <a:rPr lang="en-US" dirty="0">
                <a:cs typeface="AL-Mateen" pitchFamily="2" charset="-78"/>
              </a:rPr>
              <a:t> </a:t>
            </a:r>
            <a:r>
              <a:rPr lang="ar-SA" dirty="0">
                <a:cs typeface="AL-Mateen" pitchFamily="2" charset="-78"/>
              </a:rPr>
              <a:t>يمكنك أن تدرج صورة من عنوان الـ</a:t>
            </a:r>
            <a:r>
              <a:rPr lang="en-US" dirty="0">
                <a:cs typeface="AL-Mateen" pitchFamily="2" charset="-78"/>
              </a:rPr>
              <a:t> URL </a:t>
            </a:r>
            <a:r>
              <a:rPr lang="ar-SA" dirty="0">
                <a:cs typeface="AL-Mateen" pitchFamily="2" charset="-78"/>
              </a:rPr>
              <a:t>للصورة (أو رابط الصورة) وإدراجها في المربع المطلوب كالموضح في الصورة</a:t>
            </a:r>
            <a:endParaRPr lang="en-US" dirty="0">
              <a:cs typeface="AL-Mateen" pitchFamily="2" charset="-78"/>
            </a:endParaRPr>
          </a:p>
          <a:p>
            <a:pPr algn="just" fontAlgn="base">
              <a:lnSpc>
                <a:spcPts val="4100"/>
              </a:lnSpc>
            </a:pPr>
            <a:r>
              <a:rPr lang="ar-SA" dirty="0" smtClean="0">
                <a:cs typeface="AL-Mateen" pitchFamily="2" charset="-78"/>
              </a:rPr>
              <a:t>إذا </a:t>
            </a:r>
            <a:r>
              <a:rPr lang="ar-SA" dirty="0">
                <a:cs typeface="AL-Mateen" pitchFamily="2" charset="-78"/>
              </a:rPr>
              <a:t>ضغطت على</a:t>
            </a:r>
            <a:r>
              <a:rPr lang="en-US" dirty="0">
                <a:cs typeface="AL-Mateen" pitchFamily="2" charset="-78"/>
              </a:rPr>
              <a:t> Custom URL </a:t>
            </a:r>
            <a:r>
              <a:rPr lang="ar-SA" dirty="0">
                <a:cs typeface="AL-Mateen" pitchFamily="2" charset="-78"/>
              </a:rPr>
              <a:t>سيظهر لك مستطيل تضع فيه رابط آخر (عند النشر، إذا ضغطت على الصورة ستنقلك إلى الرابط الذي أدرجته</a:t>
            </a:r>
            <a:r>
              <a:rPr lang="en-US" dirty="0">
                <a:cs typeface="AL-Mateen" pitchFamily="2" charset="-78"/>
              </a:rPr>
              <a:t>)</a:t>
            </a:r>
          </a:p>
          <a:p>
            <a:pPr algn="just" fontAlgn="base">
              <a:lnSpc>
                <a:spcPts val="4100"/>
              </a:lnSpc>
            </a:pPr>
            <a:r>
              <a:rPr lang="ar-SA" dirty="0">
                <a:cs typeface="AL-Mateen" pitchFamily="2" charset="-78"/>
              </a:rPr>
              <a:t>بعد إدراج الرابط ، اضغط على</a:t>
            </a:r>
            <a:r>
              <a:rPr lang="en-US" dirty="0">
                <a:cs typeface="AL-Mateen" pitchFamily="2" charset="-78"/>
              </a:rPr>
              <a:t> Insert into Post </a:t>
            </a:r>
            <a:r>
              <a:rPr lang="ar-SA" dirty="0">
                <a:cs typeface="AL-Mateen" pitchFamily="2" charset="-78"/>
              </a:rPr>
              <a:t>وستلاحظ أن الصورة قد تم إضافتها إلى النص</a:t>
            </a:r>
            <a:r>
              <a:rPr lang="en-US" dirty="0">
                <a:cs typeface="AL-Mateen" pitchFamily="2" charset="-78"/>
              </a:rPr>
              <a:t> </a:t>
            </a:r>
          </a:p>
          <a:p>
            <a:pPr algn="just" fontAlgn="base">
              <a:lnSpc>
                <a:spcPts val="4100"/>
              </a:lnSpc>
            </a:pPr>
            <a:r>
              <a:rPr lang="ar-SA" dirty="0">
                <a:cs typeface="AL-Mateen" pitchFamily="2" charset="-78"/>
              </a:rPr>
              <a:t>لتعديل الصورة، تضغط على الصورة في مربع النص فتصبح زرقاء، وتضغط على أيقونة “حرر الصورة” كالموضح أدناه في </a:t>
            </a:r>
            <a:r>
              <a:rPr lang="ar-SA" dirty="0" smtClean="0">
                <a:cs typeface="AL-Mateen" pitchFamily="2" charset="-78"/>
              </a:rPr>
              <a:t>الصورة</a:t>
            </a:r>
            <a:r>
              <a:rPr lang="en-US" dirty="0">
                <a:cs typeface="AL-Mateen" pitchFamily="2" charset="-78"/>
              </a:rPr>
              <a:t> </a:t>
            </a:r>
          </a:p>
        </p:txBody>
      </p:sp>
    </p:spTree>
    <p:extLst>
      <p:ext uri="{BB962C8B-B14F-4D97-AF65-F5344CB8AC3E}">
        <p14:creationId xmlns:p14="http://schemas.microsoft.com/office/powerpoint/2010/main" val="3684649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24744"/>
            <a:ext cx="8229600" cy="5400600"/>
          </a:xfrm>
        </p:spPr>
        <p:txBody>
          <a:bodyPr>
            <a:normAutofit fontScale="77500" lnSpcReduction="20000"/>
          </a:bodyPr>
          <a:lstStyle/>
          <a:p>
            <a:pPr algn="just" fontAlgn="base">
              <a:lnSpc>
                <a:spcPct val="160000"/>
              </a:lnSpc>
            </a:pPr>
            <a:r>
              <a:rPr lang="ar-SA" dirty="0">
                <a:cs typeface="AL-Mateen" pitchFamily="2" charset="-78"/>
              </a:rPr>
              <a:t>عندها ستظهر نافذة فيها قسمين</a:t>
            </a:r>
            <a:r>
              <a:rPr lang="en-US" dirty="0">
                <a:cs typeface="AL-Mateen" pitchFamily="2" charset="-78"/>
              </a:rPr>
              <a:t>: </a:t>
            </a:r>
            <a:r>
              <a:rPr lang="ar-SA" dirty="0">
                <a:cs typeface="AL-Mateen" pitchFamily="2" charset="-78"/>
              </a:rPr>
              <a:t>حرر الصورة،</a:t>
            </a:r>
            <a:r>
              <a:rPr lang="en-US" dirty="0">
                <a:cs typeface="AL-Mateen" pitchFamily="2" charset="-78"/>
              </a:rPr>
              <a:t> Advanced </a:t>
            </a:r>
            <a:r>
              <a:rPr lang="en-US" dirty="0" smtClean="0">
                <a:cs typeface="AL-Mateen" pitchFamily="2" charset="-78"/>
              </a:rPr>
              <a:t>Settings</a:t>
            </a:r>
            <a:endParaRPr lang="en-US" dirty="0">
              <a:cs typeface="AL-Mateen" pitchFamily="2" charset="-78"/>
            </a:endParaRPr>
          </a:p>
          <a:p>
            <a:pPr algn="just" fontAlgn="base">
              <a:lnSpc>
                <a:spcPct val="160000"/>
              </a:lnSpc>
            </a:pPr>
            <a:r>
              <a:rPr lang="ar-SA" b="1" dirty="0">
                <a:cs typeface="AL-Mateen" pitchFamily="2" charset="-78"/>
              </a:rPr>
              <a:t>حرر الصورة</a:t>
            </a:r>
            <a:r>
              <a:rPr lang="en-US" b="1" dirty="0">
                <a:cs typeface="AL-Mateen" pitchFamily="2" charset="-78"/>
              </a:rPr>
              <a:t>:</a:t>
            </a:r>
            <a:r>
              <a:rPr lang="en-US" dirty="0">
                <a:cs typeface="AL-Mateen" pitchFamily="2" charset="-78"/>
              </a:rPr>
              <a:t> </a:t>
            </a:r>
            <a:r>
              <a:rPr lang="ar-SA" dirty="0">
                <a:cs typeface="AL-Mateen" pitchFamily="2" charset="-78"/>
              </a:rPr>
              <a:t>كالموضح أدناه نجد على يمين الصورة معايير بالنسبة المئوية تسمح لك بتحديد كبر الصورة</a:t>
            </a:r>
            <a:r>
              <a:rPr lang="en-US" dirty="0">
                <a:cs typeface="AL-Mateen" pitchFamily="2" charset="-78"/>
              </a:rPr>
              <a:t>.</a:t>
            </a:r>
          </a:p>
          <a:p>
            <a:pPr algn="just" fontAlgn="base">
              <a:lnSpc>
                <a:spcPct val="160000"/>
              </a:lnSpc>
            </a:pPr>
            <a:r>
              <a:rPr lang="ar-SA" dirty="0">
                <a:cs typeface="AL-Mateen" pitchFamily="2" charset="-78"/>
              </a:rPr>
              <a:t>تحت الصورة نجد خواص تحديد موقع الصورة وخواص أخرى كـ العنوان (اسم الصورة بحيث عند النشر إذا وضعت الفارة عليها دون النقر سيظهر لك اسمها)، عنوان (عنوان الصورة  التي </a:t>
            </a:r>
            <a:r>
              <a:rPr lang="ar-SA" dirty="0" err="1">
                <a:cs typeface="AL-Mateen" pitchFamily="2" charset="-78"/>
              </a:rPr>
              <a:t>سستظهر</a:t>
            </a:r>
            <a:r>
              <a:rPr lang="ar-SA" dirty="0">
                <a:cs typeface="AL-Mateen" pitchFamily="2" charset="-78"/>
              </a:rPr>
              <a:t> تحتها) رابط الوصلة التي يمكنك إدراج رابط معين لها</a:t>
            </a:r>
            <a:endParaRPr lang="en-US" dirty="0">
              <a:cs typeface="AL-Mateen" pitchFamily="2" charset="-78"/>
            </a:endParaRPr>
          </a:p>
          <a:p>
            <a:pPr algn="just" fontAlgn="base">
              <a:lnSpc>
                <a:spcPct val="160000"/>
              </a:lnSpc>
            </a:pPr>
            <a:r>
              <a:rPr lang="en-US" b="1" dirty="0">
                <a:cs typeface="AL-Mateen" pitchFamily="2" charset="-78"/>
              </a:rPr>
              <a:t>Advanced settings:</a:t>
            </a:r>
            <a:r>
              <a:rPr lang="en-US" dirty="0">
                <a:cs typeface="AL-Mateen" pitchFamily="2" charset="-78"/>
              </a:rPr>
              <a:t> </a:t>
            </a:r>
            <a:r>
              <a:rPr lang="ar-SA" dirty="0">
                <a:cs typeface="AL-Mateen" pitchFamily="2" charset="-78"/>
              </a:rPr>
              <a:t>أو الخصائص المتقدمة للصورة: تسمح لك بتدقيق حجم وارتفاع الصورة بالإضافة إلى خيارات </a:t>
            </a:r>
            <a:r>
              <a:rPr lang="ar-SA" dirty="0" smtClean="0">
                <a:cs typeface="AL-Mateen" pitchFamily="2" charset="-78"/>
              </a:rPr>
              <a:t>الرابط</a:t>
            </a:r>
            <a:endParaRPr lang="ar-SA" dirty="0">
              <a:cs typeface="AL-Mateen" pitchFamily="2" charset="-78"/>
            </a:endParaRPr>
          </a:p>
          <a:p>
            <a:endParaRPr lang="ar-SA" dirty="0">
              <a:cs typeface="AL-Mateen" pitchFamily="2" charset="-78"/>
            </a:endParaRPr>
          </a:p>
          <a:p>
            <a:pPr marL="0" indent="0">
              <a:buNone/>
            </a:pPr>
            <a:endParaRPr lang="ar-SA" dirty="0"/>
          </a:p>
        </p:txBody>
      </p:sp>
    </p:spTree>
    <p:extLst>
      <p:ext uri="{BB962C8B-B14F-4D97-AF65-F5344CB8AC3E}">
        <p14:creationId xmlns:p14="http://schemas.microsoft.com/office/powerpoint/2010/main" val="22523538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1052736"/>
            <a:ext cx="8229600" cy="5544616"/>
          </a:xfrm>
        </p:spPr>
        <p:txBody>
          <a:bodyPr>
            <a:normAutofit/>
          </a:bodyPr>
          <a:lstStyle/>
          <a:p>
            <a:pPr algn="just" fontAlgn="base">
              <a:lnSpc>
                <a:spcPct val="150000"/>
              </a:lnSpc>
            </a:pPr>
            <a:r>
              <a:rPr lang="en-US" dirty="0">
                <a:cs typeface="AL-Mateen" pitchFamily="2" charset="-78"/>
              </a:rPr>
              <a:t> </a:t>
            </a:r>
            <a:r>
              <a:rPr lang="ar-SA" dirty="0">
                <a:cs typeface="AL-Mateen" pitchFamily="2" charset="-78"/>
              </a:rPr>
              <a:t>عند الانتهاء نضغط على تحديث ونكون قد انتهينا من تعديل الصورة</a:t>
            </a:r>
            <a:endParaRPr lang="en-US" dirty="0">
              <a:cs typeface="AL-Mateen" pitchFamily="2" charset="-78"/>
            </a:endParaRPr>
          </a:p>
          <a:p>
            <a:pPr algn="just" fontAlgn="base">
              <a:lnSpc>
                <a:spcPct val="150000"/>
              </a:lnSpc>
            </a:pPr>
            <a:r>
              <a:rPr lang="ar-SA" b="1" u="sng" dirty="0">
                <a:cs typeface="AL-Mateen" pitchFamily="2" charset="-78"/>
              </a:rPr>
              <a:t>إضافة تصويت</a:t>
            </a:r>
            <a:r>
              <a:rPr lang="en-US" b="1" u="sng" dirty="0">
                <a:cs typeface="AL-Mateen" pitchFamily="2" charset="-78"/>
              </a:rPr>
              <a:t>:</a:t>
            </a:r>
            <a:r>
              <a:rPr lang="en-US" dirty="0">
                <a:cs typeface="AL-Mateen" pitchFamily="2" charset="-78"/>
              </a:rPr>
              <a:t> </a:t>
            </a:r>
            <a:r>
              <a:rPr lang="ar-SA" dirty="0">
                <a:cs typeface="AL-Mateen" pitchFamily="2" charset="-78"/>
              </a:rPr>
              <a:t>إذا ضغطنا على إضافة تصويت ستظهر لنا نافذة تسمح لنا بإنشاء استفتاء (تصويت) حول سؤال معين</a:t>
            </a:r>
            <a:endParaRPr lang="en-US" dirty="0">
              <a:cs typeface="AL-Mateen" pitchFamily="2" charset="-78"/>
            </a:endParaRPr>
          </a:p>
          <a:p>
            <a:pPr algn="just" fontAlgn="base">
              <a:lnSpc>
                <a:spcPct val="150000"/>
              </a:lnSpc>
            </a:pPr>
            <a:r>
              <a:rPr lang="ar-SA" dirty="0" smtClean="0">
                <a:cs typeface="AL-Mateen" pitchFamily="2" charset="-78"/>
              </a:rPr>
              <a:t>ستظهر </a:t>
            </a:r>
            <a:r>
              <a:rPr lang="ar-SA" dirty="0">
                <a:cs typeface="AL-Mateen" pitchFamily="2" charset="-78"/>
              </a:rPr>
              <a:t>لك نافذة تقول بأنه عليك إنشاء حساب على</a:t>
            </a:r>
            <a:r>
              <a:rPr lang="en-US" dirty="0">
                <a:cs typeface="AL-Mateen" pitchFamily="2" charset="-78"/>
              </a:rPr>
              <a:t> </a:t>
            </a:r>
            <a:r>
              <a:rPr lang="en-US" dirty="0" err="1">
                <a:cs typeface="AL-Mateen" pitchFamily="2" charset="-78"/>
              </a:rPr>
              <a:t>Polldaddy</a:t>
            </a:r>
            <a:r>
              <a:rPr lang="en-US" dirty="0">
                <a:cs typeface="AL-Mateen" pitchFamily="2" charset="-78"/>
              </a:rPr>
              <a:t>. </a:t>
            </a:r>
            <a:r>
              <a:rPr lang="ar-SA" dirty="0">
                <a:cs typeface="AL-Mateen" pitchFamily="2" charset="-78"/>
              </a:rPr>
              <a:t>إذا لديك حساب على </a:t>
            </a:r>
            <a:r>
              <a:rPr lang="ar-SA" dirty="0" err="1">
                <a:cs typeface="AL-Mateen" pitchFamily="2" charset="-78"/>
              </a:rPr>
              <a:t>الوورد</a:t>
            </a:r>
            <a:r>
              <a:rPr lang="ar-SA" dirty="0">
                <a:cs typeface="AL-Mateen" pitchFamily="2" charset="-78"/>
              </a:rPr>
              <a:t> بريس (والذي بالطبع لديك منه إذا كنت تملك تمللك مدونة) اضغط على</a:t>
            </a:r>
            <a:r>
              <a:rPr lang="en-US" dirty="0">
                <a:cs typeface="AL-Mateen" pitchFamily="2" charset="-78"/>
              </a:rPr>
              <a:t> Do it now </a:t>
            </a:r>
            <a:r>
              <a:rPr lang="ar-SA" dirty="0">
                <a:cs typeface="AL-Mateen" pitchFamily="2" charset="-78"/>
              </a:rPr>
              <a:t>فيقوم بإنشاء حساب تلقائياً من دون أي تكليف. عندها ستظهر لك نافذة </a:t>
            </a:r>
            <a:r>
              <a:rPr lang="ar-SA" dirty="0" smtClean="0">
                <a:cs typeface="AL-Mateen" pitchFamily="2" charset="-78"/>
              </a:rPr>
              <a:t>جديدة</a:t>
            </a: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23039160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1196752"/>
            <a:ext cx="8229600" cy="5040560"/>
          </a:xfrm>
        </p:spPr>
        <p:txBody>
          <a:bodyPr>
            <a:noAutofit/>
          </a:bodyPr>
          <a:lstStyle/>
          <a:p>
            <a:pPr algn="just" fontAlgn="base">
              <a:lnSpc>
                <a:spcPct val="150000"/>
              </a:lnSpc>
            </a:pPr>
            <a:r>
              <a:rPr lang="ar-SA" sz="3100" dirty="0">
                <a:cs typeface="AL-Mateen" pitchFamily="2" charset="-78"/>
              </a:rPr>
              <a:t>عند الانتهاء من تحديد كل شيء، اضغط </a:t>
            </a:r>
            <a:r>
              <a:rPr lang="ar-SA" sz="3100" dirty="0" err="1">
                <a:cs typeface="AL-Mateen" pitchFamily="2" charset="-78"/>
              </a:rPr>
              <a:t>علىاحفظ</a:t>
            </a:r>
            <a:r>
              <a:rPr lang="ar-SA" sz="3100" dirty="0">
                <a:cs typeface="AL-Mateen" pitchFamily="2" charset="-78"/>
              </a:rPr>
              <a:t> التصويت من اليسار ومن ثم تضغط على</a:t>
            </a:r>
            <a:r>
              <a:rPr lang="en-US" sz="3100" dirty="0">
                <a:cs typeface="AL-Mateen" pitchFamily="2" charset="-78"/>
              </a:rPr>
              <a:t> Embed in Post </a:t>
            </a:r>
            <a:r>
              <a:rPr lang="ar-SA" sz="3100" dirty="0">
                <a:cs typeface="AL-Mateen" pitchFamily="2" charset="-78"/>
              </a:rPr>
              <a:t>وستجد انه أضاف</a:t>
            </a:r>
            <a:r>
              <a:rPr lang="en-US" sz="3100" dirty="0">
                <a:cs typeface="AL-Mateen" pitchFamily="2" charset="-78"/>
              </a:rPr>
              <a:t> HTML Code </a:t>
            </a:r>
            <a:r>
              <a:rPr lang="ar-SA" sz="3100" dirty="0">
                <a:cs typeface="AL-Mateen" pitchFamily="2" charset="-78"/>
              </a:rPr>
              <a:t>بسيط سيظهر مربع التصويت بدلاً عنه عند نشر التدوينة</a:t>
            </a:r>
            <a:endParaRPr lang="en-US" sz="3100" dirty="0">
              <a:cs typeface="AL-Mateen" pitchFamily="2" charset="-78"/>
            </a:endParaRPr>
          </a:p>
          <a:p>
            <a:pPr algn="just" fontAlgn="base">
              <a:lnSpc>
                <a:spcPct val="150000"/>
              </a:lnSpc>
            </a:pPr>
            <a:r>
              <a:rPr lang="en-US" sz="3100" b="1" u="sng" dirty="0">
                <a:cs typeface="AL-Mateen" pitchFamily="2" charset="-78"/>
              </a:rPr>
              <a:t>Add Contact Form:</a:t>
            </a:r>
            <a:r>
              <a:rPr lang="en-US" sz="3100" b="1" dirty="0">
                <a:cs typeface="AL-Mateen" pitchFamily="2" charset="-78"/>
              </a:rPr>
              <a:t> </a:t>
            </a:r>
            <a:r>
              <a:rPr lang="ar-SA" sz="3100" dirty="0">
                <a:cs typeface="AL-Mateen" pitchFamily="2" charset="-78"/>
              </a:rPr>
              <a:t>إذا ضغطت عليها ستظهر لك نافذة لتضيف نموذج للاتصال (المراسلة المباشرة لك) وهذه الخاصية تسمح لقرائك أن تراسلك عبر الايميل أو يرسلوا اقتراحاتهم حول تحسين المدونة الخ</a:t>
            </a:r>
            <a:r>
              <a:rPr lang="en-US" sz="3100" dirty="0">
                <a:cs typeface="AL-Mateen" pitchFamily="2" charset="-78"/>
              </a:rPr>
              <a:t>.</a:t>
            </a:r>
            <a:r>
              <a:rPr lang="en-US" dirty="0">
                <a:cs typeface="AL-Mateen" pitchFamily="2" charset="-78"/>
              </a:rPr>
              <a:t>.</a:t>
            </a:r>
            <a:endParaRPr lang="ar-SA" dirty="0"/>
          </a:p>
        </p:txBody>
      </p:sp>
    </p:spTree>
    <p:extLst>
      <p:ext uri="{BB962C8B-B14F-4D97-AF65-F5344CB8AC3E}">
        <p14:creationId xmlns:p14="http://schemas.microsoft.com/office/powerpoint/2010/main" val="15108025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24744"/>
            <a:ext cx="8229600" cy="5001419"/>
          </a:xfrm>
        </p:spPr>
        <p:txBody>
          <a:bodyPr>
            <a:normAutofit/>
          </a:bodyPr>
          <a:lstStyle/>
          <a:p>
            <a:pPr algn="just" fontAlgn="base"/>
            <a:r>
              <a:rPr lang="ar-SA" dirty="0">
                <a:cs typeface="AL-Mateen" pitchFamily="2" charset="-78"/>
              </a:rPr>
              <a:t>عند الانتهاء من ملئ المربعات الفارغة، اضغط على</a:t>
            </a:r>
            <a:r>
              <a:rPr lang="en-US" dirty="0">
                <a:cs typeface="AL-Mateen" pitchFamily="2" charset="-78"/>
              </a:rPr>
              <a:t> Add this form to my post </a:t>
            </a:r>
            <a:r>
              <a:rPr lang="ar-SA" dirty="0">
                <a:cs typeface="AL-Mateen" pitchFamily="2" charset="-78"/>
              </a:rPr>
              <a:t>وسيظهر لك</a:t>
            </a:r>
            <a:r>
              <a:rPr lang="en-US" dirty="0">
                <a:cs typeface="AL-Mateen" pitchFamily="2" charset="-78"/>
              </a:rPr>
              <a:t> HTML Code </a:t>
            </a:r>
            <a:r>
              <a:rPr lang="ar-SA" dirty="0">
                <a:cs typeface="AL-Mateen" pitchFamily="2" charset="-78"/>
              </a:rPr>
              <a:t>سيتحول إلى مربع “نموذج الاتصال</a:t>
            </a:r>
            <a:r>
              <a:rPr lang="en-US" dirty="0">
                <a:cs typeface="AL-Mateen" pitchFamily="2" charset="-78"/>
              </a:rPr>
              <a:t>”</a:t>
            </a:r>
          </a:p>
          <a:p>
            <a:pPr algn="just" fontAlgn="base"/>
            <a:r>
              <a:rPr lang="en-US" i="1" u="sng" dirty="0">
                <a:cs typeface="AL-Mateen" pitchFamily="2" charset="-78"/>
              </a:rPr>
              <a:t>  </a:t>
            </a:r>
            <a:r>
              <a:rPr lang="ar-SA" i="1" u="sng" dirty="0">
                <a:cs typeface="AL-Mateen" pitchFamily="2" charset="-78"/>
              </a:rPr>
              <a:t>نافذة النشر الموجودة على </a:t>
            </a:r>
            <a:r>
              <a:rPr lang="ar-SA" i="1" u="sng" dirty="0" smtClean="0">
                <a:cs typeface="AL-Mateen" pitchFamily="2" charset="-78"/>
              </a:rPr>
              <a:t>اليسار</a:t>
            </a:r>
            <a:endParaRPr lang="ar-SA" b="1" i="1" dirty="0">
              <a:cs typeface="AL-Mateen" pitchFamily="2" charset="-78"/>
            </a:endParaRPr>
          </a:p>
          <a:p>
            <a:pPr marL="0" indent="0" algn="just" fontAlgn="base">
              <a:buNone/>
            </a:pPr>
            <a:r>
              <a:rPr lang="en-US" i="1" dirty="0">
                <a:cs typeface="AL-Mateen" pitchFamily="2" charset="-78"/>
              </a:rPr>
              <a:t> </a:t>
            </a:r>
            <a:r>
              <a:rPr lang="en-US" dirty="0" smtClean="0">
                <a:effectLst/>
                <a:cs typeface="AL-Mateen" pitchFamily="2" charset="-78"/>
              </a:rPr>
              <a:t> </a:t>
            </a:r>
            <a:r>
              <a:rPr lang="en-US" i="1" dirty="0">
                <a:cs typeface="AL-Mateen" pitchFamily="2" charset="-78"/>
              </a:rPr>
              <a:t> </a:t>
            </a:r>
            <a:r>
              <a:rPr lang="en-US" dirty="0" smtClean="0">
                <a:effectLst/>
                <a:cs typeface="AL-Mateen" pitchFamily="2" charset="-78"/>
              </a:rPr>
              <a:t> </a:t>
            </a:r>
            <a:r>
              <a:rPr lang="en-US" i="1" dirty="0">
                <a:cs typeface="AL-Mateen" pitchFamily="2" charset="-78"/>
              </a:rPr>
              <a:t> </a:t>
            </a:r>
            <a:r>
              <a:rPr lang="en-US" dirty="0" smtClean="0">
                <a:effectLst/>
                <a:cs typeface="AL-Mateen" pitchFamily="2" charset="-78"/>
              </a:rPr>
              <a:t> </a:t>
            </a:r>
            <a:r>
              <a:rPr lang="ar-SA" b="1" u="sng" dirty="0">
                <a:cs typeface="AL-Mateen" pitchFamily="2" charset="-78"/>
              </a:rPr>
              <a:t>حفظ المسودة</a:t>
            </a:r>
            <a:r>
              <a:rPr lang="en-US" b="1" u="sng" dirty="0">
                <a:cs typeface="AL-Mateen" pitchFamily="2" charset="-78"/>
              </a:rPr>
              <a:t>: </a:t>
            </a:r>
            <a:r>
              <a:rPr lang="en-US" b="1" dirty="0">
                <a:cs typeface="AL-Mateen" pitchFamily="2" charset="-78"/>
              </a:rPr>
              <a:t> </a:t>
            </a:r>
            <a:r>
              <a:rPr lang="ar-SA" dirty="0">
                <a:cs typeface="AL-Mateen" pitchFamily="2" charset="-78"/>
              </a:rPr>
              <a:t>إذا لم تشأ بنشر التدوينة بعد، يمكنك أن تحفظها كمسودة وأن تعدلها بأي وقت ممكن، هكذا لن تكون منشورة ولا يمكن لأحد أن يراها إلا أنت والمستخدمون الآخرون الذي عيّنتهم في مدونتك (سنتعلم كيفية تعيين مستخدمون في درس آخر) إذا أردت تعديل التدوينة بعد حفظها كمسودة، يمكنك أن تدخل إلى </a:t>
            </a:r>
            <a:r>
              <a:rPr lang="ar-SA" dirty="0" smtClean="0">
                <a:cs typeface="AL-Mateen" pitchFamily="2" charset="-78"/>
              </a:rPr>
              <a:t>إعدادات</a:t>
            </a:r>
            <a:endParaRPr lang="ar-SA" dirty="0">
              <a:cs typeface="AL-Mateen" pitchFamily="2" charset="-78"/>
            </a:endParaRPr>
          </a:p>
        </p:txBody>
      </p:sp>
    </p:spTree>
    <p:extLst>
      <p:ext uri="{BB962C8B-B14F-4D97-AF65-F5344CB8AC3E}">
        <p14:creationId xmlns:p14="http://schemas.microsoft.com/office/powerpoint/2010/main" val="2302445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980728"/>
            <a:ext cx="8363272" cy="5328592"/>
          </a:xfrm>
        </p:spPr>
        <p:txBody>
          <a:bodyPr>
            <a:normAutofit fontScale="92500" lnSpcReduction="20000"/>
          </a:bodyPr>
          <a:lstStyle/>
          <a:p>
            <a:pPr fontAlgn="base">
              <a:lnSpc>
                <a:spcPct val="150000"/>
              </a:lnSpc>
            </a:pPr>
            <a:r>
              <a:rPr lang="ar-SA" dirty="0">
                <a:cs typeface="AL-Mateen" pitchFamily="2" charset="-78"/>
              </a:rPr>
              <a:t>الصفحة ومن ثم الانتقال إلى قسم: </a:t>
            </a:r>
            <a:r>
              <a:rPr lang="ar-SA" dirty="0" err="1">
                <a:cs typeface="AL-Mateen" pitchFamily="2" charset="-78"/>
              </a:rPr>
              <a:t>تدوينات</a:t>
            </a:r>
            <a:r>
              <a:rPr lang="ar-SA" dirty="0">
                <a:cs typeface="AL-Mateen" pitchFamily="2" charset="-78"/>
              </a:rPr>
              <a:t> ثم</a:t>
            </a:r>
            <a:r>
              <a:rPr lang="en-US" dirty="0">
                <a:cs typeface="AL-Mateen" pitchFamily="2" charset="-78"/>
              </a:rPr>
              <a:t> All posts </a:t>
            </a:r>
            <a:r>
              <a:rPr lang="ar-SA" dirty="0">
                <a:cs typeface="AL-Mateen" pitchFamily="2" charset="-78"/>
              </a:rPr>
              <a:t>فتظهر لك قائمة كل التدوينات التي نشرتها أو حفظتها مسبقاً. ومن ثم تضغط على تحرير لتعديل التدوينة</a:t>
            </a:r>
            <a:r>
              <a:rPr lang="en-US" dirty="0">
                <a:cs typeface="AL-Mateen" pitchFamily="2" charset="-78"/>
              </a:rPr>
              <a:t> </a:t>
            </a:r>
          </a:p>
          <a:p>
            <a:pPr fontAlgn="base">
              <a:lnSpc>
                <a:spcPct val="150000"/>
              </a:lnSpc>
            </a:pPr>
            <a:r>
              <a:rPr lang="ar-SA" b="1" u="sng" dirty="0">
                <a:cs typeface="AL-Mateen" pitchFamily="2" charset="-78"/>
              </a:rPr>
              <a:t>معاينة</a:t>
            </a:r>
            <a:r>
              <a:rPr lang="en-US" b="1" u="sng" dirty="0">
                <a:cs typeface="AL-Mateen" pitchFamily="2" charset="-78"/>
              </a:rPr>
              <a:t>:</a:t>
            </a:r>
            <a:r>
              <a:rPr lang="en-US" dirty="0">
                <a:cs typeface="AL-Mateen" pitchFamily="2" charset="-78"/>
              </a:rPr>
              <a:t>  </a:t>
            </a:r>
            <a:r>
              <a:rPr lang="ar-SA" dirty="0">
                <a:cs typeface="AL-Mateen" pitchFamily="2" charset="-78"/>
              </a:rPr>
              <a:t>تظهر لك مثالاً على شكل التدوينة التي تكتبها قبل نشرها</a:t>
            </a:r>
            <a:r>
              <a:rPr lang="en-US" dirty="0">
                <a:cs typeface="AL-Mateen" pitchFamily="2" charset="-78"/>
              </a:rPr>
              <a:t>. </a:t>
            </a:r>
          </a:p>
          <a:p>
            <a:pPr fontAlgn="base">
              <a:lnSpc>
                <a:spcPct val="150000"/>
              </a:lnSpc>
            </a:pPr>
            <a:r>
              <a:rPr lang="en-US" b="1" u="sng" dirty="0">
                <a:cs typeface="AL-Mateen" pitchFamily="2" charset="-78"/>
              </a:rPr>
              <a:t>Status:</a:t>
            </a:r>
            <a:r>
              <a:rPr lang="en-US" dirty="0">
                <a:cs typeface="AL-Mateen" pitchFamily="2" charset="-78"/>
              </a:rPr>
              <a:t> </a:t>
            </a:r>
            <a:r>
              <a:rPr lang="ar-SA" dirty="0">
                <a:cs typeface="AL-Mateen" pitchFamily="2" charset="-78"/>
              </a:rPr>
              <a:t>مسودة، يمكنك أن تختار إذا كنت تريد حفظها كمسودة (حالياً) أو إذا كانت بانتظار المراجعة (تدقيق، تعديل الخ</a:t>
            </a:r>
            <a:r>
              <a:rPr lang="en-US" dirty="0">
                <a:cs typeface="AL-Mateen" pitchFamily="2" charset="-78"/>
              </a:rPr>
              <a:t>..)</a:t>
            </a:r>
          </a:p>
          <a:p>
            <a:pPr fontAlgn="base">
              <a:lnSpc>
                <a:spcPct val="150000"/>
              </a:lnSpc>
            </a:pPr>
            <a:r>
              <a:rPr lang="ar-SA" b="1" u="sng" dirty="0">
                <a:cs typeface="AL-Mateen" pitchFamily="2" charset="-78"/>
              </a:rPr>
              <a:t>النشر فوراً</a:t>
            </a:r>
            <a:r>
              <a:rPr lang="en-US" b="1" u="sng" dirty="0">
                <a:cs typeface="AL-Mateen" pitchFamily="2" charset="-78"/>
              </a:rPr>
              <a:t>:</a:t>
            </a:r>
            <a:r>
              <a:rPr lang="en-US" dirty="0">
                <a:cs typeface="AL-Mateen" pitchFamily="2" charset="-78"/>
              </a:rPr>
              <a:t> </a:t>
            </a:r>
            <a:r>
              <a:rPr lang="ar-SA" dirty="0">
                <a:cs typeface="AL-Mateen" pitchFamily="2" charset="-78"/>
              </a:rPr>
              <a:t>إذا ضغطت على تحرير سيريك التاريخ والوقت. يمكنك أن تعدل بتاريخ ووقت النشر</a:t>
            </a:r>
            <a:endParaRPr lang="en-US" dirty="0">
              <a:cs typeface="AL-Mateen" pitchFamily="2" charset="-78"/>
            </a:endParaRPr>
          </a:p>
          <a:p>
            <a:endParaRPr lang="ar-SA" dirty="0"/>
          </a:p>
        </p:txBody>
      </p:sp>
    </p:spTree>
    <p:extLst>
      <p:ext uri="{BB962C8B-B14F-4D97-AF65-F5344CB8AC3E}">
        <p14:creationId xmlns:p14="http://schemas.microsoft.com/office/powerpoint/2010/main" val="16093323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366064"/>
            <a:ext cx="8579296" cy="5472608"/>
          </a:xfrm>
        </p:spPr>
        <p:txBody>
          <a:bodyPr>
            <a:normAutofit fontScale="55000" lnSpcReduction="20000"/>
          </a:bodyPr>
          <a:lstStyle/>
          <a:p>
            <a:pPr algn="just" fontAlgn="base">
              <a:lnSpc>
                <a:spcPct val="170000"/>
              </a:lnSpc>
            </a:pPr>
            <a:r>
              <a:rPr lang="en-US" sz="4000" b="1" u="sng" dirty="0">
                <a:cs typeface="AL-Mateen" pitchFamily="2" charset="-78"/>
              </a:rPr>
              <a:t>Publicize:</a:t>
            </a:r>
            <a:r>
              <a:rPr lang="en-US" sz="4000" b="1" dirty="0">
                <a:cs typeface="AL-Mateen" pitchFamily="2" charset="-78"/>
              </a:rPr>
              <a:t> </a:t>
            </a:r>
            <a:r>
              <a:rPr lang="ar-SA" sz="4000" dirty="0">
                <a:cs typeface="AL-Mateen" pitchFamily="2" charset="-78"/>
              </a:rPr>
              <a:t>تسمح لك باختيار الصفحات التي تريد نشر التدوينة عليها بشكل تلقائي</a:t>
            </a:r>
            <a:endParaRPr lang="en-US" sz="4000" dirty="0">
              <a:cs typeface="AL-Mateen" pitchFamily="2" charset="-78"/>
            </a:endParaRPr>
          </a:p>
          <a:p>
            <a:pPr algn="just" fontAlgn="base">
              <a:lnSpc>
                <a:spcPct val="170000"/>
              </a:lnSpc>
            </a:pPr>
            <a:r>
              <a:rPr lang="ar-SA" sz="4000" dirty="0">
                <a:cs typeface="AL-Mateen" pitchFamily="2" charset="-78"/>
              </a:rPr>
              <a:t>إذا ضغطت على “عرض” يمكنك أن تدرج روابط لكل من</a:t>
            </a:r>
            <a:r>
              <a:rPr lang="en-US" sz="4000" dirty="0">
                <a:cs typeface="AL-Mateen" pitchFamily="2" charset="-78"/>
              </a:rPr>
              <a:t>  Facebook</a:t>
            </a:r>
            <a:r>
              <a:rPr lang="ar-SA" sz="4000" dirty="0">
                <a:cs typeface="AL-Mateen" pitchFamily="2" charset="-78"/>
              </a:rPr>
              <a:t>، </a:t>
            </a:r>
            <a:r>
              <a:rPr lang="en-US" sz="4000" dirty="0">
                <a:cs typeface="AL-Mateen" pitchFamily="2" charset="-78"/>
              </a:rPr>
              <a:t>Twitter</a:t>
            </a:r>
            <a:r>
              <a:rPr lang="ar-SA" sz="4000" dirty="0">
                <a:cs typeface="AL-Mateen" pitchFamily="2" charset="-78"/>
              </a:rPr>
              <a:t>، </a:t>
            </a:r>
            <a:r>
              <a:rPr lang="en-US" sz="4000" dirty="0">
                <a:cs typeface="AL-Mateen" pitchFamily="2" charset="-78"/>
              </a:rPr>
              <a:t>LinkedIn, </a:t>
            </a:r>
            <a:r>
              <a:rPr lang="en-US" sz="4000" dirty="0" err="1">
                <a:cs typeface="AL-Mateen" pitchFamily="2" charset="-78"/>
              </a:rPr>
              <a:t>Tumblr</a:t>
            </a:r>
            <a:endParaRPr lang="en-US" sz="4000" dirty="0">
              <a:cs typeface="AL-Mateen" pitchFamily="2" charset="-78"/>
            </a:endParaRPr>
          </a:p>
          <a:p>
            <a:pPr algn="just" fontAlgn="base">
              <a:lnSpc>
                <a:spcPct val="170000"/>
              </a:lnSpc>
            </a:pPr>
            <a:r>
              <a:rPr lang="en-US" sz="4000" i="1" u="sng" dirty="0" err="1">
                <a:cs typeface="AL-Mateen" pitchFamily="2" charset="-78"/>
              </a:rPr>
              <a:t>Catagories</a:t>
            </a:r>
            <a:r>
              <a:rPr lang="en-US" sz="4000" i="1" u="sng" dirty="0">
                <a:cs typeface="AL-Mateen" pitchFamily="2" charset="-78"/>
              </a:rPr>
              <a:t> (</a:t>
            </a:r>
            <a:r>
              <a:rPr lang="ar-SA" sz="4000" i="1" u="sng" dirty="0">
                <a:cs typeface="AL-Mateen" pitchFamily="2" charset="-78"/>
              </a:rPr>
              <a:t>التصنيفات</a:t>
            </a:r>
            <a:r>
              <a:rPr lang="en-US" sz="4000" i="1" u="sng" dirty="0" smtClean="0">
                <a:cs typeface="AL-Mateen" pitchFamily="2" charset="-78"/>
              </a:rPr>
              <a:t>)</a:t>
            </a:r>
            <a:r>
              <a:rPr lang="en-US" sz="4000" dirty="0">
                <a:cs typeface="AL-Mateen" pitchFamily="2" charset="-78"/>
              </a:rPr>
              <a:t> </a:t>
            </a:r>
          </a:p>
          <a:p>
            <a:pPr algn="just" fontAlgn="base">
              <a:lnSpc>
                <a:spcPct val="170000"/>
              </a:lnSpc>
            </a:pPr>
            <a:r>
              <a:rPr lang="ar-SA" sz="4000" dirty="0">
                <a:cs typeface="AL-Mateen" pitchFamily="2" charset="-78"/>
              </a:rPr>
              <a:t>التصنيفات تساعدك على ترتيب </a:t>
            </a:r>
            <a:r>
              <a:rPr lang="ar-SA" sz="4000" dirty="0" err="1">
                <a:cs typeface="AL-Mateen" pitchFamily="2" charset="-78"/>
              </a:rPr>
              <a:t>تدويناتك</a:t>
            </a:r>
            <a:r>
              <a:rPr lang="ar-SA" sz="4000" dirty="0">
                <a:cs typeface="AL-Mateen" pitchFamily="2" charset="-78"/>
              </a:rPr>
              <a:t> تحت قسم معين، مثلاً لو كنت تدوّن دروس عن الورد بريس تضيف تصنيفاً جديداً باسم “دروس وورد بريس” وتلك الخاصية تساعدك بحيث إذا ضغطت على تصنيف “دروس وورد بريس” ستظهر لك كل التدوينات التي </a:t>
            </a:r>
            <a:r>
              <a:rPr lang="ar-SA" sz="4000" dirty="0" err="1">
                <a:cs typeface="AL-Mateen" pitchFamily="2" charset="-78"/>
              </a:rPr>
              <a:t>صنّفتحها</a:t>
            </a:r>
            <a:r>
              <a:rPr lang="ar-SA" sz="4000" dirty="0">
                <a:cs typeface="AL-Mateen" pitchFamily="2" charset="-78"/>
              </a:rPr>
              <a:t> تحت هذا التصنيف</a:t>
            </a:r>
            <a:endParaRPr lang="en-US" sz="4000" dirty="0">
              <a:cs typeface="AL-Mateen" pitchFamily="2" charset="-78"/>
            </a:endParaRPr>
          </a:p>
          <a:p>
            <a:pPr algn="just" fontAlgn="base">
              <a:lnSpc>
                <a:spcPct val="170000"/>
              </a:lnSpc>
            </a:pPr>
            <a:r>
              <a:rPr lang="en-US" sz="4000" i="1" u="sng" dirty="0">
                <a:cs typeface="AL-Mateen" pitchFamily="2" charset="-78"/>
              </a:rPr>
              <a:t>Tags (</a:t>
            </a:r>
            <a:r>
              <a:rPr lang="ar-SA" sz="4000" i="1" u="sng" dirty="0">
                <a:cs typeface="AL-Mateen" pitchFamily="2" charset="-78"/>
              </a:rPr>
              <a:t>الوسوم</a:t>
            </a:r>
            <a:r>
              <a:rPr lang="en-US" sz="4000" i="1" u="sng" dirty="0" smtClean="0">
                <a:cs typeface="AL-Mateen" pitchFamily="2" charset="-78"/>
              </a:rPr>
              <a:t>)</a:t>
            </a:r>
            <a:endParaRPr lang="en-US" sz="4000"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35408901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1340768"/>
            <a:ext cx="8229600" cy="5001419"/>
          </a:xfrm>
        </p:spPr>
        <p:txBody>
          <a:bodyPr>
            <a:normAutofit fontScale="85000" lnSpcReduction="10000"/>
          </a:bodyPr>
          <a:lstStyle/>
          <a:p>
            <a:pPr fontAlgn="base"/>
            <a:r>
              <a:rPr lang="ar-SA" dirty="0">
                <a:cs typeface="AL-Mateen" pitchFamily="2" charset="-78"/>
              </a:rPr>
              <a:t>الوسوم مهمة جداً لإيجاد </a:t>
            </a:r>
            <a:r>
              <a:rPr lang="ar-SA" dirty="0" err="1">
                <a:cs typeface="AL-Mateen" pitchFamily="2" charset="-78"/>
              </a:rPr>
              <a:t>تدوينتك</a:t>
            </a:r>
            <a:r>
              <a:rPr lang="ar-SA" dirty="0">
                <a:cs typeface="AL-Mateen" pitchFamily="2" charset="-78"/>
              </a:rPr>
              <a:t> عند البحث عنها في محركات البحث، أي: مثلاً لو وضعنا الوسوم التالية: وورد بريس، دروس، عربي، إنشاء، </a:t>
            </a:r>
            <a:r>
              <a:rPr lang="ar-SA" dirty="0" err="1">
                <a:cs typeface="AL-Mateen" pitchFamily="2" charset="-78"/>
              </a:rPr>
              <a:t>تدوينة</a:t>
            </a:r>
            <a:r>
              <a:rPr lang="ar-SA" dirty="0">
                <a:cs typeface="AL-Mateen" pitchFamily="2" charset="-78"/>
              </a:rPr>
              <a:t>، مدونة الخ</a:t>
            </a:r>
            <a:r>
              <a:rPr lang="en-US" dirty="0">
                <a:cs typeface="AL-Mateen" pitchFamily="2" charset="-78"/>
              </a:rPr>
              <a:t>..</a:t>
            </a:r>
          </a:p>
          <a:p>
            <a:pPr fontAlgn="base"/>
            <a:r>
              <a:rPr lang="ar-SA" dirty="0">
                <a:cs typeface="AL-Mateen" pitchFamily="2" charset="-78"/>
              </a:rPr>
              <a:t>كل هذه الكلمات تكون مفاتيح البحث، حيث إذا شخصاً ما بحث على</a:t>
            </a:r>
            <a:r>
              <a:rPr lang="en-US" dirty="0">
                <a:cs typeface="AL-Mateen" pitchFamily="2" charset="-78"/>
              </a:rPr>
              <a:t> Google </a:t>
            </a:r>
            <a:r>
              <a:rPr lang="ar-SA" dirty="0">
                <a:cs typeface="AL-Mateen" pitchFamily="2" charset="-78"/>
              </a:rPr>
              <a:t>دروس للورد بريس باللغة العربية ستظهر لهم </a:t>
            </a:r>
            <a:r>
              <a:rPr lang="ar-SA" dirty="0" err="1">
                <a:cs typeface="AL-Mateen" pitchFamily="2" charset="-78"/>
              </a:rPr>
              <a:t>تدوينتي</a:t>
            </a:r>
            <a:r>
              <a:rPr lang="ar-SA" dirty="0">
                <a:cs typeface="AL-Mateen" pitchFamily="2" charset="-78"/>
              </a:rPr>
              <a:t> (من بين النتائج الكثيرة) لأنني وضعت الوسوم “دروس، وورد بريس، عربي ” عند الانتهاء من تعيين الوسوم اضغط على أضف</a:t>
            </a:r>
            <a:r>
              <a:rPr lang="en-US" dirty="0">
                <a:cs typeface="AL-Mateen" pitchFamily="2" charset="-78"/>
              </a:rPr>
              <a:t> ^_^</a:t>
            </a:r>
          </a:p>
          <a:p>
            <a:pPr fontAlgn="base"/>
            <a:r>
              <a:rPr lang="ar-SA" dirty="0">
                <a:cs typeface="AL-Mateen" pitchFamily="2" charset="-78"/>
              </a:rPr>
              <a:t>فلنبدأ بالقسم الأول،</a:t>
            </a:r>
            <a:r>
              <a:rPr lang="en-US" dirty="0">
                <a:cs typeface="AL-Mateen" pitchFamily="2" charset="-78"/>
              </a:rPr>
              <a:t> </a:t>
            </a:r>
            <a:r>
              <a:rPr lang="ar-SA" b="1" u="sng" dirty="0">
                <a:cs typeface="AL-Mateen" pitchFamily="2" charset="-78"/>
              </a:rPr>
              <a:t>إنشاء مدونة</a:t>
            </a:r>
            <a:r>
              <a:rPr lang="en-US" b="1" u="sng" dirty="0">
                <a:cs typeface="AL-Mateen" pitchFamily="2" charset="-78"/>
              </a:rPr>
              <a:t>:</a:t>
            </a:r>
            <a:r>
              <a:rPr lang="en-US" dirty="0">
                <a:cs typeface="AL-Mateen" pitchFamily="2" charset="-78"/>
              </a:rPr>
              <a:t> </a:t>
            </a:r>
            <a:r>
              <a:rPr lang="ar-SA" dirty="0">
                <a:cs typeface="AL-Mateen" pitchFamily="2" charset="-78"/>
              </a:rPr>
              <a:t>من أجل إنشاء مدونة يتوجب عليك تسجيل الدخول أولاً من حسابك على </a:t>
            </a:r>
            <a:r>
              <a:rPr lang="ar-SA" dirty="0" err="1">
                <a:cs typeface="AL-Mateen" pitchFamily="2" charset="-78"/>
              </a:rPr>
              <a:t>الوورد</a:t>
            </a:r>
            <a:r>
              <a:rPr lang="ar-SA" dirty="0">
                <a:cs typeface="AL-Mateen" pitchFamily="2" charset="-78"/>
              </a:rPr>
              <a:t> بريس، إذا لم تملك حساب على </a:t>
            </a:r>
            <a:r>
              <a:rPr lang="ar-SA" dirty="0" err="1">
                <a:cs typeface="AL-Mateen" pitchFamily="2" charset="-78"/>
              </a:rPr>
              <a:t>الوورد</a:t>
            </a:r>
            <a:r>
              <a:rPr lang="ar-SA" dirty="0">
                <a:cs typeface="AL-Mateen" pitchFamily="2" charset="-78"/>
              </a:rPr>
              <a:t> بريس يمكنك التعلم</a:t>
            </a:r>
            <a:r>
              <a:rPr lang="en-US" dirty="0">
                <a:cs typeface="AL-Mateen" pitchFamily="2" charset="-78"/>
              </a:rPr>
              <a:t> </a:t>
            </a:r>
            <a:r>
              <a:rPr lang="ar-SA" u="sng" dirty="0">
                <a:cs typeface="AL-Mateen" pitchFamily="2" charset="-78"/>
                <a:hlinkClick r:id="rId2" tooltip="كيفية إنشاء حساب على الوورد بريس"/>
              </a:rPr>
              <a:t>هنا</a:t>
            </a:r>
            <a:r>
              <a:rPr lang="en-US" u="sng" dirty="0">
                <a:cs typeface="AL-Mateen" pitchFamily="2" charset="-78"/>
                <a:hlinkClick r:id="rId2" tooltip="كيفية إنشاء حساب على الوورد بريس"/>
              </a:rPr>
              <a:t> </a:t>
            </a:r>
            <a:endParaRPr lang="en-US" dirty="0">
              <a:cs typeface="AL-Mateen" pitchFamily="2" charset="-78"/>
            </a:endParaRPr>
          </a:p>
          <a:p>
            <a:pPr fontAlgn="base"/>
            <a:r>
              <a:rPr lang="ar-SA" dirty="0">
                <a:cs typeface="AL-Mateen" pitchFamily="2" charset="-78"/>
              </a:rPr>
              <a:t>بعد تسجيل الدخول ستظهر لك صفحتك العامة التي تعطيك أحدث التدوينات للمدونات التي اشتركت بها. </a:t>
            </a:r>
            <a:r>
              <a:rPr lang="ar-SA" dirty="0" err="1">
                <a:cs typeface="AL-Mateen" pitchFamily="2" charset="-78"/>
              </a:rPr>
              <a:t>غذهب</a:t>
            </a:r>
            <a:r>
              <a:rPr lang="ar-SA" dirty="0">
                <a:cs typeface="AL-Mateen" pitchFamily="2" charset="-78"/>
              </a:rPr>
              <a:t> إلى قسم</a:t>
            </a:r>
            <a:r>
              <a:rPr lang="en-US" dirty="0">
                <a:cs typeface="AL-Mateen" pitchFamily="2" charset="-78"/>
              </a:rPr>
              <a:t> My Blogs </a:t>
            </a:r>
            <a:r>
              <a:rPr lang="ar-SA" dirty="0">
                <a:cs typeface="AL-Mateen" pitchFamily="2" charset="-78"/>
              </a:rPr>
              <a:t>كالموضح في الصورة</a:t>
            </a:r>
            <a:endParaRPr lang="en-US" dirty="0">
              <a:cs typeface="AL-Mateen" pitchFamily="2" charset="-78"/>
            </a:endParaRPr>
          </a:p>
          <a:p>
            <a:endParaRPr lang="ar-SA" dirty="0"/>
          </a:p>
        </p:txBody>
      </p:sp>
    </p:spTree>
    <p:extLst>
      <p:ext uri="{BB962C8B-B14F-4D97-AF65-F5344CB8AC3E}">
        <p14:creationId xmlns:p14="http://schemas.microsoft.com/office/powerpoint/2010/main" val="5686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484784"/>
            <a:ext cx="8229600" cy="4525963"/>
          </a:xfrm>
        </p:spPr>
        <p:txBody>
          <a:bodyPr/>
          <a:lstStyle/>
          <a:p>
            <a:pPr marL="0" indent="0" algn="just">
              <a:lnSpc>
                <a:spcPct val="150000"/>
              </a:lnSpc>
              <a:buNone/>
            </a:pPr>
            <a:r>
              <a:rPr lang="ar-SA" dirty="0" smtClean="0">
                <a:cs typeface="AL-Mateen" pitchFamily="2" charset="-78"/>
              </a:rPr>
              <a:t>وبعد الانتشار الواسع للمدونات بين المستفيدين من الشبكة العنكبوتية، أصبحت توصف بأنها ثاني ثورة في عالم الإنترنت بعد البريد الإلكتروني، وأنها الآن إلى جانب البريد الإلكتروني والويكي تعد أحد أبرز خدمات الإنترنت</a:t>
            </a:r>
            <a:r>
              <a:rPr lang="en-US" dirty="0" smtClean="0">
                <a:cs typeface="AL-Mateen" pitchFamily="2" charset="-78"/>
              </a:rPr>
              <a:t>. Content ( </a:t>
            </a:r>
            <a:r>
              <a:rPr lang="ar-SA" dirty="0" smtClean="0">
                <a:cs typeface="AL-Mateen" pitchFamily="2" charset="-78"/>
              </a:rPr>
              <a:t>وتعد المدونات نوع من أنواع نظم إدارة المحتوى والتي يمكن توظيفها لنشر محتوى المقرر</a:t>
            </a:r>
            <a:r>
              <a:rPr lang="en-US" dirty="0" smtClean="0">
                <a:cs typeface="AL-Mateen" pitchFamily="2" charset="-78"/>
              </a:rPr>
              <a:t> )Management System </a:t>
            </a:r>
            <a:r>
              <a:rPr lang="ar-SA" dirty="0" smtClean="0">
                <a:cs typeface="AL-Mateen" pitchFamily="2" charset="-78"/>
              </a:rPr>
              <a:t>الدراسي وللنقاش مع الطلبة</a:t>
            </a:r>
            <a:r>
              <a:rPr lang="en-US" dirty="0" smtClean="0">
                <a:cs typeface="AL-Mateen" pitchFamily="2" charset="-78"/>
              </a:rPr>
              <a:t>.</a:t>
            </a:r>
            <a:endParaRPr lang="ar-SA" dirty="0" smtClean="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28553160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70000" lnSpcReduction="20000"/>
          </a:bodyPr>
          <a:lstStyle/>
          <a:p>
            <a:pPr fontAlgn="base"/>
            <a:r>
              <a:rPr lang="ar-SA" dirty="0">
                <a:cs typeface="AL-Mateen" pitchFamily="2" charset="-78"/>
              </a:rPr>
              <a:t>عند الذهاب إلى هذا القسم سيظهر لك خياران،</a:t>
            </a:r>
            <a:r>
              <a:rPr lang="en-US" dirty="0">
                <a:cs typeface="AL-Mateen" pitchFamily="2" charset="-78"/>
              </a:rPr>
              <a:t> </a:t>
            </a:r>
            <a:r>
              <a:rPr lang="ar-SA" b="1" dirty="0">
                <a:cs typeface="AL-Mateen" pitchFamily="2" charset="-78"/>
              </a:rPr>
              <a:t>أحدهما</a:t>
            </a:r>
            <a:r>
              <a:rPr lang="en-US" dirty="0">
                <a:cs typeface="AL-Mateen" pitchFamily="2" charset="-78"/>
              </a:rPr>
              <a:t> </a:t>
            </a:r>
            <a:r>
              <a:rPr lang="ar-SA" dirty="0">
                <a:cs typeface="AL-Mateen" pitchFamily="2" charset="-78"/>
              </a:rPr>
              <a:t>هو مدونتك الأصلية (تنشئها تلقائياً عندما تنشأ حساب على </a:t>
            </a:r>
            <a:r>
              <a:rPr lang="ar-SA" dirty="0" err="1">
                <a:cs typeface="AL-Mateen" pitchFamily="2" charset="-78"/>
              </a:rPr>
              <a:t>الوورد</a:t>
            </a:r>
            <a:r>
              <a:rPr lang="ar-SA" dirty="0">
                <a:cs typeface="AL-Mateen" pitchFamily="2" charset="-78"/>
              </a:rPr>
              <a:t> بريس</a:t>
            </a:r>
            <a:r>
              <a:rPr lang="en-US" dirty="0">
                <a:cs typeface="AL-Mateen" pitchFamily="2" charset="-78"/>
              </a:rPr>
              <a:t>) </a:t>
            </a:r>
          </a:p>
          <a:p>
            <a:pPr fontAlgn="base"/>
            <a:r>
              <a:rPr lang="ar-SA" dirty="0">
                <a:cs typeface="AL-Mateen" pitchFamily="2" charset="-78"/>
              </a:rPr>
              <a:t>و</a:t>
            </a:r>
            <a:r>
              <a:rPr lang="ar-SA" b="1" dirty="0">
                <a:cs typeface="AL-Mateen" pitchFamily="2" charset="-78"/>
              </a:rPr>
              <a:t>الثاني</a:t>
            </a:r>
            <a:r>
              <a:rPr lang="en-US" dirty="0">
                <a:cs typeface="AL-Mateen" pitchFamily="2" charset="-78"/>
              </a:rPr>
              <a:t> </a:t>
            </a:r>
            <a:r>
              <a:rPr lang="ar-SA" dirty="0">
                <a:cs typeface="AL-Mateen" pitchFamily="2" charset="-78"/>
              </a:rPr>
              <a:t>هو إنشاء مدونة جديدة</a:t>
            </a:r>
            <a:r>
              <a:rPr lang="en-US" dirty="0">
                <a:cs typeface="AL-Mateen" pitchFamily="2" charset="-78"/>
              </a:rPr>
              <a:t> Create a New Blog</a:t>
            </a:r>
          </a:p>
          <a:p>
            <a:pPr fontAlgn="base"/>
            <a:r>
              <a:rPr lang="ar-SA" dirty="0">
                <a:cs typeface="AL-Mateen" pitchFamily="2" charset="-78"/>
              </a:rPr>
              <a:t>لنضغط على خيار إنشاء مدونة جديدة</a:t>
            </a:r>
            <a:r>
              <a:rPr lang="en-US" dirty="0">
                <a:cs typeface="AL-Mateen" pitchFamily="2" charset="-78"/>
              </a:rPr>
              <a:t> </a:t>
            </a:r>
          </a:p>
          <a:p>
            <a:pPr fontAlgn="base"/>
            <a:r>
              <a:rPr lang="ar-SA" dirty="0">
                <a:cs typeface="AL-Mateen" pitchFamily="2" charset="-78"/>
              </a:rPr>
              <a:t>عند الضغط عليها ستفتح نافذة جديدة تتيح لك بتسمية مدونتك وإنشاء عنوان لها</a:t>
            </a:r>
            <a:r>
              <a:rPr lang="en-US" dirty="0">
                <a:cs typeface="AL-Mateen" pitchFamily="2" charset="-78"/>
              </a:rPr>
              <a:t> (lskjfs.wordpress.com)</a:t>
            </a:r>
          </a:p>
          <a:p>
            <a:pPr fontAlgn="base"/>
            <a:r>
              <a:rPr lang="ar-SA" b="1" u="sng" dirty="0">
                <a:cs typeface="AL-Mateen" pitchFamily="2" charset="-78"/>
              </a:rPr>
              <a:t>عنوان</a:t>
            </a:r>
            <a:r>
              <a:rPr lang="en-US" b="1" u="sng" dirty="0">
                <a:cs typeface="AL-Mateen" pitchFamily="2" charset="-78"/>
              </a:rPr>
              <a:t> </a:t>
            </a:r>
            <a:r>
              <a:rPr lang="ar-SA" b="1" u="sng" dirty="0">
                <a:cs typeface="AL-Mateen" pitchFamily="2" charset="-78"/>
              </a:rPr>
              <a:t>المدونة</a:t>
            </a:r>
            <a:r>
              <a:rPr lang="en-US" dirty="0">
                <a:cs typeface="AL-Mateen" pitchFamily="2" charset="-78"/>
              </a:rPr>
              <a:t>: </a:t>
            </a:r>
            <a:r>
              <a:rPr lang="ar-SA" dirty="0">
                <a:cs typeface="AL-Mateen" pitchFamily="2" charset="-78"/>
              </a:rPr>
              <a:t>يمكنك كتابة عنوان مدونة حسب رغبتك لتسهّل محركات البحث إيجاد مدونتك. عند كتابة عنوان معين انتبه ألا يكون قد استخدم </a:t>
            </a:r>
            <a:r>
              <a:rPr lang="ar-SA" dirty="0" err="1">
                <a:cs typeface="AL-Mateen" pitchFamily="2" charset="-78"/>
              </a:rPr>
              <a:t>مسباً</a:t>
            </a:r>
            <a:r>
              <a:rPr lang="ar-SA" dirty="0">
                <a:cs typeface="AL-Mateen" pitchFamily="2" charset="-78"/>
              </a:rPr>
              <a:t> من قبل مستخدم آخر على </a:t>
            </a:r>
            <a:r>
              <a:rPr lang="ar-SA" dirty="0" err="1">
                <a:cs typeface="AL-Mateen" pitchFamily="2" charset="-78"/>
              </a:rPr>
              <a:t>الوورد</a:t>
            </a:r>
            <a:r>
              <a:rPr lang="ar-SA" dirty="0">
                <a:cs typeface="AL-Mateen" pitchFamily="2" charset="-78"/>
              </a:rPr>
              <a:t> بريس. وانتبه! أن عنوان الـ</a:t>
            </a:r>
            <a:r>
              <a:rPr lang="en-US" dirty="0">
                <a:cs typeface="AL-Mateen" pitchFamily="2" charset="-78"/>
              </a:rPr>
              <a:t> .wordpress.com </a:t>
            </a:r>
            <a:r>
              <a:rPr lang="ar-SA" dirty="0">
                <a:cs typeface="AL-Mateen" pitchFamily="2" charset="-78"/>
              </a:rPr>
              <a:t>يكون مجاني، بينما العناوين الأخرى يتوجب عليك الدفع عليها</a:t>
            </a:r>
            <a:r>
              <a:rPr lang="en-US" dirty="0">
                <a:cs typeface="AL-Mateen" pitchFamily="2" charset="-78"/>
              </a:rPr>
              <a:t> </a:t>
            </a:r>
          </a:p>
          <a:p>
            <a:pPr fontAlgn="base"/>
            <a:r>
              <a:rPr lang="ar-SA" b="1" u="sng" dirty="0">
                <a:cs typeface="AL-Mateen" pitchFamily="2" charset="-78"/>
              </a:rPr>
              <a:t>اسم المدونة</a:t>
            </a:r>
            <a:r>
              <a:rPr lang="en-US" b="1" u="sng" dirty="0">
                <a:cs typeface="AL-Mateen" pitchFamily="2" charset="-78"/>
              </a:rPr>
              <a:t>:</a:t>
            </a:r>
            <a:r>
              <a:rPr lang="en-US" dirty="0">
                <a:cs typeface="AL-Mateen" pitchFamily="2" charset="-78"/>
              </a:rPr>
              <a:t> </a:t>
            </a:r>
            <a:r>
              <a:rPr lang="ar-SA" dirty="0">
                <a:cs typeface="AL-Mateen" pitchFamily="2" charset="-78"/>
              </a:rPr>
              <a:t>اسم المدونة يكون حسب رغبتك</a:t>
            </a:r>
            <a:r>
              <a:rPr lang="en-US" dirty="0">
                <a:cs typeface="AL-Mateen" pitchFamily="2" charset="-78"/>
              </a:rPr>
              <a:t> </a:t>
            </a:r>
          </a:p>
          <a:p>
            <a:pPr fontAlgn="base"/>
            <a:r>
              <a:rPr lang="ar-SA" b="1" u="sng" dirty="0">
                <a:cs typeface="AL-Mateen" pitchFamily="2" charset="-78"/>
              </a:rPr>
              <a:t>خصوصية المدونة</a:t>
            </a:r>
            <a:r>
              <a:rPr lang="en-US" b="1" u="sng" dirty="0">
                <a:cs typeface="AL-Mateen" pitchFamily="2" charset="-78"/>
              </a:rPr>
              <a:t>:</a:t>
            </a:r>
            <a:r>
              <a:rPr lang="en-US" b="1" dirty="0">
                <a:cs typeface="AL-Mateen" pitchFamily="2" charset="-78"/>
              </a:rPr>
              <a:t>  </a:t>
            </a:r>
            <a:r>
              <a:rPr lang="ar-SA" dirty="0">
                <a:cs typeface="AL-Mateen" pitchFamily="2" charset="-78"/>
              </a:rPr>
              <a:t>يمكنك أن تختار خصوصية مدونتك، لديك ثلاث خيارات: 1) مرئي للكل 2( مرئي للكل ولكن سري عند البحث عنها 3) سري أو خاص</a:t>
            </a:r>
            <a:endParaRPr lang="en-US" dirty="0">
              <a:cs typeface="AL-Mateen" pitchFamily="2" charset="-78"/>
            </a:endParaRPr>
          </a:p>
          <a:p>
            <a:pPr fontAlgn="base"/>
            <a:r>
              <a:rPr lang="en-US" dirty="0">
                <a:cs typeface="AL-Mateen" pitchFamily="2" charset="-78"/>
              </a:rPr>
              <a:t> </a:t>
            </a:r>
          </a:p>
          <a:p>
            <a:endParaRPr lang="ar-SA" dirty="0">
              <a:cs typeface="AL-Mateen" pitchFamily="2" charset="-78"/>
            </a:endParaRPr>
          </a:p>
        </p:txBody>
      </p:sp>
    </p:spTree>
    <p:extLst>
      <p:ext uri="{BB962C8B-B14F-4D97-AF65-F5344CB8AC3E}">
        <p14:creationId xmlns:p14="http://schemas.microsoft.com/office/powerpoint/2010/main" val="31312278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268760"/>
            <a:ext cx="8229600" cy="5328592"/>
          </a:xfrm>
        </p:spPr>
        <p:txBody>
          <a:bodyPr>
            <a:normAutofit fontScale="85000" lnSpcReduction="10000"/>
          </a:bodyPr>
          <a:lstStyle/>
          <a:p>
            <a:pPr fontAlgn="base"/>
            <a:r>
              <a:rPr lang="ar-SA" dirty="0">
                <a:cs typeface="AL-Mateen" pitchFamily="2" charset="-78"/>
              </a:rPr>
              <a:t>عند الانتهاء من تعبئة المستطيلات، انزل لأسفل الصفحة واضغط على زر الـ</a:t>
            </a:r>
            <a:r>
              <a:rPr lang="en-US" dirty="0">
                <a:cs typeface="AL-Mateen" pitchFamily="2" charset="-78"/>
              </a:rPr>
              <a:t> sign up </a:t>
            </a:r>
            <a:r>
              <a:rPr lang="ar-SA" dirty="0">
                <a:cs typeface="AL-Mateen" pitchFamily="2" charset="-78"/>
              </a:rPr>
              <a:t>عند قسم الـ</a:t>
            </a:r>
            <a:r>
              <a:rPr lang="en-US" dirty="0">
                <a:cs typeface="AL-Mateen" pitchFamily="2" charset="-78"/>
              </a:rPr>
              <a:t> Basic  </a:t>
            </a:r>
            <a:r>
              <a:rPr lang="ar-SA" dirty="0">
                <a:cs typeface="AL-Mateen" pitchFamily="2" charset="-78"/>
              </a:rPr>
              <a:t>المجاني</a:t>
            </a:r>
            <a:endParaRPr lang="en-US" dirty="0">
              <a:cs typeface="AL-Mateen" pitchFamily="2" charset="-78"/>
            </a:endParaRPr>
          </a:p>
          <a:p>
            <a:pPr fontAlgn="base"/>
            <a:r>
              <a:rPr lang="ar-SA" dirty="0">
                <a:cs typeface="AL-Mateen" pitchFamily="2" charset="-78"/>
              </a:rPr>
              <a:t>بعد ذلك ستظهر لك صفحة تقول لك بأن مدونتك التي أنشأتها هي ملكك، ويظهر لك خياران! 1) تغيير وصف مدونتك أو القبول (الإعدادات</a:t>
            </a:r>
            <a:r>
              <a:rPr lang="en-US" dirty="0">
                <a:cs typeface="AL-Mateen" pitchFamily="2" charset="-78"/>
              </a:rPr>
              <a:t>)</a:t>
            </a:r>
          </a:p>
          <a:p>
            <a:pPr fontAlgn="base"/>
            <a:r>
              <a:rPr lang="en-US" dirty="0">
                <a:cs typeface="AL-Mateen" pitchFamily="2" charset="-78"/>
              </a:rPr>
              <a:t>2( </a:t>
            </a:r>
            <a:r>
              <a:rPr lang="ar-SA" dirty="0">
                <a:cs typeface="AL-Mateen" pitchFamily="2" charset="-78"/>
              </a:rPr>
              <a:t>اختيار موضوع </a:t>
            </a:r>
            <a:r>
              <a:rPr lang="ar-SA" dirty="0" err="1">
                <a:cs typeface="AL-Mateen" pitchFamily="2" charset="-78"/>
              </a:rPr>
              <a:t>للمدونتك</a:t>
            </a:r>
            <a:r>
              <a:rPr lang="ar-SA" dirty="0">
                <a:cs typeface="AL-Mateen" pitchFamily="2" charset="-78"/>
              </a:rPr>
              <a:t> (هيئة أو شكل مدونتك</a:t>
            </a:r>
            <a:r>
              <a:rPr lang="en-US" dirty="0">
                <a:cs typeface="AL-Mateen" pitchFamily="2" charset="-78"/>
              </a:rPr>
              <a:t>)</a:t>
            </a:r>
          </a:p>
          <a:p>
            <a:pPr fontAlgn="base"/>
            <a:r>
              <a:rPr lang="ar-SA" dirty="0">
                <a:cs typeface="AL-Mateen" pitchFamily="2" charset="-78"/>
              </a:rPr>
              <a:t>لنتبع كل خطوة بخطوة ونذهب للخيار الأول. ستنتقل إلى صفحة الإعدادات تلقائياً</a:t>
            </a:r>
            <a:r>
              <a:rPr lang="en-US" dirty="0">
                <a:cs typeface="AL-Mateen" pitchFamily="2" charset="-78"/>
              </a:rPr>
              <a:t> </a:t>
            </a:r>
          </a:p>
          <a:p>
            <a:pPr fontAlgn="base"/>
            <a:r>
              <a:rPr lang="ar-SA" dirty="0">
                <a:cs typeface="AL-Mateen" pitchFamily="2" charset="-78"/>
              </a:rPr>
              <a:t>عند الإعدادات يمكنك أن تعدّل ما شئت فيها، أهم شيء أن تكتب موجز عن مدونتك أو وصف صغير حول ما تتكلم مدونتك مثلاً لو كانت مدونتك لنشر الروايات يكون الوصف شيئاً كهذا: مدونة لنشر الروايات</a:t>
            </a:r>
            <a:r>
              <a:rPr lang="en-US" dirty="0">
                <a:cs typeface="AL-Mateen" pitchFamily="2" charset="-78"/>
              </a:rPr>
              <a:t> (</a:t>
            </a:r>
            <a:r>
              <a:rPr lang="ar-SA" strike="sngStrike" dirty="0">
                <a:cs typeface="AL-Mateen" pitchFamily="2" charset="-78"/>
              </a:rPr>
              <a:t>شرح رهيــــــــــــــب</a:t>
            </a:r>
            <a:r>
              <a:rPr lang="en-US" strike="sngStrike" dirty="0">
                <a:cs typeface="AL-Mateen" pitchFamily="2" charset="-78"/>
              </a:rPr>
              <a:t> </a:t>
            </a:r>
            <a:r>
              <a:rPr lang="en-US" strike="sngStrike" dirty="0" err="1">
                <a:cs typeface="AL-Mateen" pitchFamily="2" charset="-78"/>
              </a:rPr>
              <a:t>xD</a:t>
            </a:r>
            <a:r>
              <a:rPr lang="en-US" dirty="0">
                <a:cs typeface="AL-Mateen" pitchFamily="2" charset="-78"/>
              </a:rPr>
              <a:t>)</a:t>
            </a:r>
          </a:p>
          <a:p>
            <a:pPr fontAlgn="base"/>
            <a:r>
              <a:rPr lang="ar-SA" dirty="0">
                <a:cs typeface="AL-Mateen" pitchFamily="2" charset="-78"/>
              </a:rPr>
              <a:t>انقر على حفظ التغييرات في أسفل الصفحة</a:t>
            </a:r>
            <a:endParaRPr lang="en-US" dirty="0">
              <a:cs typeface="AL-Mateen" pitchFamily="2" charset="-78"/>
            </a:endParaRPr>
          </a:p>
          <a:p>
            <a:pPr fontAlgn="base"/>
            <a:r>
              <a:rPr lang="ar-SA" dirty="0">
                <a:cs typeface="AL-Mateen" pitchFamily="2" charset="-78"/>
              </a:rPr>
              <a:t>خطوة مهمة أيضاً هي تحديد صورة أيقونة لمدونتك ستظهر كصورة عامة للمدونة، انظر للصورة</a:t>
            </a:r>
            <a:endParaRPr lang="en-US" dirty="0">
              <a:cs typeface="AL-Mateen" pitchFamily="2" charset="-78"/>
            </a:endParaRPr>
          </a:p>
          <a:p>
            <a:pPr marL="0" indent="0" fontAlgn="base">
              <a:buNone/>
            </a:pP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2716613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fontAlgn="base"/>
            <a:r>
              <a:rPr lang="ar-SA" dirty="0">
                <a:cs typeface="AL-Mateen" pitchFamily="2" charset="-78"/>
              </a:rPr>
              <a:t>عند الانتهاء من اختيار صورة للمدونة، اضغط على ارفع صورة وقص الصورة حسبما تراه مناسباً ومن ثم على اقتطع الصورة لإنهاء هذا الإجراء</a:t>
            </a:r>
            <a:r>
              <a:rPr lang="en-US" dirty="0">
                <a:cs typeface="AL-Mateen" pitchFamily="2" charset="-78"/>
              </a:rPr>
              <a:t> </a:t>
            </a:r>
          </a:p>
          <a:p>
            <a:pPr fontAlgn="base"/>
            <a:r>
              <a:rPr lang="ar-SA" dirty="0">
                <a:cs typeface="AL-Mateen" pitchFamily="2" charset="-78"/>
              </a:rPr>
              <a:t>عند الانتهاء عد إلى خيارات </a:t>
            </a:r>
            <a:r>
              <a:rPr lang="ar-SA" dirty="0" smtClean="0">
                <a:cs typeface="AL-Mateen" pitchFamily="2" charset="-78"/>
              </a:rPr>
              <a:t>المدونة</a:t>
            </a:r>
            <a:endParaRPr lang="en-US" dirty="0">
              <a:cs typeface="AL-Mateen" pitchFamily="2" charset="-78"/>
            </a:endParaRPr>
          </a:p>
        </p:txBody>
      </p:sp>
    </p:spTree>
    <p:extLst>
      <p:ext uri="{BB962C8B-B14F-4D97-AF65-F5344CB8AC3E}">
        <p14:creationId xmlns:p14="http://schemas.microsoft.com/office/powerpoint/2010/main" val="20347646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457200" y="0"/>
            <a:ext cx="8229600" cy="908050"/>
          </a:xfrm>
          <a:prstGeom prst="rect">
            <a:avLst/>
          </a:prstGeom>
          <a:solidFill>
            <a:srgbClr val="002060"/>
          </a:solidFill>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2800" b="1" dirty="0" smtClean="0">
                <a:solidFill>
                  <a:schemeClr val="bg1"/>
                </a:solidFill>
                <a:latin typeface="Monotype Koufi" pitchFamily="2" charset="-78"/>
                <a:ea typeface="Monotype Koufi" pitchFamily="2" charset="-78"/>
                <a:cs typeface="AL-Mateen" pitchFamily="2" charset="-78"/>
              </a:rPr>
              <a:t>وللمدونات الإلكترونية أنواع متعددة نوجزها في الشكل التالي: </a:t>
            </a:r>
            <a:endParaRPr lang="ar-SA" b="1" dirty="0" smtClean="0">
              <a:solidFill>
                <a:schemeClr val="bg1"/>
              </a:solidFill>
              <a:ea typeface="Monotype Koufi" pitchFamily="2" charset="-78"/>
              <a:cs typeface="AL-Mateen" pitchFamily="2" charset="-78"/>
            </a:endParaRPr>
          </a:p>
        </p:txBody>
      </p:sp>
      <p:sp>
        <p:nvSpPr>
          <p:cNvPr id="7" name="Rectangle 6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SA"/>
          </a:p>
        </p:txBody>
      </p:sp>
      <p:sp>
        <p:nvSpPr>
          <p:cNvPr id="8" name="Rectangle 15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SA"/>
          </a:p>
        </p:txBody>
      </p:sp>
      <p:grpSp>
        <p:nvGrpSpPr>
          <p:cNvPr id="68" name="Organization Chart 93"/>
          <p:cNvGrpSpPr>
            <a:grpSpLocks noChangeAspect="1"/>
          </p:cNvGrpSpPr>
          <p:nvPr/>
        </p:nvGrpSpPr>
        <p:grpSpPr bwMode="auto">
          <a:xfrm>
            <a:off x="179512" y="1124744"/>
            <a:ext cx="8892480" cy="5197664"/>
            <a:chOff x="1641" y="2847"/>
            <a:chExt cx="12799" cy="18766"/>
          </a:xfrm>
          <a:blipFill>
            <a:blip r:embed="rId2"/>
            <a:tile tx="0" ty="0" sx="100000" sy="100000" flip="none" algn="tl"/>
          </a:blipFill>
        </p:grpSpPr>
        <p:cxnSp>
          <p:nvCxnSpPr>
            <p:cNvPr id="69" name="_s28824"/>
            <p:cNvCxnSpPr>
              <a:cxnSpLocks noChangeShapeType="1"/>
              <a:stCxn id="124" idx="3"/>
              <a:endCxn id="97" idx="2"/>
            </p:cNvCxnSpPr>
            <p:nvPr/>
          </p:nvCxnSpPr>
          <p:spPr bwMode="auto">
            <a:xfrm flipV="1">
              <a:off x="3834" y="6146"/>
              <a:ext cx="421" cy="2192"/>
            </a:xfrm>
            <a:prstGeom prst="bentConnector2">
              <a:avLst/>
            </a:prstGeom>
            <a:grpFill/>
            <a:ln w="28575">
              <a:solidFill>
                <a:srgbClr val="000000"/>
              </a:solidFill>
              <a:miter lim="800000"/>
              <a:headEnd/>
              <a:tailEnd/>
            </a:ln>
          </p:spPr>
        </p:cxnSp>
        <p:cxnSp>
          <p:nvCxnSpPr>
            <p:cNvPr id="70" name="_s28823"/>
            <p:cNvCxnSpPr>
              <a:cxnSpLocks noChangeShapeType="1"/>
              <a:stCxn id="123" idx="3"/>
              <a:endCxn id="97" idx="2"/>
            </p:cNvCxnSpPr>
            <p:nvPr/>
          </p:nvCxnSpPr>
          <p:spPr bwMode="auto">
            <a:xfrm flipV="1">
              <a:off x="3835" y="6148"/>
              <a:ext cx="419" cy="3517"/>
            </a:xfrm>
            <a:prstGeom prst="bentConnector2">
              <a:avLst/>
            </a:prstGeom>
            <a:grpFill/>
            <a:ln w="28575">
              <a:solidFill>
                <a:srgbClr val="000000"/>
              </a:solidFill>
              <a:miter lim="800000"/>
              <a:headEnd/>
              <a:tailEnd/>
            </a:ln>
          </p:spPr>
        </p:cxnSp>
        <p:cxnSp>
          <p:nvCxnSpPr>
            <p:cNvPr id="71" name="_s28822"/>
            <p:cNvCxnSpPr>
              <a:cxnSpLocks noChangeShapeType="1"/>
              <a:stCxn id="122" idx="3"/>
              <a:endCxn id="97" idx="2"/>
            </p:cNvCxnSpPr>
            <p:nvPr/>
          </p:nvCxnSpPr>
          <p:spPr bwMode="auto">
            <a:xfrm flipV="1">
              <a:off x="3834" y="6146"/>
              <a:ext cx="421" cy="4860"/>
            </a:xfrm>
            <a:prstGeom prst="bentConnector2">
              <a:avLst/>
            </a:prstGeom>
            <a:grpFill/>
            <a:ln w="28575">
              <a:solidFill>
                <a:srgbClr val="000000"/>
              </a:solidFill>
              <a:miter lim="800000"/>
              <a:headEnd/>
              <a:tailEnd/>
            </a:ln>
          </p:spPr>
        </p:cxnSp>
        <p:cxnSp>
          <p:nvCxnSpPr>
            <p:cNvPr id="72" name="_s28821"/>
            <p:cNvCxnSpPr>
              <a:cxnSpLocks noChangeShapeType="1"/>
              <a:stCxn id="121" idx="3"/>
              <a:endCxn id="97" idx="2"/>
            </p:cNvCxnSpPr>
            <p:nvPr/>
          </p:nvCxnSpPr>
          <p:spPr bwMode="auto">
            <a:xfrm flipV="1">
              <a:off x="3835" y="6148"/>
              <a:ext cx="419" cy="6186"/>
            </a:xfrm>
            <a:prstGeom prst="bentConnector2">
              <a:avLst/>
            </a:prstGeom>
            <a:grpFill/>
            <a:ln w="28575">
              <a:solidFill>
                <a:srgbClr val="000000"/>
              </a:solidFill>
              <a:miter lim="800000"/>
              <a:headEnd/>
              <a:tailEnd/>
            </a:ln>
          </p:spPr>
        </p:cxnSp>
        <p:cxnSp>
          <p:nvCxnSpPr>
            <p:cNvPr id="73" name="_s28820"/>
            <p:cNvCxnSpPr>
              <a:cxnSpLocks noChangeShapeType="1"/>
              <a:stCxn id="120" idx="3"/>
              <a:endCxn id="97" idx="2"/>
            </p:cNvCxnSpPr>
            <p:nvPr/>
          </p:nvCxnSpPr>
          <p:spPr bwMode="auto">
            <a:xfrm flipV="1">
              <a:off x="3835" y="6148"/>
              <a:ext cx="419" cy="785"/>
            </a:xfrm>
            <a:prstGeom prst="bentConnector2">
              <a:avLst/>
            </a:prstGeom>
            <a:grpFill/>
            <a:ln w="28575">
              <a:solidFill>
                <a:srgbClr val="000000"/>
              </a:solidFill>
              <a:miter lim="800000"/>
              <a:headEnd/>
              <a:tailEnd/>
            </a:ln>
          </p:spPr>
        </p:cxnSp>
        <p:cxnSp>
          <p:nvCxnSpPr>
            <p:cNvPr id="74" name="_s28819"/>
            <p:cNvCxnSpPr>
              <a:cxnSpLocks noChangeShapeType="1"/>
              <a:stCxn id="119" idx="3"/>
              <a:endCxn id="100" idx="2"/>
            </p:cNvCxnSpPr>
            <p:nvPr/>
          </p:nvCxnSpPr>
          <p:spPr bwMode="auto">
            <a:xfrm flipV="1">
              <a:off x="6865" y="6148"/>
              <a:ext cx="419" cy="2203"/>
            </a:xfrm>
            <a:prstGeom prst="bentConnector2">
              <a:avLst/>
            </a:prstGeom>
            <a:grpFill/>
            <a:ln w="28575">
              <a:solidFill>
                <a:srgbClr val="000000"/>
              </a:solidFill>
              <a:miter lim="800000"/>
              <a:headEnd/>
              <a:tailEnd/>
            </a:ln>
          </p:spPr>
        </p:cxnSp>
        <p:cxnSp>
          <p:nvCxnSpPr>
            <p:cNvPr id="75" name="_s28818"/>
            <p:cNvCxnSpPr>
              <a:cxnSpLocks noChangeShapeType="1"/>
              <a:stCxn id="118" idx="3"/>
              <a:endCxn id="100" idx="2"/>
            </p:cNvCxnSpPr>
            <p:nvPr/>
          </p:nvCxnSpPr>
          <p:spPr bwMode="auto">
            <a:xfrm flipV="1">
              <a:off x="6865" y="6148"/>
              <a:ext cx="419" cy="869"/>
            </a:xfrm>
            <a:prstGeom prst="bentConnector2">
              <a:avLst/>
            </a:prstGeom>
            <a:grpFill/>
            <a:ln w="28575">
              <a:solidFill>
                <a:srgbClr val="000000"/>
              </a:solidFill>
              <a:miter lim="800000"/>
              <a:headEnd/>
              <a:tailEnd/>
            </a:ln>
          </p:spPr>
        </p:cxnSp>
        <p:cxnSp>
          <p:nvCxnSpPr>
            <p:cNvPr id="76" name="_s28817"/>
            <p:cNvCxnSpPr>
              <a:cxnSpLocks noChangeShapeType="1"/>
              <a:stCxn id="117" idx="3"/>
              <a:endCxn id="98" idx="2"/>
            </p:cNvCxnSpPr>
            <p:nvPr/>
          </p:nvCxnSpPr>
          <p:spPr bwMode="auto">
            <a:xfrm flipV="1">
              <a:off x="9895" y="6148"/>
              <a:ext cx="419" cy="2206"/>
            </a:xfrm>
            <a:prstGeom prst="bentConnector2">
              <a:avLst/>
            </a:prstGeom>
            <a:grpFill/>
            <a:ln w="28575">
              <a:solidFill>
                <a:srgbClr val="000000"/>
              </a:solidFill>
              <a:miter lim="800000"/>
              <a:headEnd/>
              <a:tailEnd/>
            </a:ln>
          </p:spPr>
        </p:cxnSp>
        <p:cxnSp>
          <p:nvCxnSpPr>
            <p:cNvPr id="77" name="_s28816"/>
            <p:cNvCxnSpPr>
              <a:cxnSpLocks noChangeShapeType="1"/>
              <a:stCxn id="116" idx="3"/>
              <a:endCxn id="98" idx="2"/>
            </p:cNvCxnSpPr>
            <p:nvPr/>
          </p:nvCxnSpPr>
          <p:spPr bwMode="auto">
            <a:xfrm flipV="1">
              <a:off x="9895" y="6148"/>
              <a:ext cx="419" cy="3534"/>
            </a:xfrm>
            <a:prstGeom prst="bentConnector2">
              <a:avLst/>
            </a:prstGeom>
            <a:grpFill/>
            <a:ln w="28575">
              <a:solidFill>
                <a:srgbClr val="000000"/>
              </a:solidFill>
              <a:miter lim="800000"/>
              <a:headEnd/>
              <a:tailEnd/>
            </a:ln>
          </p:spPr>
        </p:cxnSp>
        <p:cxnSp>
          <p:nvCxnSpPr>
            <p:cNvPr id="78" name="_s28815"/>
            <p:cNvCxnSpPr>
              <a:cxnSpLocks noChangeShapeType="1"/>
              <a:stCxn id="115" idx="3"/>
              <a:endCxn id="98" idx="2"/>
            </p:cNvCxnSpPr>
            <p:nvPr/>
          </p:nvCxnSpPr>
          <p:spPr bwMode="auto">
            <a:xfrm flipV="1">
              <a:off x="9895" y="6146"/>
              <a:ext cx="420" cy="872"/>
            </a:xfrm>
            <a:prstGeom prst="bentConnector2">
              <a:avLst/>
            </a:prstGeom>
            <a:grpFill/>
            <a:ln w="28575">
              <a:solidFill>
                <a:srgbClr val="000000"/>
              </a:solidFill>
              <a:miter lim="800000"/>
              <a:headEnd/>
              <a:tailEnd/>
            </a:ln>
          </p:spPr>
        </p:cxnSp>
        <p:cxnSp>
          <p:nvCxnSpPr>
            <p:cNvPr id="79" name="_s28813"/>
            <p:cNvCxnSpPr>
              <a:cxnSpLocks noChangeShapeType="1"/>
            </p:cNvCxnSpPr>
            <p:nvPr/>
          </p:nvCxnSpPr>
          <p:spPr bwMode="auto">
            <a:xfrm>
              <a:off x="10140" y="20150"/>
              <a:ext cx="626" cy="0"/>
            </a:xfrm>
            <a:prstGeom prst="bentConnector3">
              <a:avLst>
                <a:gd name="adj1" fmla="val 74017"/>
              </a:avLst>
            </a:prstGeom>
            <a:grpFill/>
            <a:ln w="28575">
              <a:solidFill>
                <a:srgbClr val="000000"/>
              </a:solidFill>
              <a:miter lim="800000"/>
              <a:headEnd/>
              <a:tailEnd/>
            </a:ln>
          </p:spPr>
        </p:cxnSp>
        <p:cxnSp>
          <p:nvCxnSpPr>
            <p:cNvPr id="80" name="_s28812"/>
            <p:cNvCxnSpPr>
              <a:cxnSpLocks noChangeShapeType="1"/>
            </p:cNvCxnSpPr>
            <p:nvPr/>
          </p:nvCxnSpPr>
          <p:spPr bwMode="auto">
            <a:xfrm>
              <a:off x="10036" y="19259"/>
              <a:ext cx="725" cy="669"/>
            </a:xfrm>
            <a:prstGeom prst="bentConnector3">
              <a:avLst>
                <a:gd name="adj1" fmla="val 50000"/>
              </a:avLst>
            </a:prstGeom>
            <a:grpFill/>
            <a:ln w="28575">
              <a:solidFill>
                <a:srgbClr val="000000"/>
              </a:solidFill>
              <a:miter lim="800000"/>
              <a:headEnd/>
              <a:tailEnd/>
            </a:ln>
          </p:spPr>
        </p:cxnSp>
        <p:cxnSp>
          <p:nvCxnSpPr>
            <p:cNvPr id="81" name="_s28810"/>
            <p:cNvCxnSpPr>
              <a:cxnSpLocks noChangeShapeType="1"/>
              <a:stCxn id="111" idx="3"/>
              <a:endCxn id="99" idx="2"/>
            </p:cNvCxnSpPr>
            <p:nvPr/>
          </p:nvCxnSpPr>
          <p:spPr bwMode="auto">
            <a:xfrm flipV="1">
              <a:off x="12925" y="6138"/>
              <a:ext cx="420" cy="13923"/>
            </a:xfrm>
            <a:prstGeom prst="bentConnector2">
              <a:avLst/>
            </a:prstGeom>
            <a:grpFill/>
            <a:ln w="28575">
              <a:solidFill>
                <a:srgbClr val="000000"/>
              </a:solidFill>
              <a:miter lim="800000"/>
              <a:headEnd/>
              <a:tailEnd/>
            </a:ln>
          </p:spPr>
        </p:cxnSp>
        <p:cxnSp>
          <p:nvCxnSpPr>
            <p:cNvPr id="82" name="_s28809"/>
            <p:cNvCxnSpPr>
              <a:cxnSpLocks noChangeShapeType="1"/>
              <a:stCxn id="110" idx="3"/>
              <a:endCxn id="99" idx="2"/>
            </p:cNvCxnSpPr>
            <p:nvPr/>
          </p:nvCxnSpPr>
          <p:spPr bwMode="auto">
            <a:xfrm flipV="1">
              <a:off x="12925" y="6138"/>
              <a:ext cx="420" cy="12709"/>
            </a:xfrm>
            <a:prstGeom prst="bentConnector2">
              <a:avLst/>
            </a:prstGeom>
            <a:grpFill/>
            <a:ln w="28575">
              <a:solidFill>
                <a:srgbClr val="000000"/>
              </a:solidFill>
              <a:miter lim="800000"/>
              <a:headEnd/>
              <a:tailEnd/>
            </a:ln>
          </p:spPr>
        </p:cxnSp>
        <p:cxnSp>
          <p:nvCxnSpPr>
            <p:cNvPr id="83" name="_s28808"/>
            <p:cNvCxnSpPr>
              <a:cxnSpLocks noChangeShapeType="1"/>
              <a:stCxn id="109" idx="3"/>
              <a:endCxn id="99" idx="2"/>
            </p:cNvCxnSpPr>
            <p:nvPr/>
          </p:nvCxnSpPr>
          <p:spPr bwMode="auto">
            <a:xfrm flipV="1">
              <a:off x="12925" y="6138"/>
              <a:ext cx="420" cy="11503"/>
            </a:xfrm>
            <a:prstGeom prst="bentConnector2">
              <a:avLst/>
            </a:prstGeom>
            <a:grpFill/>
            <a:ln w="28575">
              <a:solidFill>
                <a:srgbClr val="000000"/>
              </a:solidFill>
              <a:miter lim="800000"/>
              <a:headEnd/>
              <a:tailEnd/>
            </a:ln>
          </p:spPr>
        </p:cxnSp>
        <p:cxnSp>
          <p:nvCxnSpPr>
            <p:cNvPr id="84" name="_s28807"/>
            <p:cNvCxnSpPr>
              <a:cxnSpLocks noChangeShapeType="1"/>
              <a:stCxn id="108" idx="3"/>
              <a:endCxn id="99" idx="2"/>
            </p:cNvCxnSpPr>
            <p:nvPr/>
          </p:nvCxnSpPr>
          <p:spPr bwMode="auto">
            <a:xfrm flipV="1">
              <a:off x="12925" y="6138"/>
              <a:ext cx="420" cy="10226"/>
            </a:xfrm>
            <a:prstGeom prst="bentConnector2">
              <a:avLst/>
            </a:prstGeom>
            <a:grpFill/>
            <a:ln w="28575">
              <a:solidFill>
                <a:srgbClr val="000000"/>
              </a:solidFill>
              <a:miter lim="800000"/>
              <a:headEnd/>
              <a:tailEnd/>
            </a:ln>
          </p:spPr>
        </p:cxnSp>
        <p:cxnSp>
          <p:nvCxnSpPr>
            <p:cNvPr id="85" name="_s28806"/>
            <p:cNvCxnSpPr>
              <a:cxnSpLocks noChangeShapeType="1"/>
              <a:stCxn id="107" idx="3"/>
              <a:endCxn id="99" idx="2"/>
            </p:cNvCxnSpPr>
            <p:nvPr/>
          </p:nvCxnSpPr>
          <p:spPr bwMode="auto">
            <a:xfrm flipV="1">
              <a:off x="12925" y="6138"/>
              <a:ext cx="420" cy="8877"/>
            </a:xfrm>
            <a:prstGeom prst="bentConnector2">
              <a:avLst/>
            </a:prstGeom>
            <a:grpFill/>
            <a:ln w="28575">
              <a:solidFill>
                <a:srgbClr val="000000"/>
              </a:solidFill>
              <a:miter lim="800000"/>
              <a:headEnd/>
              <a:tailEnd/>
            </a:ln>
          </p:spPr>
        </p:cxnSp>
        <p:cxnSp>
          <p:nvCxnSpPr>
            <p:cNvPr id="86" name="_s28805"/>
            <p:cNvCxnSpPr>
              <a:cxnSpLocks noChangeShapeType="1"/>
              <a:stCxn id="106" idx="3"/>
              <a:endCxn id="99" idx="2"/>
            </p:cNvCxnSpPr>
            <p:nvPr/>
          </p:nvCxnSpPr>
          <p:spPr bwMode="auto">
            <a:xfrm flipV="1">
              <a:off x="12925" y="6138"/>
              <a:ext cx="420" cy="7536"/>
            </a:xfrm>
            <a:prstGeom prst="bentConnector2">
              <a:avLst/>
            </a:prstGeom>
            <a:grpFill/>
            <a:ln w="28575">
              <a:solidFill>
                <a:srgbClr val="000000"/>
              </a:solidFill>
              <a:miter lim="800000"/>
              <a:headEnd/>
              <a:tailEnd/>
            </a:ln>
          </p:spPr>
        </p:cxnSp>
        <p:cxnSp>
          <p:nvCxnSpPr>
            <p:cNvPr id="87" name="_s28804"/>
            <p:cNvCxnSpPr>
              <a:cxnSpLocks noChangeShapeType="1"/>
              <a:stCxn id="105" idx="3"/>
              <a:endCxn id="99" idx="2"/>
            </p:cNvCxnSpPr>
            <p:nvPr/>
          </p:nvCxnSpPr>
          <p:spPr bwMode="auto">
            <a:xfrm flipV="1">
              <a:off x="12925" y="6138"/>
              <a:ext cx="420" cy="6209"/>
            </a:xfrm>
            <a:prstGeom prst="bentConnector2">
              <a:avLst/>
            </a:prstGeom>
            <a:grpFill/>
            <a:ln w="28575">
              <a:solidFill>
                <a:srgbClr val="000000"/>
              </a:solidFill>
              <a:miter lim="800000"/>
              <a:headEnd/>
              <a:tailEnd/>
            </a:ln>
          </p:spPr>
        </p:cxnSp>
        <p:cxnSp>
          <p:nvCxnSpPr>
            <p:cNvPr id="88" name="_s28803"/>
            <p:cNvCxnSpPr>
              <a:cxnSpLocks noChangeShapeType="1"/>
              <a:stCxn id="104" idx="3"/>
              <a:endCxn id="99" idx="2"/>
            </p:cNvCxnSpPr>
            <p:nvPr/>
          </p:nvCxnSpPr>
          <p:spPr bwMode="auto">
            <a:xfrm flipV="1">
              <a:off x="12903" y="6138"/>
              <a:ext cx="440" cy="4745"/>
            </a:xfrm>
            <a:prstGeom prst="bentConnector2">
              <a:avLst/>
            </a:prstGeom>
            <a:grpFill/>
            <a:ln w="28575">
              <a:solidFill>
                <a:srgbClr val="000000"/>
              </a:solidFill>
              <a:miter lim="800000"/>
              <a:headEnd/>
              <a:tailEnd/>
            </a:ln>
          </p:spPr>
        </p:cxnSp>
        <p:cxnSp>
          <p:nvCxnSpPr>
            <p:cNvPr id="89" name="_s28802"/>
            <p:cNvCxnSpPr>
              <a:cxnSpLocks noChangeShapeType="1"/>
              <a:stCxn id="103" idx="3"/>
              <a:endCxn id="99" idx="2"/>
            </p:cNvCxnSpPr>
            <p:nvPr/>
          </p:nvCxnSpPr>
          <p:spPr bwMode="auto">
            <a:xfrm flipV="1">
              <a:off x="12925" y="6138"/>
              <a:ext cx="420" cy="3548"/>
            </a:xfrm>
            <a:prstGeom prst="bentConnector2">
              <a:avLst/>
            </a:prstGeom>
            <a:grpFill/>
            <a:ln w="28575">
              <a:solidFill>
                <a:srgbClr val="000000"/>
              </a:solidFill>
              <a:miter lim="800000"/>
              <a:headEnd/>
              <a:tailEnd/>
            </a:ln>
          </p:spPr>
        </p:cxnSp>
        <p:cxnSp>
          <p:nvCxnSpPr>
            <p:cNvPr id="90" name="_s28801"/>
            <p:cNvCxnSpPr>
              <a:cxnSpLocks noChangeShapeType="1"/>
              <a:stCxn id="102" idx="3"/>
              <a:endCxn id="99" idx="2"/>
            </p:cNvCxnSpPr>
            <p:nvPr/>
          </p:nvCxnSpPr>
          <p:spPr bwMode="auto">
            <a:xfrm flipV="1">
              <a:off x="12925" y="6138"/>
              <a:ext cx="420" cy="2214"/>
            </a:xfrm>
            <a:prstGeom prst="bentConnector2">
              <a:avLst/>
            </a:prstGeom>
            <a:grpFill/>
            <a:ln w="28575">
              <a:solidFill>
                <a:srgbClr val="000000"/>
              </a:solidFill>
              <a:miter lim="800000"/>
              <a:headEnd/>
              <a:tailEnd/>
            </a:ln>
          </p:spPr>
        </p:cxnSp>
        <p:cxnSp>
          <p:nvCxnSpPr>
            <p:cNvPr id="91" name="_s28800"/>
            <p:cNvCxnSpPr>
              <a:cxnSpLocks noChangeShapeType="1"/>
              <a:stCxn id="101" idx="3"/>
              <a:endCxn id="99" idx="2"/>
            </p:cNvCxnSpPr>
            <p:nvPr/>
          </p:nvCxnSpPr>
          <p:spPr bwMode="auto">
            <a:xfrm flipV="1">
              <a:off x="12925" y="6138"/>
              <a:ext cx="420" cy="887"/>
            </a:xfrm>
            <a:prstGeom prst="bentConnector2">
              <a:avLst/>
            </a:prstGeom>
            <a:grpFill/>
            <a:ln w="28575">
              <a:solidFill>
                <a:srgbClr val="000000"/>
              </a:solidFill>
              <a:miter lim="800000"/>
              <a:headEnd/>
              <a:tailEnd/>
            </a:ln>
          </p:spPr>
        </p:cxnSp>
        <p:cxnSp>
          <p:nvCxnSpPr>
            <p:cNvPr id="92" name="_s28799"/>
            <p:cNvCxnSpPr>
              <a:cxnSpLocks noChangeShapeType="1"/>
              <a:stCxn id="100" idx="0"/>
              <a:endCxn id="96" idx="2"/>
            </p:cNvCxnSpPr>
            <p:nvPr/>
          </p:nvCxnSpPr>
          <p:spPr bwMode="auto">
            <a:xfrm rot="5400000" flipH="1" flipV="1">
              <a:off x="7781" y="4067"/>
              <a:ext cx="418" cy="1412"/>
            </a:xfrm>
            <a:prstGeom prst="bentConnector3">
              <a:avLst>
                <a:gd name="adj1" fmla="val 50000"/>
              </a:avLst>
            </a:prstGeom>
            <a:grpFill/>
            <a:ln w="28575">
              <a:solidFill>
                <a:srgbClr val="000000"/>
              </a:solidFill>
              <a:miter lim="800000"/>
              <a:headEnd/>
              <a:tailEnd/>
            </a:ln>
          </p:spPr>
        </p:cxnSp>
        <p:cxnSp>
          <p:nvCxnSpPr>
            <p:cNvPr id="93" name="_s28798"/>
            <p:cNvCxnSpPr>
              <a:cxnSpLocks noChangeShapeType="1"/>
              <a:stCxn id="99" idx="0"/>
              <a:endCxn id="96" idx="2"/>
            </p:cNvCxnSpPr>
            <p:nvPr/>
          </p:nvCxnSpPr>
          <p:spPr bwMode="auto">
            <a:xfrm rot="16200000" flipV="1">
              <a:off x="10810" y="2449"/>
              <a:ext cx="418" cy="4647"/>
            </a:xfrm>
            <a:prstGeom prst="bentConnector3">
              <a:avLst>
                <a:gd name="adj1" fmla="val 50000"/>
              </a:avLst>
            </a:prstGeom>
            <a:grpFill/>
            <a:ln w="28575">
              <a:solidFill>
                <a:srgbClr val="000000"/>
              </a:solidFill>
              <a:miter lim="800000"/>
              <a:headEnd/>
              <a:tailEnd/>
            </a:ln>
          </p:spPr>
        </p:cxnSp>
        <p:cxnSp>
          <p:nvCxnSpPr>
            <p:cNvPr id="94" name="_s28797"/>
            <p:cNvCxnSpPr>
              <a:cxnSpLocks noChangeShapeType="1"/>
              <a:stCxn id="98" idx="0"/>
              <a:endCxn id="96" idx="2"/>
            </p:cNvCxnSpPr>
            <p:nvPr/>
          </p:nvCxnSpPr>
          <p:spPr bwMode="auto">
            <a:xfrm rot="16200000" flipV="1">
              <a:off x="9295" y="3964"/>
              <a:ext cx="418" cy="1617"/>
            </a:xfrm>
            <a:prstGeom prst="bentConnector3">
              <a:avLst>
                <a:gd name="adj1" fmla="val 50000"/>
              </a:avLst>
            </a:prstGeom>
            <a:grpFill/>
            <a:ln w="28575">
              <a:solidFill>
                <a:srgbClr val="000000"/>
              </a:solidFill>
              <a:miter lim="800000"/>
              <a:headEnd/>
              <a:tailEnd/>
            </a:ln>
          </p:spPr>
        </p:cxnSp>
        <p:cxnSp>
          <p:nvCxnSpPr>
            <p:cNvPr id="95" name="_s28796"/>
            <p:cNvCxnSpPr>
              <a:cxnSpLocks noChangeShapeType="1"/>
              <a:stCxn id="97" idx="0"/>
              <a:endCxn id="96" idx="2"/>
            </p:cNvCxnSpPr>
            <p:nvPr/>
          </p:nvCxnSpPr>
          <p:spPr bwMode="auto">
            <a:xfrm rot="5400000" flipH="1" flipV="1">
              <a:off x="6265" y="2552"/>
              <a:ext cx="418" cy="4443"/>
            </a:xfrm>
            <a:prstGeom prst="bentConnector3">
              <a:avLst>
                <a:gd name="adj1" fmla="val 50000"/>
              </a:avLst>
            </a:prstGeom>
            <a:grpFill/>
            <a:ln w="28575">
              <a:solidFill>
                <a:srgbClr val="000000"/>
              </a:solidFill>
              <a:miter lim="800000"/>
              <a:headEnd/>
              <a:tailEnd/>
            </a:ln>
          </p:spPr>
        </p:cxnSp>
        <p:sp>
          <p:nvSpPr>
            <p:cNvPr id="96" name="_s28795"/>
            <p:cNvSpPr>
              <a:spLocks noChangeArrowheads="1"/>
            </p:cNvSpPr>
            <p:nvPr/>
          </p:nvSpPr>
          <p:spPr bwMode="auto">
            <a:xfrm>
              <a:off x="7496" y="2847"/>
              <a:ext cx="2399" cy="1717"/>
            </a:xfrm>
            <a:prstGeom prst="roundRect">
              <a:avLst>
                <a:gd name="adj" fmla="val 16667"/>
              </a:avLst>
            </a:prstGeom>
            <a:solidFill>
              <a:srgbClr val="7030A0"/>
            </a:solidFill>
            <a:ln w="9525">
              <a:solidFill>
                <a:srgbClr val="000000"/>
              </a:solidFill>
              <a:round/>
              <a:headEnd/>
              <a:tailEnd/>
            </a:ln>
          </p:spPr>
          <p:txBody>
            <a:bodyPr lIns="0" tIns="0" rIns="0" bIns="0" anchor="ctr"/>
            <a:lstStyle/>
            <a:p>
              <a:pPr indent="288925" algn="justLow">
                <a:defRPr/>
              </a:pPr>
              <a:r>
                <a:rPr lang="ar-SA" sz="1400" b="1" dirty="0">
                  <a:solidFill>
                    <a:srgbClr val="000000"/>
                  </a:solidFill>
                  <a:latin typeface="Traditional Arabic" pitchFamily="2" charset="-78"/>
                  <a:ea typeface="Times New Roman" pitchFamily="18" charset="0"/>
                </a:rPr>
                <a:t>  </a:t>
              </a:r>
              <a:r>
                <a:rPr lang="ar-SA" sz="1400" b="1" dirty="0">
                  <a:solidFill>
                    <a:srgbClr val="000000"/>
                  </a:solidFill>
                  <a:latin typeface="Monotype Koufi" pitchFamily="2" charset="-78"/>
                  <a:ea typeface="Monotype Koufi" pitchFamily="2" charset="-78"/>
                  <a:cs typeface="Monotype Koufi" pitchFamily="2" charset="-78"/>
                </a:rPr>
                <a:t>أنواع المدونات</a:t>
              </a:r>
              <a:endParaRPr lang="ar-SA" dirty="0">
                <a:latin typeface="Monotype Koufi" pitchFamily="2" charset="-78"/>
                <a:ea typeface="Monotype Koufi" pitchFamily="2" charset="-78"/>
                <a:cs typeface="Monotype Koufi" pitchFamily="2" charset="-78"/>
              </a:endParaRPr>
            </a:p>
          </p:txBody>
        </p:sp>
        <p:sp>
          <p:nvSpPr>
            <p:cNvPr id="97" name="_s28794"/>
            <p:cNvSpPr>
              <a:spLocks noChangeArrowheads="1"/>
            </p:cNvSpPr>
            <p:nvPr/>
          </p:nvSpPr>
          <p:spPr bwMode="auto">
            <a:xfrm>
              <a:off x="3154" y="4982"/>
              <a:ext cx="2198" cy="1165"/>
            </a:xfrm>
            <a:prstGeom prst="roundRect">
              <a:avLst>
                <a:gd name="adj" fmla="val 16667"/>
              </a:avLst>
            </a:prstGeom>
            <a:solidFill>
              <a:srgbClr val="0070C0"/>
            </a:solidFill>
            <a:ln w="9525">
              <a:solidFill>
                <a:srgbClr val="000000"/>
              </a:solidFill>
              <a:round/>
              <a:headEnd/>
              <a:tailEnd/>
            </a:ln>
          </p:spPr>
          <p:txBody>
            <a:bodyPr lIns="0" tIns="0" rIns="0" bIns="0" anchor="ctr"/>
            <a:lstStyle/>
            <a:p>
              <a:pPr indent="288925" algn="justLow">
                <a:defRPr/>
              </a:pPr>
              <a:r>
                <a:rPr lang="ar-SA" sz="1600" b="1" dirty="0">
                  <a:solidFill>
                    <a:srgbClr val="000000"/>
                  </a:solidFill>
                  <a:latin typeface="Monotype Koufi" pitchFamily="2" charset="-78"/>
                  <a:ea typeface="Monotype Koufi" pitchFamily="2" charset="-78"/>
                  <a:cs typeface="Monotype Koufi" pitchFamily="2" charset="-78"/>
                </a:rPr>
                <a:t>تبعاً لمحتواها</a:t>
              </a:r>
              <a:endParaRPr lang="ar-SA" sz="2400" dirty="0">
                <a:latin typeface="Monotype Koufi" pitchFamily="2" charset="-78"/>
                <a:ea typeface="Monotype Koufi" pitchFamily="2" charset="-78"/>
                <a:cs typeface="Monotype Koufi" pitchFamily="2" charset="-78"/>
              </a:endParaRPr>
            </a:p>
          </p:txBody>
        </p:sp>
        <p:sp>
          <p:nvSpPr>
            <p:cNvPr id="98" name="_s28793"/>
            <p:cNvSpPr>
              <a:spLocks noChangeArrowheads="1"/>
            </p:cNvSpPr>
            <p:nvPr/>
          </p:nvSpPr>
          <p:spPr bwMode="auto">
            <a:xfrm>
              <a:off x="9215" y="4982"/>
              <a:ext cx="2196" cy="1165"/>
            </a:xfrm>
            <a:prstGeom prst="roundRect">
              <a:avLst>
                <a:gd name="adj" fmla="val 16667"/>
              </a:avLst>
            </a:prstGeom>
            <a:solidFill>
              <a:srgbClr val="FFFF00"/>
            </a:solidFill>
            <a:ln w="9525">
              <a:solidFill>
                <a:srgbClr val="000000"/>
              </a:solidFill>
              <a:round/>
              <a:headEnd/>
              <a:tailEnd/>
            </a:ln>
          </p:spPr>
          <p:txBody>
            <a:bodyPr lIns="0" tIns="0" rIns="0" bIns="0" anchor="ctr"/>
            <a:lstStyle/>
            <a:p>
              <a:pPr indent="288925" algn="ctr">
                <a:defRPr/>
              </a:pPr>
              <a:r>
                <a:rPr lang="ar-SA" sz="1200" b="1" dirty="0">
                  <a:solidFill>
                    <a:srgbClr val="000000"/>
                  </a:solidFill>
                  <a:latin typeface="Monotype Koufi" pitchFamily="2" charset="-78"/>
                  <a:ea typeface="Monotype Koufi" pitchFamily="2" charset="-78"/>
                  <a:cs typeface="Monotype Koufi" pitchFamily="2" charset="-78"/>
                </a:rPr>
                <a:t>تبعاً لتكلفتها</a:t>
              </a:r>
              <a:endParaRPr lang="ar-SA" dirty="0">
                <a:latin typeface="Monotype Koufi" pitchFamily="2" charset="-78"/>
                <a:ea typeface="Monotype Koufi" pitchFamily="2" charset="-78"/>
                <a:cs typeface="Monotype Koufi" pitchFamily="2" charset="-78"/>
              </a:endParaRPr>
            </a:p>
          </p:txBody>
        </p:sp>
        <p:sp>
          <p:nvSpPr>
            <p:cNvPr id="99" name="_s28792"/>
            <p:cNvSpPr>
              <a:spLocks noChangeArrowheads="1"/>
            </p:cNvSpPr>
            <p:nvPr/>
          </p:nvSpPr>
          <p:spPr bwMode="auto">
            <a:xfrm>
              <a:off x="12246" y="4982"/>
              <a:ext cx="2194" cy="1156"/>
            </a:xfrm>
            <a:prstGeom prst="roundRect">
              <a:avLst>
                <a:gd name="adj" fmla="val 16667"/>
              </a:avLst>
            </a:prstGeom>
            <a:solidFill>
              <a:srgbClr val="FF99FF"/>
            </a:solidFill>
            <a:ln w="9525">
              <a:solidFill>
                <a:srgbClr val="000000"/>
              </a:solidFill>
              <a:round/>
              <a:headEnd/>
              <a:tailEnd/>
            </a:ln>
          </p:spPr>
          <p:txBody>
            <a:bodyPr lIns="0" tIns="0" rIns="0" bIns="0" anchor="ctr"/>
            <a:lstStyle/>
            <a:p>
              <a:pPr indent="288925">
                <a:defRPr/>
              </a:pPr>
              <a:r>
                <a:rPr lang="ar-SA" sz="1400" b="1" dirty="0">
                  <a:solidFill>
                    <a:srgbClr val="000000"/>
                  </a:solidFill>
                  <a:latin typeface="Monotype Koufi" pitchFamily="2" charset="-78"/>
                  <a:ea typeface="Monotype Koufi" pitchFamily="2" charset="-78"/>
                  <a:cs typeface="Monotype Koufi" pitchFamily="2" charset="-78"/>
                </a:rPr>
                <a:t>تبعاً للهدف منها</a:t>
              </a:r>
              <a:endParaRPr lang="ar-SA" sz="1400" dirty="0">
                <a:latin typeface="Monotype Koufi" pitchFamily="2" charset="-78"/>
                <a:ea typeface="Monotype Koufi" pitchFamily="2" charset="-78"/>
                <a:cs typeface="Monotype Koufi" pitchFamily="2" charset="-78"/>
              </a:endParaRPr>
            </a:p>
          </p:txBody>
        </p:sp>
        <p:sp>
          <p:nvSpPr>
            <p:cNvPr id="100" name="_s28791"/>
            <p:cNvSpPr>
              <a:spLocks noChangeArrowheads="1"/>
            </p:cNvSpPr>
            <p:nvPr/>
          </p:nvSpPr>
          <p:spPr bwMode="auto">
            <a:xfrm>
              <a:off x="6186" y="4982"/>
              <a:ext cx="2195" cy="1166"/>
            </a:xfrm>
            <a:prstGeom prst="roundRect">
              <a:avLst>
                <a:gd name="adj" fmla="val 16667"/>
              </a:avLst>
            </a:prstGeom>
            <a:solidFill>
              <a:srgbClr val="92D050"/>
            </a:solidFill>
            <a:ln w="9525">
              <a:solidFill>
                <a:srgbClr val="000000"/>
              </a:solidFill>
              <a:round/>
              <a:headEnd/>
              <a:tailEnd/>
            </a:ln>
          </p:spPr>
          <p:txBody>
            <a:bodyPr lIns="0" tIns="0" rIns="0" bIns="0" anchor="ctr"/>
            <a:lstStyle/>
            <a:p>
              <a:pPr indent="288925" algn="ctr">
                <a:defRPr/>
              </a:pPr>
              <a:r>
                <a:rPr lang="ar-SA" sz="1400" b="1" dirty="0">
                  <a:solidFill>
                    <a:srgbClr val="000000"/>
                  </a:solidFill>
                  <a:latin typeface="Monotype Koufi" pitchFamily="2" charset="-78"/>
                  <a:ea typeface="Monotype Koufi" pitchFamily="2" charset="-78"/>
                  <a:cs typeface="Monotype Koufi" pitchFamily="2" charset="-78"/>
                </a:rPr>
                <a:t>تبعاً لعدد المدونين</a:t>
              </a:r>
              <a:endParaRPr lang="ar-SA" sz="2000" dirty="0">
                <a:latin typeface="Monotype Koufi" pitchFamily="2" charset="-78"/>
                <a:ea typeface="Monotype Koufi" pitchFamily="2" charset="-78"/>
                <a:cs typeface="Monotype Koufi" pitchFamily="2" charset="-78"/>
              </a:endParaRPr>
            </a:p>
          </p:txBody>
        </p:sp>
        <p:sp>
          <p:nvSpPr>
            <p:cNvPr id="101" name="_s28790"/>
            <p:cNvSpPr>
              <a:spLocks noChangeArrowheads="1"/>
            </p:cNvSpPr>
            <p:nvPr/>
          </p:nvSpPr>
          <p:spPr bwMode="auto">
            <a:xfrm>
              <a:off x="10731" y="6566"/>
              <a:ext cx="2194" cy="912"/>
            </a:xfrm>
            <a:prstGeom prst="roundRect">
              <a:avLst>
                <a:gd name="adj" fmla="val 16667"/>
              </a:avLst>
            </a:prstGeom>
            <a:solidFill>
              <a:srgbClr val="FF99FF"/>
            </a:solidFill>
            <a:ln w="9525">
              <a:solidFill>
                <a:srgbClr val="000000"/>
              </a:solidFill>
              <a:round/>
              <a:headEnd/>
              <a:tailEnd/>
            </a:ln>
          </p:spPr>
          <p:txBody>
            <a:bodyPr lIns="0" tIns="0" rIns="0" bIns="0" anchor="ctr"/>
            <a:lstStyle/>
            <a:p>
              <a:pPr indent="288925" algn="justLow">
                <a:defRPr/>
              </a:pPr>
              <a:r>
                <a:rPr lang="ar-SA" sz="1400" b="1" dirty="0">
                  <a:solidFill>
                    <a:srgbClr val="000000"/>
                  </a:solidFill>
                  <a:latin typeface="Monotype Koufi" pitchFamily="2" charset="-78"/>
                  <a:ea typeface="Monotype Koufi" pitchFamily="2" charset="-78"/>
                  <a:cs typeface="Monotype Koufi" pitchFamily="2" charset="-78"/>
                </a:rPr>
                <a:t>  مذكرات يومية</a:t>
              </a:r>
              <a:endParaRPr lang="ar-SA" sz="1400" dirty="0">
                <a:latin typeface="Monotype Koufi" pitchFamily="2" charset="-78"/>
                <a:ea typeface="Monotype Koufi" pitchFamily="2" charset="-78"/>
                <a:cs typeface="Monotype Koufi" pitchFamily="2" charset="-78"/>
              </a:endParaRPr>
            </a:p>
          </p:txBody>
        </p:sp>
        <p:sp>
          <p:nvSpPr>
            <p:cNvPr id="102" name="_s28789"/>
            <p:cNvSpPr>
              <a:spLocks noChangeArrowheads="1"/>
            </p:cNvSpPr>
            <p:nvPr/>
          </p:nvSpPr>
          <p:spPr bwMode="auto">
            <a:xfrm>
              <a:off x="10731" y="7896"/>
              <a:ext cx="2194" cy="912"/>
            </a:xfrm>
            <a:prstGeom prst="roundRect">
              <a:avLst>
                <a:gd name="adj" fmla="val 16667"/>
              </a:avLst>
            </a:prstGeom>
            <a:solidFill>
              <a:srgbClr val="FF99FF"/>
            </a:solidFill>
            <a:ln w="9525">
              <a:solidFill>
                <a:srgbClr val="000000"/>
              </a:solidFill>
              <a:round/>
              <a:headEnd/>
              <a:tailEnd/>
            </a:ln>
          </p:spPr>
          <p:txBody>
            <a:bodyPr lIns="0" tIns="0" rIns="0" bIns="0" anchor="ctr"/>
            <a:lstStyle/>
            <a:p>
              <a:pPr indent="288925" algn="justLow">
                <a:defRPr/>
              </a:pPr>
              <a:r>
                <a:rPr lang="ar-SA" sz="1600" b="1" dirty="0">
                  <a:solidFill>
                    <a:srgbClr val="000000"/>
                  </a:solidFill>
                  <a:latin typeface="Monotype Koufi" pitchFamily="2" charset="-78"/>
                  <a:ea typeface="Monotype Koufi" pitchFamily="2" charset="-78"/>
                  <a:cs typeface="Monotype Koufi" pitchFamily="2" charset="-78"/>
                </a:rPr>
                <a:t>سياسية</a:t>
              </a:r>
              <a:endParaRPr lang="ar-SA" sz="2400" dirty="0">
                <a:latin typeface="Monotype Koufi" pitchFamily="2" charset="-78"/>
                <a:ea typeface="Monotype Koufi" pitchFamily="2" charset="-78"/>
                <a:cs typeface="Monotype Koufi" pitchFamily="2" charset="-78"/>
              </a:endParaRPr>
            </a:p>
          </p:txBody>
        </p:sp>
        <p:sp>
          <p:nvSpPr>
            <p:cNvPr id="103" name="_s28788"/>
            <p:cNvSpPr>
              <a:spLocks noChangeArrowheads="1"/>
            </p:cNvSpPr>
            <p:nvPr/>
          </p:nvSpPr>
          <p:spPr bwMode="auto">
            <a:xfrm>
              <a:off x="10731" y="9226"/>
              <a:ext cx="2194" cy="912"/>
            </a:xfrm>
            <a:prstGeom prst="roundRect">
              <a:avLst>
                <a:gd name="adj" fmla="val 16667"/>
              </a:avLst>
            </a:prstGeom>
            <a:solidFill>
              <a:srgbClr val="FF99FF"/>
            </a:solidFill>
            <a:ln w="9525">
              <a:solidFill>
                <a:srgbClr val="000000"/>
              </a:solidFill>
              <a:round/>
              <a:headEnd/>
              <a:tailEnd/>
            </a:ln>
          </p:spPr>
          <p:txBody>
            <a:bodyPr lIns="0" tIns="0" rIns="0" bIns="0" anchor="ctr"/>
            <a:lstStyle/>
            <a:p>
              <a:pPr indent="288925" algn="justLow">
                <a:defRPr/>
              </a:pPr>
              <a:r>
                <a:rPr lang="ar-SA" sz="1600" b="1" dirty="0">
                  <a:solidFill>
                    <a:srgbClr val="000000"/>
                  </a:solidFill>
                  <a:latin typeface="Monotype Koufi" pitchFamily="2" charset="-78"/>
                  <a:ea typeface="Monotype Koufi" pitchFamily="2" charset="-78"/>
                  <a:cs typeface="Monotype Koufi" pitchFamily="2" charset="-78"/>
                </a:rPr>
                <a:t>إنتاج أدبي</a:t>
              </a:r>
              <a:endParaRPr lang="ar-SA" sz="2400" dirty="0">
                <a:latin typeface="Monotype Koufi" pitchFamily="2" charset="-78"/>
                <a:ea typeface="Monotype Koufi" pitchFamily="2" charset="-78"/>
                <a:cs typeface="Monotype Koufi" pitchFamily="2" charset="-78"/>
              </a:endParaRPr>
            </a:p>
          </p:txBody>
        </p:sp>
        <p:sp>
          <p:nvSpPr>
            <p:cNvPr id="104" name="_s28787"/>
            <p:cNvSpPr>
              <a:spLocks noChangeArrowheads="1"/>
            </p:cNvSpPr>
            <p:nvPr/>
          </p:nvSpPr>
          <p:spPr bwMode="auto">
            <a:xfrm>
              <a:off x="10709" y="10427"/>
              <a:ext cx="2194" cy="912"/>
            </a:xfrm>
            <a:prstGeom prst="roundRect">
              <a:avLst>
                <a:gd name="adj" fmla="val 16667"/>
              </a:avLst>
            </a:prstGeom>
            <a:solidFill>
              <a:srgbClr val="FF99FF"/>
            </a:solidFill>
            <a:ln w="9525">
              <a:solidFill>
                <a:srgbClr val="000000"/>
              </a:solidFill>
              <a:round/>
              <a:headEnd/>
              <a:tailEnd/>
            </a:ln>
          </p:spPr>
          <p:txBody>
            <a:bodyPr lIns="0" tIns="0" rIns="0" bIns="0" anchor="ctr"/>
            <a:lstStyle/>
            <a:p>
              <a:pPr indent="288925" algn="justLow">
                <a:defRPr/>
              </a:pPr>
              <a:r>
                <a:rPr lang="ar-SA" sz="1200" b="1" dirty="0">
                  <a:solidFill>
                    <a:srgbClr val="000000"/>
                  </a:solidFill>
                  <a:latin typeface="Traditional Arabic" pitchFamily="2" charset="-78"/>
                  <a:ea typeface="Times New Roman" pitchFamily="18" charset="0"/>
                </a:rPr>
                <a:t>  </a:t>
              </a:r>
              <a:r>
                <a:rPr lang="ar-SA" sz="1600" b="1" dirty="0">
                  <a:solidFill>
                    <a:srgbClr val="000000"/>
                  </a:solidFill>
                  <a:latin typeface="Monotype Koufi" pitchFamily="2" charset="-78"/>
                  <a:ea typeface="Monotype Koufi" pitchFamily="2" charset="-78"/>
                  <a:cs typeface="Monotype Koufi" pitchFamily="2" charset="-78"/>
                </a:rPr>
                <a:t>تقنية</a:t>
              </a:r>
              <a:endParaRPr lang="ar-SA" sz="1600" dirty="0">
                <a:latin typeface="Monotype Koufi" pitchFamily="2" charset="-78"/>
                <a:ea typeface="Monotype Koufi" pitchFamily="2" charset="-78"/>
                <a:cs typeface="Monotype Koufi" pitchFamily="2" charset="-78"/>
              </a:endParaRPr>
            </a:p>
          </p:txBody>
        </p:sp>
        <p:sp>
          <p:nvSpPr>
            <p:cNvPr id="105" name="_s28786"/>
            <p:cNvSpPr>
              <a:spLocks noChangeArrowheads="1"/>
            </p:cNvSpPr>
            <p:nvPr/>
          </p:nvSpPr>
          <p:spPr bwMode="auto">
            <a:xfrm>
              <a:off x="10731" y="11886"/>
              <a:ext cx="2194" cy="913"/>
            </a:xfrm>
            <a:prstGeom prst="roundRect">
              <a:avLst>
                <a:gd name="adj" fmla="val 16667"/>
              </a:avLst>
            </a:prstGeom>
            <a:solidFill>
              <a:srgbClr val="FF99FF"/>
            </a:solidFill>
            <a:ln w="9525">
              <a:solidFill>
                <a:srgbClr val="000000"/>
              </a:solidFill>
              <a:round/>
              <a:headEnd/>
              <a:tailEnd/>
            </a:ln>
          </p:spPr>
          <p:txBody>
            <a:bodyPr lIns="0" tIns="0" rIns="0" bIns="0" anchor="ctr"/>
            <a:lstStyle/>
            <a:p>
              <a:pPr indent="288925" algn="justLow">
                <a:defRPr/>
              </a:pPr>
              <a:r>
                <a:rPr lang="ar-SA" sz="1600" b="1" dirty="0">
                  <a:solidFill>
                    <a:srgbClr val="000000"/>
                  </a:solidFill>
                  <a:latin typeface="Monotype Koufi" pitchFamily="2" charset="-78"/>
                  <a:ea typeface="Monotype Koufi" pitchFamily="2" charset="-78"/>
                  <a:cs typeface="Monotype Koufi" pitchFamily="2" charset="-78"/>
                </a:rPr>
                <a:t>اقتصادية</a:t>
              </a:r>
              <a:endParaRPr lang="ar-SA" sz="1600" dirty="0">
                <a:latin typeface="Monotype Koufi" pitchFamily="2" charset="-78"/>
                <a:ea typeface="Monotype Koufi" pitchFamily="2" charset="-78"/>
                <a:cs typeface="Monotype Koufi" pitchFamily="2" charset="-78"/>
              </a:endParaRPr>
            </a:p>
          </p:txBody>
        </p:sp>
        <p:sp>
          <p:nvSpPr>
            <p:cNvPr id="106" name="_s28785"/>
            <p:cNvSpPr>
              <a:spLocks noChangeArrowheads="1"/>
            </p:cNvSpPr>
            <p:nvPr/>
          </p:nvSpPr>
          <p:spPr bwMode="auto">
            <a:xfrm>
              <a:off x="10731" y="13217"/>
              <a:ext cx="2194" cy="915"/>
            </a:xfrm>
            <a:prstGeom prst="roundRect">
              <a:avLst>
                <a:gd name="adj" fmla="val 16667"/>
              </a:avLst>
            </a:prstGeom>
            <a:solidFill>
              <a:srgbClr val="FF99FF"/>
            </a:solidFill>
            <a:ln w="9525">
              <a:solidFill>
                <a:srgbClr val="000000"/>
              </a:solidFill>
              <a:round/>
              <a:headEnd/>
              <a:tailEnd/>
            </a:ln>
          </p:spPr>
          <p:txBody>
            <a:bodyPr lIns="0" tIns="0" rIns="0" bIns="0" anchor="ctr"/>
            <a:lstStyle/>
            <a:p>
              <a:pPr indent="288925" algn="justLow">
                <a:defRPr/>
              </a:pPr>
              <a:r>
                <a:rPr lang="ar-SA" sz="1400" b="1" dirty="0">
                  <a:solidFill>
                    <a:srgbClr val="000000"/>
                  </a:solidFill>
                  <a:latin typeface="Monotype Koufi" pitchFamily="2" charset="-78"/>
                  <a:ea typeface="Monotype Koufi" pitchFamily="2" charset="-78"/>
                  <a:cs typeface="Monotype Koufi" pitchFamily="2" charset="-78"/>
                </a:rPr>
                <a:t>إخبارية</a:t>
              </a:r>
              <a:endParaRPr lang="ar-SA" sz="1400" dirty="0">
                <a:latin typeface="Monotype Koufi" pitchFamily="2" charset="-78"/>
                <a:ea typeface="Monotype Koufi" pitchFamily="2" charset="-78"/>
                <a:cs typeface="Monotype Koufi" pitchFamily="2" charset="-78"/>
              </a:endParaRPr>
            </a:p>
          </p:txBody>
        </p:sp>
        <p:sp>
          <p:nvSpPr>
            <p:cNvPr id="107" name="_s28784"/>
            <p:cNvSpPr>
              <a:spLocks noChangeArrowheads="1"/>
            </p:cNvSpPr>
            <p:nvPr/>
          </p:nvSpPr>
          <p:spPr bwMode="auto">
            <a:xfrm>
              <a:off x="10731" y="14550"/>
              <a:ext cx="2194" cy="924"/>
            </a:xfrm>
            <a:prstGeom prst="roundRect">
              <a:avLst>
                <a:gd name="adj" fmla="val 16667"/>
              </a:avLst>
            </a:prstGeom>
            <a:solidFill>
              <a:srgbClr val="FF99FF"/>
            </a:solidFill>
            <a:ln w="9525">
              <a:solidFill>
                <a:srgbClr val="000000"/>
              </a:solidFill>
              <a:round/>
              <a:headEnd/>
              <a:tailEnd/>
            </a:ln>
          </p:spPr>
          <p:txBody>
            <a:bodyPr lIns="0" tIns="0" rIns="0" bIns="0" anchor="ctr"/>
            <a:lstStyle/>
            <a:p>
              <a:pPr indent="288925" algn="justLow">
                <a:defRPr/>
              </a:pPr>
              <a:r>
                <a:rPr lang="ar-SA" sz="1600" b="1" dirty="0">
                  <a:solidFill>
                    <a:srgbClr val="000000"/>
                  </a:solidFill>
                  <a:latin typeface="Monotype Koufi" pitchFamily="2" charset="-78"/>
                  <a:ea typeface="Monotype Koufi" pitchFamily="2" charset="-78"/>
                  <a:cs typeface="Monotype Koufi" pitchFamily="2" charset="-78"/>
                </a:rPr>
                <a:t>شخصية</a:t>
              </a:r>
              <a:endParaRPr lang="ar-SA" sz="1600" dirty="0">
                <a:latin typeface="Monotype Koufi" pitchFamily="2" charset="-78"/>
                <a:ea typeface="Monotype Koufi" pitchFamily="2" charset="-78"/>
                <a:cs typeface="Monotype Koufi" pitchFamily="2" charset="-78"/>
              </a:endParaRPr>
            </a:p>
          </p:txBody>
        </p:sp>
        <p:sp>
          <p:nvSpPr>
            <p:cNvPr id="108" name="_s28783"/>
            <p:cNvSpPr>
              <a:spLocks noChangeArrowheads="1"/>
            </p:cNvSpPr>
            <p:nvPr/>
          </p:nvSpPr>
          <p:spPr bwMode="auto">
            <a:xfrm>
              <a:off x="10731" y="15892"/>
              <a:ext cx="2194" cy="933"/>
            </a:xfrm>
            <a:prstGeom prst="roundRect">
              <a:avLst>
                <a:gd name="adj" fmla="val 16667"/>
              </a:avLst>
            </a:prstGeom>
            <a:solidFill>
              <a:srgbClr val="FF99FF"/>
            </a:solidFill>
            <a:ln w="9525">
              <a:solidFill>
                <a:srgbClr val="000000"/>
              </a:solidFill>
              <a:round/>
              <a:headEnd/>
              <a:tailEnd/>
            </a:ln>
          </p:spPr>
          <p:txBody>
            <a:bodyPr lIns="0" tIns="0" rIns="0" bIns="0" anchor="ctr"/>
            <a:lstStyle/>
            <a:p>
              <a:pPr indent="288925">
                <a:defRPr/>
              </a:pPr>
              <a:r>
                <a:rPr lang="ar-SA" sz="1400" b="1" dirty="0">
                  <a:solidFill>
                    <a:srgbClr val="000000"/>
                  </a:solidFill>
                  <a:latin typeface="Monotype Koufi" pitchFamily="2" charset="-78"/>
                  <a:ea typeface="Monotype Koufi" pitchFamily="2" charset="-78"/>
                  <a:cs typeface="Monotype Koufi" pitchFamily="2" charset="-78"/>
                </a:rPr>
                <a:t>الشركات والمصانع</a:t>
              </a:r>
              <a:endParaRPr lang="ar-SA" sz="1400" dirty="0">
                <a:latin typeface="Monotype Koufi" pitchFamily="2" charset="-78"/>
                <a:ea typeface="Monotype Koufi" pitchFamily="2" charset="-78"/>
                <a:cs typeface="Monotype Koufi" pitchFamily="2" charset="-78"/>
              </a:endParaRPr>
            </a:p>
          </p:txBody>
        </p:sp>
        <p:sp>
          <p:nvSpPr>
            <p:cNvPr id="109" name="_s28782"/>
            <p:cNvSpPr>
              <a:spLocks noChangeArrowheads="1"/>
            </p:cNvSpPr>
            <p:nvPr/>
          </p:nvSpPr>
          <p:spPr bwMode="auto">
            <a:xfrm>
              <a:off x="10731" y="17243"/>
              <a:ext cx="2194" cy="791"/>
            </a:xfrm>
            <a:prstGeom prst="roundRect">
              <a:avLst>
                <a:gd name="adj" fmla="val 16667"/>
              </a:avLst>
            </a:prstGeom>
            <a:solidFill>
              <a:srgbClr val="FF99FF"/>
            </a:solidFill>
            <a:ln w="9525">
              <a:solidFill>
                <a:srgbClr val="000000"/>
              </a:solidFill>
              <a:round/>
              <a:headEnd/>
              <a:tailEnd/>
            </a:ln>
          </p:spPr>
          <p:txBody>
            <a:bodyPr lIns="0" tIns="0" rIns="0" bIns="0" anchor="ctr"/>
            <a:lstStyle/>
            <a:p>
              <a:pPr indent="288925" algn="justLow">
                <a:defRPr/>
              </a:pPr>
              <a:r>
                <a:rPr lang="ar-SA" sz="1600" b="1" dirty="0">
                  <a:solidFill>
                    <a:srgbClr val="000000"/>
                  </a:solidFill>
                  <a:latin typeface="Monotype Koufi" pitchFamily="2" charset="-78"/>
                  <a:ea typeface="Monotype Koufi" pitchFamily="2" charset="-78"/>
                  <a:cs typeface="Monotype Koufi" pitchFamily="2" charset="-78"/>
                </a:rPr>
                <a:t>الهوايات</a:t>
              </a:r>
              <a:endParaRPr lang="ar-SA" sz="2400" dirty="0">
                <a:latin typeface="Monotype Koufi" pitchFamily="2" charset="-78"/>
                <a:ea typeface="Monotype Koufi" pitchFamily="2" charset="-78"/>
                <a:cs typeface="Monotype Koufi" pitchFamily="2" charset="-78"/>
              </a:endParaRPr>
            </a:p>
          </p:txBody>
        </p:sp>
        <p:sp>
          <p:nvSpPr>
            <p:cNvPr id="110" name="_s28781"/>
            <p:cNvSpPr>
              <a:spLocks noChangeArrowheads="1"/>
            </p:cNvSpPr>
            <p:nvPr/>
          </p:nvSpPr>
          <p:spPr bwMode="auto">
            <a:xfrm>
              <a:off x="10731" y="18452"/>
              <a:ext cx="2194" cy="793"/>
            </a:xfrm>
            <a:prstGeom prst="roundRect">
              <a:avLst>
                <a:gd name="adj" fmla="val 16667"/>
              </a:avLst>
            </a:prstGeom>
            <a:solidFill>
              <a:srgbClr val="FF99FF"/>
            </a:solidFill>
            <a:ln w="9525">
              <a:solidFill>
                <a:srgbClr val="000000"/>
              </a:solidFill>
              <a:round/>
              <a:headEnd/>
              <a:tailEnd/>
            </a:ln>
          </p:spPr>
          <p:txBody>
            <a:bodyPr lIns="0" tIns="0" rIns="0" bIns="0" anchor="ctr"/>
            <a:lstStyle/>
            <a:p>
              <a:pPr indent="288925" algn="justLow">
                <a:defRPr/>
              </a:pPr>
              <a:r>
                <a:rPr lang="ar-SA" sz="1600" b="1" dirty="0">
                  <a:solidFill>
                    <a:srgbClr val="000000"/>
                  </a:solidFill>
                  <a:latin typeface="Monotype Koufi" pitchFamily="2" charset="-78"/>
                  <a:ea typeface="Monotype Koufi" pitchFamily="2" charset="-78"/>
                  <a:cs typeface="Monotype Koufi" pitchFamily="2" charset="-78"/>
                </a:rPr>
                <a:t>حاسوبية</a:t>
              </a:r>
              <a:endParaRPr lang="ar-SA" sz="2400" dirty="0">
                <a:latin typeface="Monotype Koufi" pitchFamily="2" charset="-78"/>
                <a:ea typeface="Monotype Koufi" pitchFamily="2" charset="-78"/>
                <a:cs typeface="Monotype Koufi" pitchFamily="2" charset="-78"/>
              </a:endParaRPr>
            </a:p>
          </p:txBody>
        </p:sp>
        <p:sp>
          <p:nvSpPr>
            <p:cNvPr id="111" name="_s28780"/>
            <p:cNvSpPr>
              <a:spLocks noChangeArrowheads="1"/>
            </p:cNvSpPr>
            <p:nvPr/>
          </p:nvSpPr>
          <p:spPr bwMode="auto">
            <a:xfrm>
              <a:off x="10731" y="19663"/>
              <a:ext cx="2194" cy="787"/>
            </a:xfrm>
            <a:prstGeom prst="roundRect">
              <a:avLst>
                <a:gd name="adj" fmla="val 16667"/>
              </a:avLst>
            </a:prstGeom>
            <a:solidFill>
              <a:srgbClr val="FF99FF"/>
            </a:solidFill>
            <a:ln w="9525">
              <a:solidFill>
                <a:srgbClr val="000000"/>
              </a:solidFill>
              <a:round/>
              <a:headEnd/>
              <a:tailEnd/>
            </a:ln>
          </p:spPr>
          <p:txBody>
            <a:bodyPr lIns="0" tIns="0" rIns="0" bIns="0" anchor="ctr"/>
            <a:lstStyle/>
            <a:p>
              <a:pPr indent="288925" algn="justLow">
                <a:defRPr/>
              </a:pPr>
              <a:r>
                <a:rPr lang="ar-SA" sz="1600" b="1" dirty="0">
                  <a:solidFill>
                    <a:srgbClr val="000000"/>
                  </a:solidFill>
                  <a:latin typeface="Monotype Koufi" pitchFamily="2" charset="-78"/>
                  <a:ea typeface="Monotype Koufi" pitchFamily="2" charset="-78"/>
                  <a:cs typeface="Monotype Koufi" pitchFamily="2" charset="-78"/>
                </a:rPr>
                <a:t>تعليمية</a:t>
              </a:r>
              <a:endParaRPr lang="ar-SA" sz="2800" dirty="0">
                <a:latin typeface="Monotype Koufi" pitchFamily="2" charset="-78"/>
                <a:ea typeface="Monotype Koufi" pitchFamily="2" charset="-78"/>
                <a:cs typeface="Monotype Koufi" pitchFamily="2" charset="-78"/>
              </a:endParaRPr>
            </a:p>
          </p:txBody>
        </p:sp>
        <p:sp>
          <p:nvSpPr>
            <p:cNvPr id="112" name="_s28778"/>
            <p:cNvSpPr>
              <a:spLocks noChangeArrowheads="1"/>
            </p:cNvSpPr>
            <p:nvPr/>
          </p:nvSpPr>
          <p:spPr bwMode="auto">
            <a:xfrm>
              <a:off x="7756" y="18590"/>
              <a:ext cx="2194" cy="806"/>
            </a:xfrm>
            <a:prstGeom prst="roundRect">
              <a:avLst>
                <a:gd name="adj" fmla="val 16667"/>
              </a:avLst>
            </a:prstGeom>
            <a:grpFill/>
            <a:ln w="9525">
              <a:solidFill>
                <a:srgbClr val="000000"/>
              </a:solidFill>
              <a:round/>
              <a:headEnd/>
              <a:tailEnd/>
            </a:ln>
          </p:spPr>
          <p:txBody>
            <a:bodyPr lIns="0" tIns="0" rIns="0" bIns="0" anchor="ctr"/>
            <a:lstStyle/>
            <a:p>
              <a:pPr indent="288925" algn="justLow">
                <a:defRPr/>
              </a:pPr>
              <a:r>
                <a:rPr lang="ar-SA" sz="1600" b="1" dirty="0">
                  <a:solidFill>
                    <a:srgbClr val="000000"/>
                  </a:solidFill>
                  <a:latin typeface="Monotype Koufi" pitchFamily="2" charset="-78"/>
                  <a:ea typeface="Monotype Koufi" pitchFamily="2" charset="-78"/>
                  <a:cs typeface="Monotype Koufi" pitchFamily="2" charset="-78"/>
                </a:rPr>
                <a:t>المعلم</a:t>
              </a:r>
              <a:endParaRPr lang="ar-SA" sz="2400" dirty="0">
                <a:latin typeface="Monotype Koufi" pitchFamily="2" charset="-78"/>
                <a:ea typeface="Monotype Koufi" pitchFamily="2" charset="-78"/>
                <a:cs typeface="Monotype Koufi" pitchFamily="2" charset="-78"/>
              </a:endParaRPr>
            </a:p>
          </p:txBody>
        </p:sp>
        <p:sp>
          <p:nvSpPr>
            <p:cNvPr id="113" name="_s28777"/>
            <p:cNvSpPr>
              <a:spLocks noChangeArrowheads="1"/>
            </p:cNvSpPr>
            <p:nvPr/>
          </p:nvSpPr>
          <p:spPr bwMode="auto">
            <a:xfrm>
              <a:off x="7756" y="19704"/>
              <a:ext cx="2194" cy="800"/>
            </a:xfrm>
            <a:prstGeom prst="roundRect">
              <a:avLst>
                <a:gd name="adj" fmla="val 16667"/>
              </a:avLst>
            </a:prstGeom>
            <a:grpFill/>
            <a:ln w="9525">
              <a:solidFill>
                <a:srgbClr val="000000"/>
              </a:solidFill>
              <a:round/>
              <a:headEnd/>
              <a:tailEnd/>
            </a:ln>
          </p:spPr>
          <p:txBody>
            <a:bodyPr lIns="0" tIns="0" rIns="0" bIns="0" anchor="ctr"/>
            <a:lstStyle/>
            <a:p>
              <a:pPr indent="288925" algn="justLow">
                <a:defRPr/>
              </a:pPr>
              <a:r>
                <a:rPr lang="ar-SA" sz="1600" b="1" dirty="0">
                  <a:solidFill>
                    <a:srgbClr val="000000"/>
                  </a:solidFill>
                  <a:latin typeface="Monotype Koufi" pitchFamily="2" charset="-78"/>
                  <a:ea typeface="Monotype Koufi" pitchFamily="2" charset="-78"/>
                  <a:cs typeface="Monotype Koufi" pitchFamily="2" charset="-78"/>
                </a:rPr>
                <a:t>المتعلم</a:t>
              </a:r>
              <a:endParaRPr lang="ar-SA" sz="2400" dirty="0">
                <a:latin typeface="Monotype Koufi" pitchFamily="2" charset="-78"/>
                <a:ea typeface="Monotype Koufi" pitchFamily="2" charset="-78"/>
                <a:cs typeface="Monotype Koufi" pitchFamily="2" charset="-78"/>
              </a:endParaRPr>
            </a:p>
          </p:txBody>
        </p:sp>
        <p:sp>
          <p:nvSpPr>
            <p:cNvPr id="114" name="_s28776"/>
            <p:cNvSpPr>
              <a:spLocks noChangeArrowheads="1"/>
            </p:cNvSpPr>
            <p:nvPr/>
          </p:nvSpPr>
          <p:spPr bwMode="auto">
            <a:xfrm>
              <a:off x="7756" y="20819"/>
              <a:ext cx="2194" cy="794"/>
            </a:xfrm>
            <a:prstGeom prst="roundRect">
              <a:avLst>
                <a:gd name="adj" fmla="val 16667"/>
              </a:avLst>
            </a:prstGeom>
            <a:grpFill/>
            <a:ln w="9525">
              <a:solidFill>
                <a:srgbClr val="000000"/>
              </a:solidFill>
              <a:round/>
              <a:headEnd/>
              <a:tailEnd/>
            </a:ln>
          </p:spPr>
          <p:txBody>
            <a:bodyPr lIns="0" tIns="0" rIns="0" bIns="0" anchor="ctr"/>
            <a:lstStyle/>
            <a:p>
              <a:pPr indent="288925" algn="justLow">
                <a:defRPr/>
              </a:pPr>
              <a:r>
                <a:rPr lang="ar-SA" sz="1600" b="1" dirty="0">
                  <a:solidFill>
                    <a:srgbClr val="000000"/>
                  </a:solidFill>
                  <a:latin typeface="Monotype Koufi" pitchFamily="2" charset="-78"/>
                  <a:ea typeface="Monotype Koufi" pitchFamily="2" charset="-78"/>
                  <a:cs typeface="Monotype Koufi" pitchFamily="2" charset="-78"/>
                </a:rPr>
                <a:t>الفصل</a:t>
              </a:r>
              <a:endParaRPr lang="ar-SA" sz="2400" dirty="0">
                <a:latin typeface="Monotype Koufi" pitchFamily="2" charset="-78"/>
                <a:ea typeface="Monotype Koufi" pitchFamily="2" charset="-78"/>
                <a:cs typeface="Monotype Koufi" pitchFamily="2" charset="-78"/>
              </a:endParaRPr>
            </a:p>
          </p:txBody>
        </p:sp>
        <p:sp>
          <p:nvSpPr>
            <p:cNvPr id="115" name="_s28775"/>
            <p:cNvSpPr>
              <a:spLocks noChangeArrowheads="1"/>
            </p:cNvSpPr>
            <p:nvPr/>
          </p:nvSpPr>
          <p:spPr bwMode="auto">
            <a:xfrm>
              <a:off x="7701" y="6566"/>
              <a:ext cx="2194" cy="910"/>
            </a:xfrm>
            <a:prstGeom prst="roundRect">
              <a:avLst>
                <a:gd name="adj" fmla="val 16667"/>
              </a:avLst>
            </a:prstGeom>
            <a:solidFill>
              <a:srgbClr val="FFFF00"/>
            </a:solidFill>
            <a:ln w="9525">
              <a:solidFill>
                <a:srgbClr val="000000"/>
              </a:solidFill>
              <a:round/>
              <a:headEnd/>
              <a:tailEnd/>
            </a:ln>
          </p:spPr>
          <p:txBody>
            <a:bodyPr lIns="0" tIns="0" rIns="0" bIns="0" anchor="ctr"/>
            <a:lstStyle/>
            <a:p>
              <a:pPr indent="288925" algn="justLow">
                <a:defRPr/>
              </a:pPr>
              <a:r>
                <a:rPr lang="ar-SA" sz="1600" b="1" dirty="0">
                  <a:solidFill>
                    <a:srgbClr val="000000"/>
                  </a:solidFill>
                  <a:latin typeface="Monotype Koufi" pitchFamily="2" charset="-78"/>
                  <a:ea typeface="Monotype Koufi" pitchFamily="2" charset="-78"/>
                  <a:cs typeface="Monotype Koufi" pitchFamily="2" charset="-78"/>
                </a:rPr>
                <a:t>  مجانية</a:t>
              </a:r>
              <a:endParaRPr lang="ar-SA" sz="1600" dirty="0">
                <a:latin typeface="Monotype Koufi" pitchFamily="2" charset="-78"/>
                <a:ea typeface="Monotype Koufi" pitchFamily="2" charset="-78"/>
                <a:cs typeface="Monotype Koufi" pitchFamily="2" charset="-78"/>
              </a:endParaRPr>
            </a:p>
          </p:txBody>
        </p:sp>
        <p:sp>
          <p:nvSpPr>
            <p:cNvPr id="116" name="_s28774"/>
            <p:cNvSpPr>
              <a:spLocks noChangeArrowheads="1"/>
            </p:cNvSpPr>
            <p:nvPr/>
          </p:nvSpPr>
          <p:spPr bwMode="auto">
            <a:xfrm>
              <a:off x="7701" y="9226"/>
              <a:ext cx="2194" cy="910"/>
            </a:xfrm>
            <a:prstGeom prst="roundRect">
              <a:avLst>
                <a:gd name="adj" fmla="val 16667"/>
              </a:avLst>
            </a:prstGeom>
            <a:solidFill>
              <a:srgbClr val="FFFF00"/>
            </a:solidFill>
            <a:ln w="9525">
              <a:solidFill>
                <a:srgbClr val="000000"/>
              </a:solidFill>
              <a:round/>
              <a:headEnd/>
              <a:tailEnd/>
            </a:ln>
          </p:spPr>
          <p:txBody>
            <a:bodyPr lIns="0" tIns="0" rIns="0" bIns="0" anchor="ctr"/>
            <a:lstStyle/>
            <a:p>
              <a:pPr indent="288925">
                <a:defRPr/>
              </a:pPr>
              <a:r>
                <a:rPr lang="ar-SA" sz="1600" b="1" dirty="0">
                  <a:solidFill>
                    <a:srgbClr val="000000"/>
                  </a:solidFill>
                  <a:latin typeface="Monotype Koufi" pitchFamily="2" charset="-78"/>
                  <a:ea typeface="Monotype Koufi" pitchFamily="2" charset="-78"/>
                  <a:cs typeface="Monotype Koufi" pitchFamily="2" charset="-78"/>
                </a:rPr>
                <a:t>مجانية/مدفوعة</a:t>
              </a:r>
              <a:endParaRPr lang="ar-SA" dirty="0">
                <a:latin typeface="Monotype Koufi" pitchFamily="2" charset="-78"/>
                <a:ea typeface="Monotype Koufi" pitchFamily="2" charset="-78"/>
                <a:cs typeface="Monotype Koufi" pitchFamily="2" charset="-78"/>
              </a:endParaRPr>
            </a:p>
          </p:txBody>
        </p:sp>
        <p:sp>
          <p:nvSpPr>
            <p:cNvPr id="117" name="_s28773"/>
            <p:cNvSpPr>
              <a:spLocks noChangeArrowheads="1"/>
            </p:cNvSpPr>
            <p:nvPr/>
          </p:nvSpPr>
          <p:spPr bwMode="auto">
            <a:xfrm>
              <a:off x="7701" y="7896"/>
              <a:ext cx="2194" cy="911"/>
            </a:xfrm>
            <a:prstGeom prst="roundRect">
              <a:avLst>
                <a:gd name="adj" fmla="val 16667"/>
              </a:avLst>
            </a:prstGeom>
            <a:solidFill>
              <a:srgbClr val="FFFF00"/>
            </a:solidFill>
            <a:ln w="9525">
              <a:solidFill>
                <a:srgbClr val="000000"/>
              </a:solidFill>
              <a:round/>
              <a:headEnd/>
              <a:tailEnd/>
            </a:ln>
          </p:spPr>
          <p:txBody>
            <a:bodyPr lIns="0" tIns="0" rIns="0" bIns="0" anchor="ctr"/>
            <a:lstStyle/>
            <a:p>
              <a:pPr indent="288925" algn="justLow">
                <a:defRPr/>
              </a:pPr>
              <a:r>
                <a:rPr lang="ar-SA" sz="1600" b="1" dirty="0">
                  <a:solidFill>
                    <a:srgbClr val="000000"/>
                  </a:solidFill>
                  <a:latin typeface="Monotype Koufi" pitchFamily="2" charset="-78"/>
                  <a:ea typeface="Monotype Koufi" pitchFamily="2" charset="-78"/>
                  <a:cs typeface="Monotype Koufi" pitchFamily="2" charset="-78"/>
                </a:rPr>
                <a:t>مدفوعة</a:t>
              </a:r>
              <a:endParaRPr lang="ar-SA" sz="2400" dirty="0">
                <a:latin typeface="Monotype Koufi" pitchFamily="2" charset="-78"/>
                <a:ea typeface="Monotype Koufi" pitchFamily="2" charset="-78"/>
                <a:cs typeface="Monotype Koufi" pitchFamily="2" charset="-78"/>
              </a:endParaRPr>
            </a:p>
          </p:txBody>
        </p:sp>
        <p:sp>
          <p:nvSpPr>
            <p:cNvPr id="118" name="_s28772"/>
            <p:cNvSpPr>
              <a:spLocks noChangeArrowheads="1"/>
            </p:cNvSpPr>
            <p:nvPr/>
          </p:nvSpPr>
          <p:spPr bwMode="auto">
            <a:xfrm>
              <a:off x="4671" y="6566"/>
              <a:ext cx="2194" cy="901"/>
            </a:xfrm>
            <a:prstGeom prst="roundRect">
              <a:avLst>
                <a:gd name="adj" fmla="val 16667"/>
              </a:avLst>
            </a:prstGeom>
            <a:solidFill>
              <a:srgbClr val="92D050"/>
            </a:solidFill>
            <a:ln w="9525">
              <a:solidFill>
                <a:srgbClr val="000000"/>
              </a:solidFill>
              <a:round/>
              <a:headEnd/>
              <a:tailEnd/>
            </a:ln>
          </p:spPr>
          <p:txBody>
            <a:bodyPr lIns="0" tIns="0" rIns="0" bIns="0" anchor="ctr"/>
            <a:lstStyle/>
            <a:p>
              <a:pPr indent="288925" algn="justLow">
                <a:defRPr/>
              </a:pPr>
              <a:r>
                <a:rPr lang="ar-SA" sz="1200" b="1" dirty="0">
                  <a:solidFill>
                    <a:srgbClr val="000000"/>
                  </a:solidFill>
                  <a:latin typeface="Traditional Arabic" pitchFamily="2" charset="-78"/>
                  <a:ea typeface="Times New Roman" pitchFamily="18" charset="0"/>
                </a:rPr>
                <a:t>  </a:t>
              </a:r>
              <a:r>
                <a:rPr lang="ar-SA" sz="1600" b="1" dirty="0">
                  <a:solidFill>
                    <a:srgbClr val="000000"/>
                  </a:solidFill>
                  <a:latin typeface="Monotype Koufi" pitchFamily="2" charset="-78"/>
                  <a:ea typeface="Monotype Koufi" pitchFamily="2" charset="-78"/>
                  <a:cs typeface="Monotype Koufi" pitchFamily="2" charset="-78"/>
                </a:rPr>
                <a:t>فردية</a:t>
              </a:r>
              <a:endParaRPr lang="ar-SA" sz="2400" dirty="0">
                <a:latin typeface="Monotype Koufi" pitchFamily="2" charset="-78"/>
                <a:ea typeface="Monotype Koufi" pitchFamily="2" charset="-78"/>
                <a:cs typeface="Monotype Koufi" pitchFamily="2" charset="-78"/>
              </a:endParaRPr>
            </a:p>
          </p:txBody>
        </p:sp>
        <p:sp>
          <p:nvSpPr>
            <p:cNvPr id="119" name="_s28771"/>
            <p:cNvSpPr>
              <a:spLocks noChangeArrowheads="1"/>
            </p:cNvSpPr>
            <p:nvPr/>
          </p:nvSpPr>
          <p:spPr bwMode="auto">
            <a:xfrm>
              <a:off x="4671" y="7896"/>
              <a:ext cx="2194" cy="908"/>
            </a:xfrm>
            <a:prstGeom prst="roundRect">
              <a:avLst>
                <a:gd name="adj" fmla="val 16667"/>
              </a:avLst>
            </a:prstGeom>
            <a:solidFill>
              <a:srgbClr val="92D050"/>
            </a:solidFill>
            <a:ln w="9525">
              <a:solidFill>
                <a:srgbClr val="000000"/>
              </a:solidFill>
              <a:round/>
              <a:headEnd/>
              <a:tailEnd/>
            </a:ln>
          </p:spPr>
          <p:txBody>
            <a:bodyPr lIns="0" tIns="0" rIns="0" bIns="0" anchor="ctr"/>
            <a:lstStyle/>
            <a:p>
              <a:pPr indent="288925" algn="justLow">
                <a:defRPr/>
              </a:pPr>
              <a:r>
                <a:rPr lang="ar-SA" sz="1600" b="1" dirty="0">
                  <a:solidFill>
                    <a:srgbClr val="000000"/>
                  </a:solidFill>
                  <a:latin typeface="Monotype Koufi" pitchFamily="2" charset="-78"/>
                  <a:ea typeface="Monotype Koufi" pitchFamily="2" charset="-78"/>
                  <a:cs typeface="Monotype Koufi" pitchFamily="2" charset="-78"/>
                </a:rPr>
                <a:t>جماعية</a:t>
              </a:r>
              <a:endParaRPr lang="ar-SA" sz="2400" dirty="0">
                <a:latin typeface="Monotype Koufi" pitchFamily="2" charset="-78"/>
                <a:ea typeface="Monotype Koufi" pitchFamily="2" charset="-78"/>
                <a:cs typeface="Monotype Koufi" pitchFamily="2" charset="-78"/>
              </a:endParaRPr>
            </a:p>
          </p:txBody>
        </p:sp>
        <p:sp>
          <p:nvSpPr>
            <p:cNvPr id="120" name="_s28770"/>
            <p:cNvSpPr>
              <a:spLocks noChangeArrowheads="1"/>
            </p:cNvSpPr>
            <p:nvPr/>
          </p:nvSpPr>
          <p:spPr bwMode="auto">
            <a:xfrm>
              <a:off x="1641" y="6566"/>
              <a:ext cx="2194" cy="731"/>
            </a:xfrm>
            <a:prstGeom prst="roundRect">
              <a:avLst>
                <a:gd name="adj" fmla="val 16667"/>
              </a:avLst>
            </a:prstGeom>
            <a:solidFill>
              <a:srgbClr val="0070C0"/>
            </a:solidFill>
            <a:ln w="9525">
              <a:solidFill>
                <a:srgbClr val="000000"/>
              </a:solidFill>
              <a:round/>
              <a:headEnd/>
              <a:tailEnd/>
            </a:ln>
          </p:spPr>
          <p:txBody>
            <a:bodyPr lIns="0" tIns="0" rIns="0" bIns="0" anchor="ctr"/>
            <a:lstStyle/>
            <a:p>
              <a:pPr indent="288925" algn="justLow">
                <a:defRPr/>
              </a:pPr>
              <a:r>
                <a:rPr lang="ar-SA" sz="1600" b="1" dirty="0">
                  <a:solidFill>
                    <a:srgbClr val="000000"/>
                  </a:solidFill>
                  <a:latin typeface="Monotype Koufi" pitchFamily="2" charset="-78"/>
                  <a:ea typeface="Monotype Koufi" pitchFamily="2" charset="-78"/>
                  <a:cs typeface="Monotype Koufi" pitchFamily="2" charset="-78"/>
                </a:rPr>
                <a:t>كتابية</a:t>
              </a:r>
              <a:endParaRPr lang="ar-SA" sz="2400" dirty="0">
                <a:latin typeface="Monotype Koufi" pitchFamily="2" charset="-78"/>
                <a:ea typeface="Monotype Koufi" pitchFamily="2" charset="-78"/>
                <a:cs typeface="Monotype Koufi" pitchFamily="2" charset="-78"/>
              </a:endParaRPr>
            </a:p>
          </p:txBody>
        </p:sp>
        <p:sp>
          <p:nvSpPr>
            <p:cNvPr id="121" name="_s28769"/>
            <p:cNvSpPr>
              <a:spLocks noChangeArrowheads="1"/>
            </p:cNvSpPr>
            <p:nvPr/>
          </p:nvSpPr>
          <p:spPr bwMode="auto">
            <a:xfrm>
              <a:off x="1641" y="11886"/>
              <a:ext cx="2194" cy="894"/>
            </a:xfrm>
            <a:prstGeom prst="roundRect">
              <a:avLst>
                <a:gd name="adj" fmla="val 16667"/>
              </a:avLst>
            </a:prstGeom>
            <a:solidFill>
              <a:srgbClr val="0070C0"/>
            </a:solidFill>
            <a:ln w="9525">
              <a:solidFill>
                <a:srgbClr val="000000"/>
              </a:solidFill>
              <a:round/>
              <a:headEnd/>
              <a:tailEnd/>
            </a:ln>
          </p:spPr>
          <p:txBody>
            <a:bodyPr lIns="0" tIns="0" rIns="0" bIns="0" anchor="ctr"/>
            <a:lstStyle/>
            <a:p>
              <a:pPr indent="288925" algn="justLow">
                <a:defRPr/>
              </a:pPr>
              <a:r>
                <a:rPr lang="ar-SA" sz="1600" b="1" dirty="0">
                  <a:solidFill>
                    <a:srgbClr val="000000"/>
                  </a:solidFill>
                  <a:latin typeface="Monotype Koufi" pitchFamily="2" charset="-78"/>
                  <a:ea typeface="Monotype Koufi" pitchFamily="2" charset="-78"/>
                  <a:cs typeface="Monotype Koufi" pitchFamily="2" charset="-78"/>
                </a:rPr>
                <a:t>فيديو</a:t>
              </a:r>
              <a:endParaRPr lang="ar-SA" sz="2400" dirty="0">
                <a:latin typeface="Monotype Koufi" pitchFamily="2" charset="-78"/>
                <a:ea typeface="Monotype Koufi" pitchFamily="2" charset="-78"/>
                <a:cs typeface="Monotype Koufi" pitchFamily="2" charset="-78"/>
              </a:endParaRPr>
            </a:p>
          </p:txBody>
        </p:sp>
        <p:sp>
          <p:nvSpPr>
            <p:cNvPr id="122" name="_s28768"/>
            <p:cNvSpPr>
              <a:spLocks noChangeArrowheads="1"/>
            </p:cNvSpPr>
            <p:nvPr/>
          </p:nvSpPr>
          <p:spPr bwMode="auto">
            <a:xfrm>
              <a:off x="1641" y="10556"/>
              <a:ext cx="2194" cy="887"/>
            </a:xfrm>
            <a:prstGeom prst="roundRect">
              <a:avLst>
                <a:gd name="adj" fmla="val 16667"/>
              </a:avLst>
            </a:prstGeom>
            <a:solidFill>
              <a:srgbClr val="0070C0"/>
            </a:solidFill>
            <a:ln w="9525">
              <a:solidFill>
                <a:srgbClr val="000000"/>
              </a:solidFill>
              <a:round/>
              <a:headEnd/>
              <a:tailEnd/>
            </a:ln>
          </p:spPr>
          <p:txBody>
            <a:bodyPr lIns="0" tIns="0" rIns="0" bIns="0" anchor="ctr"/>
            <a:lstStyle/>
            <a:p>
              <a:pPr indent="288925" algn="justLow">
                <a:defRPr/>
              </a:pPr>
              <a:r>
                <a:rPr lang="ar-SA" sz="1600" b="1" dirty="0">
                  <a:solidFill>
                    <a:srgbClr val="000000"/>
                  </a:solidFill>
                  <a:latin typeface="Monotype Koufi" pitchFamily="2" charset="-78"/>
                  <a:ea typeface="Monotype Koufi" pitchFamily="2" charset="-78"/>
                  <a:cs typeface="Monotype Koufi" pitchFamily="2" charset="-78"/>
                </a:rPr>
                <a:t>جوال</a:t>
              </a:r>
              <a:endParaRPr lang="ar-SA" sz="2400" dirty="0">
                <a:latin typeface="Monotype Koufi" pitchFamily="2" charset="-78"/>
                <a:ea typeface="Monotype Koufi" pitchFamily="2" charset="-78"/>
                <a:cs typeface="Monotype Koufi" pitchFamily="2" charset="-78"/>
              </a:endParaRPr>
            </a:p>
          </p:txBody>
        </p:sp>
        <p:sp>
          <p:nvSpPr>
            <p:cNvPr id="123" name="_s28767"/>
            <p:cNvSpPr>
              <a:spLocks noChangeArrowheads="1"/>
            </p:cNvSpPr>
            <p:nvPr/>
          </p:nvSpPr>
          <p:spPr bwMode="auto">
            <a:xfrm>
              <a:off x="1641" y="9226"/>
              <a:ext cx="2194" cy="879"/>
            </a:xfrm>
            <a:prstGeom prst="roundRect">
              <a:avLst>
                <a:gd name="adj" fmla="val 16667"/>
              </a:avLst>
            </a:prstGeom>
            <a:solidFill>
              <a:srgbClr val="0070C0"/>
            </a:solidFill>
            <a:ln w="9525">
              <a:solidFill>
                <a:srgbClr val="000000"/>
              </a:solidFill>
              <a:round/>
              <a:headEnd/>
              <a:tailEnd/>
            </a:ln>
          </p:spPr>
          <p:txBody>
            <a:bodyPr lIns="0" tIns="0" rIns="0" bIns="0" anchor="ctr"/>
            <a:lstStyle/>
            <a:p>
              <a:pPr indent="288925" algn="justLow">
                <a:defRPr/>
              </a:pPr>
              <a:r>
                <a:rPr lang="ar-SA" sz="1600" b="1" dirty="0">
                  <a:solidFill>
                    <a:srgbClr val="000000"/>
                  </a:solidFill>
                  <a:latin typeface="Monotype Koufi" pitchFamily="2" charset="-78"/>
                  <a:ea typeface="Monotype Koufi" pitchFamily="2" charset="-78"/>
                  <a:cs typeface="Monotype Koufi" pitchFamily="2" charset="-78"/>
                </a:rPr>
                <a:t>صوتية</a:t>
              </a:r>
              <a:endParaRPr lang="ar-SA" sz="2400" dirty="0">
                <a:latin typeface="Monotype Koufi" pitchFamily="2" charset="-78"/>
                <a:ea typeface="Monotype Koufi" pitchFamily="2" charset="-78"/>
                <a:cs typeface="Monotype Koufi" pitchFamily="2" charset="-78"/>
              </a:endParaRPr>
            </a:p>
          </p:txBody>
        </p:sp>
        <p:sp>
          <p:nvSpPr>
            <p:cNvPr id="124" name="_s28766"/>
            <p:cNvSpPr>
              <a:spLocks noChangeArrowheads="1"/>
            </p:cNvSpPr>
            <p:nvPr/>
          </p:nvSpPr>
          <p:spPr bwMode="auto">
            <a:xfrm>
              <a:off x="1642" y="7896"/>
              <a:ext cx="2193" cy="873"/>
            </a:xfrm>
            <a:prstGeom prst="roundRect">
              <a:avLst>
                <a:gd name="adj" fmla="val 16667"/>
              </a:avLst>
            </a:prstGeom>
            <a:solidFill>
              <a:srgbClr val="0070C0"/>
            </a:solidFill>
            <a:ln w="9525">
              <a:solidFill>
                <a:srgbClr val="000000"/>
              </a:solidFill>
              <a:round/>
              <a:headEnd/>
              <a:tailEnd/>
            </a:ln>
          </p:spPr>
          <p:txBody>
            <a:bodyPr lIns="0" tIns="0" rIns="0" bIns="0" anchor="ctr"/>
            <a:lstStyle/>
            <a:p>
              <a:pPr indent="288925" algn="justLow">
                <a:defRPr/>
              </a:pPr>
              <a:r>
                <a:rPr lang="ar-SA" sz="1600" b="1" dirty="0">
                  <a:solidFill>
                    <a:srgbClr val="000000"/>
                  </a:solidFill>
                  <a:latin typeface="Monotype Koufi" pitchFamily="2" charset="-78"/>
                  <a:ea typeface="Monotype Koufi" pitchFamily="2" charset="-78"/>
                  <a:cs typeface="Monotype Koufi" pitchFamily="2" charset="-78"/>
                </a:rPr>
                <a:t>صورية</a:t>
              </a:r>
              <a:endParaRPr lang="ar-SA" sz="2400" dirty="0">
                <a:latin typeface="Monotype Koufi" pitchFamily="2" charset="-78"/>
                <a:ea typeface="Monotype Koufi" pitchFamily="2" charset="-78"/>
                <a:cs typeface="Monotype Koufi" pitchFamily="2" charset="-78"/>
              </a:endParaRPr>
            </a:p>
          </p:txBody>
        </p:sp>
        <p:cxnSp>
          <p:nvCxnSpPr>
            <p:cNvPr id="125" name="_s28814"/>
            <p:cNvCxnSpPr>
              <a:cxnSpLocks noChangeShapeType="1"/>
            </p:cNvCxnSpPr>
            <p:nvPr/>
          </p:nvCxnSpPr>
          <p:spPr bwMode="auto">
            <a:xfrm flipV="1">
              <a:off x="10036" y="20373"/>
              <a:ext cx="730" cy="669"/>
            </a:xfrm>
            <a:prstGeom prst="bentConnector3">
              <a:avLst>
                <a:gd name="adj1" fmla="val 52577"/>
              </a:avLst>
            </a:prstGeom>
            <a:grpFill/>
            <a:ln w="28575">
              <a:solidFill>
                <a:srgbClr val="000000"/>
              </a:solidFill>
              <a:miter lim="800000"/>
              <a:headEnd/>
              <a:tailEnd/>
            </a:ln>
          </p:spPr>
        </p:cxnSp>
      </p:grpSp>
    </p:spTree>
    <p:extLst>
      <p:ext uri="{BB962C8B-B14F-4D97-AF65-F5344CB8AC3E}">
        <p14:creationId xmlns:p14="http://schemas.microsoft.com/office/powerpoint/2010/main" val="302391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2000"/>
                                        <p:tgtEl>
                                          <p:spTgt spid="68"/>
                                        </p:tgtEl>
                                      </p:cBhvr>
                                    </p:animEffect>
                                    <p:anim calcmode="lin" valueType="num">
                                      <p:cBhvr>
                                        <p:cTn id="12" dur="2000" fill="hold"/>
                                        <p:tgtEl>
                                          <p:spTgt spid="68"/>
                                        </p:tgtEl>
                                        <p:attrNameLst>
                                          <p:attrName>ppt_x</p:attrName>
                                        </p:attrNameLst>
                                      </p:cBhvr>
                                      <p:tavLst>
                                        <p:tav tm="0">
                                          <p:val>
                                            <p:strVal val="#ppt_x"/>
                                          </p:val>
                                        </p:tav>
                                        <p:tav tm="100000">
                                          <p:val>
                                            <p:strVal val="#ppt_x"/>
                                          </p:val>
                                        </p:tav>
                                      </p:tavLst>
                                    </p:anim>
                                    <p:anim calcmode="lin" valueType="num">
                                      <p:cBhvr>
                                        <p:cTn id="13" dur="1800" decel="100000" fill="hold"/>
                                        <p:tgtEl>
                                          <p:spTgt spid="68"/>
                                        </p:tgtEl>
                                        <p:attrNameLst>
                                          <p:attrName>ppt_y</p:attrName>
                                        </p:attrNameLst>
                                      </p:cBhvr>
                                      <p:tavLst>
                                        <p:tav tm="0">
                                          <p:val>
                                            <p:strVal val="#ppt_y+1"/>
                                          </p:val>
                                        </p:tav>
                                        <p:tav tm="100000">
                                          <p:val>
                                            <p:strVal val="#ppt_y-.03"/>
                                          </p:val>
                                        </p:tav>
                                      </p:tavLst>
                                    </p:anim>
                                    <p:anim calcmode="lin" valueType="num">
                                      <p:cBhvr>
                                        <p:cTn id="14" dur="200" accel="100000" fill="hold">
                                          <p:stCondLst>
                                            <p:cond delay="1800"/>
                                          </p:stCondLst>
                                        </p:cTn>
                                        <p:tgtEl>
                                          <p:spTgt spid="6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cs typeface="AL-Mateen" pitchFamily="2" charset="-78"/>
              </a:rPr>
              <a:t>تصنيف المدونات</a:t>
            </a:r>
            <a:endParaRPr lang="ar-SA" dirty="0">
              <a:cs typeface="AL-Mateen" pitchFamily="2" charset="-78"/>
            </a:endParaRPr>
          </a:p>
        </p:txBody>
      </p:sp>
      <p:sp>
        <p:nvSpPr>
          <p:cNvPr id="3" name="عنصر نائب للمحتوى 2"/>
          <p:cNvSpPr>
            <a:spLocks noGrp="1"/>
          </p:cNvSpPr>
          <p:nvPr>
            <p:ph idx="1"/>
          </p:nvPr>
        </p:nvSpPr>
        <p:spPr/>
        <p:txBody>
          <a:bodyPr>
            <a:normAutofit/>
          </a:bodyPr>
          <a:lstStyle/>
          <a:p>
            <a:pPr marL="0" indent="0">
              <a:buNone/>
            </a:pPr>
            <a:r>
              <a:rPr lang="ar-SA" dirty="0">
                <a:solidFill>
                  <a:srgbClr val="C00000"/>
                </a:solidFill>
                <a:cs typeface="AL-Mateen" pitchFamily="2" charset="-78"/>
              </a:rPr>
              <a:t>مدونه شخصيه</a:t>
            </a:r>
            <a:r>
              <a:rPr lang="ar-SA" dirty="0">
                <a:cs typeface="AL-Mateen" pitchFamily="2" charset="-78"/>
              </a:rPr>
              <a:t/>
            </a:r>
            <a:br>
              <a:rPr lang="ar-SA" dirty="0">
                <a:cs typeface="AL-Mateen" pitchFamily="2" charset="-78"/>
              </a:rPr>
            </a:br>
            <a:r>
              <a:rPr lang="ar-SA" dirty="0">
                <a:cs typeface="AL-Mateen" pitchFamily="2" charset="-78"/>
              </a:rPr>
              <a:t>مدونه محددة المجال </a:t>
            </a:r>
            <a:r>
              <a:rPr lang="ar-SA" dirty="0" smtClean="0">
                <a:cs typeface="AL-Mateen" pitchFamily="2" charset="-78"/>
              </a:rPr>
              <a:t>والتي </a:t>
            </a:r>
            <a:r>
              <a:rPr lang="ar-SA" dirty="0">
                <a:cs typeface="AL-Mateen" pitchFamily="2" charset="-78"/>
              </a:rPr>
              <a:t>يطلق عليها </a:t>
            </a:r>
            <a:r>
              <a:rPr lang="en-US" dirty="0">
                <a:cs typeface="AL-Mateen" pitchFamily="2" charset="-78"/>
              </a:rPr>
              <a:t>niche blog</a:t>
            </a:r>
          </a:p>
          <a:p>
            <a:r>
              <a:rPr lang="ar-SA" dirty="0">
                <a:cs typeface="AL-Mateen" pitchFamily="2" charset="-78"/>
              </a:rPr>
              <a:t>مدونه ذات الموضوع الواحد </a:t>
            </a:r>
            <a:r>
              <a:rPr lang="en-US" dirty="0">
                <a:cs typeface="AL-Mateen" pitchFamily="2" charset="-78"/>
              </a:rPr>
              <a:t>micro niche blog</a:t>
            </a:r>
          </a:p>
          <a:p>
            <a:pPr marL="0" indent="0">
              <a:buNone/>
            </a:pPr>
            <a:r>
              <a:rPr lang="ar-SA" dirty="0">
                <a:solidFill>
                  <a:srgbClr val="C00000"/>
                </a:solidFill>
                <a:cs typeface="AL-Mateen" pitchFamily="2" charset="-78"/>
              </a:rPr>
              <a:t>المدونات </a:t>
            </a:r>
            <a:r>
              <a:rPr lang="ar-SA" dirty="0" smtClean="0">
                <a:solidFill>
                  <a:srgbClr val="C00000"/>
                </a:solidFill>
                <a:cs typeface="AL-Mateen" pitchFamily="2" charset="-78"/>
              </a:rPr>
              <a:t>العامة</a:t>
            </a:r>
            <a:r>
              <a:rPr lang="ar-SA" dirty="0">
                <a:solidFill>
                  <a:srgbClr val="C00000"/>
                </a:solidFill>
                <a:cs typeface="AL-Mateen" pitchFamily="2" charset="-78"/>
              </a:rPr>
              <a:t> </a:t>
            </a:r>
            <a:endParaRPr lang="en-US" dirty="0">
              <a:solidFill>
                <a:srgbClr val="C00000"/>
              </a:solidFill>
              <a:cs typeface="AL-Mateen" pitchFamily="2" charset="-78"/>
            </a:endParaRPr>
          </a:p>
          <a:p>
            <a:r>
              <a:rPr lang="ar-SA" dirty="0">
                <a:cs typeface="AL-Mateen" pitchFamily="2" charset="-78"/>
              </a:rPr>
              <a:t>سنقوم بشرح كل نوع على حدى من هذه الانواع ونوضح </a:t>
            </a:r>
            <a:r>
              <a:rPr lang="ar-SA" dirty="0" err="1">
                <a:cs typeface="AL-Mateen" pitchFamily="2" charset="-78"/>
              </a:rPr>
              <a:t>بشئ</a:t>
            </a:r>
            <a:r>
              <a:rPr lang="ar-SA" dirty="0">
                <a:cs typeface="AL-Mateen" pitchFamily="2" charset="-78"/>
              </a:rPr>
              <a:t> من التفصيل الفروق </a:t>
            </a:r>
            <a:r>
              <a:rPr lang="ar-SA" dirty="0" err="1">
                <a:cs typeface="AL-Mateen" pitchFamily="2" charset="-78"/>
              </a:rPr>
              <a:t>الجوهريه</a:t>
            </a:r>
            <a:r>
              <a:rPr lang="ar-SA" dirty="0">
                <a:cs typeface="AL-Mateen" pitchFamily="2" charset="-78"/>
              </a:rPr>
              <a:t> بين كلا منها </a:t>
            </a:r>
            <a:endParaRPr lang="en-US" dirty="0">
              <a:cs typeface="AL-Mateen" pitchFamily="2" charset="-78"/>
            </a:endParaRPr>
          </a:p>
          <a:p>
            <a:r>
              <a:rPr lang="ar-SA" dirty="0">
                <a:cs typeface="AL-Mateen" pitchFamily="2" charset="-78"/>
              </a:rPr>
              <a:t/>
            </a:r>
            <a:br>
              <a:rPr lang="ar-SA" dirty="0">
                <a:cs typeface="AL-Mateen" pitchFamily="2" charset="-78"/>
              </a:rPr>
            </a:b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16102170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cs typeface="AL-Mateen" pitchFamily="2" charset="-78"/>
              </a:rPr>
              <a:t>مدونه شخصيه</a:t>
            </a:r>
            <a:r>
              <a:rPr lang="en-US" dirty="0">
                <a:cs typeface="AL-Mateen" pitchFamily="2" charset="-78"/>
              </a:rPr>
              <a:t/>
            </a:r>
            <a:br>
              <a:rPr lang="en-US" dirty="0">
                <a:cs typeface="AL-Mateen" pitchFamily="2" charset="-78"/>
              </a:rPr>
            </a:br>
            <a:endParaRPr lang="ar-SA" dirty="0"/>
          </a:p>
        </p:txBody>
      </p:sp>
      <p:sp>
        <p:nvSpPr>
          <p:cNvPr id="3" name="عنصر نائب للمحتوى 2"/>
          <p:cNvSpPr>
            <a:spLocks noGrp="1"/>
          </p:cNvSpPr>
          <p:nvPr>
            <p:ph idx="1"/>
          </p:nvPr>
        </p:nvSpPr>
        <p:spPr/>
        <p:txBody>
          <a:bodyPr>
            <a:normAutofit/>
          </a:bodyPr>
          <a:lstStyle/>
          <a:p>
            <a:r>
              <a:rPr lang="ar-SA" b="1" dirty="0">
                <a:cs typeface="AL-Mateen" pitchFamily="2" charset="-78"/>
              </a:rPr>
              <a:t>1- </a:t>
            </a:r>
            <a:r>
              <a:rPr lang="ar-SA" dirty="0" smtClean="0">
                <a:cs typeface="AL-Mateen" pitchFamily="2" charset="-78"/>
              </a:rPr>
              <a:t>يعتبر </a:t>
            </a:r>
            <a:r>
              <a:rPr lang="ar-SA" dirty="0">
                <a:cs typeface="AL-Mateen" pitchFamily="2" charset="-78"/>
              </a:rPr>
              <a:t>هذا النوع من اشهر أنواع المدونات </a:t>
            </a:r>
            <a:r>
              <a:rPr lang="ar-SA" dirty="0" smtClean="0">
                <a:cs typeface="AL-Mateen" pitchFamily="2" charset="-78"/>
              </a:rPr>
              <a:t>والتي </a:t>
            </a:r>
            <a:r>
              <a:rPr lang="ar-SA" dirty="0">
                <a:cs typeface="AL-Mateen" pitchFamily="2" charset="-78"/>
              </a:rPr>
              <a:t>تستخدم </a:t>
            </a:r>
            <a:r>
              <a:rPr lang="ar-SA" dirty="0" smtClean="0">
                <a:cs typeface="AL-Mateen" pitchFamily="2" charset="-78"/>
              </a:rPr>
              <a:t>في </a:t>
            </a:r>
            <a:r>
              <a:rPr lang="ar-SA" dirty="0">
                <a:cs typeface="AL-Mateen" pitchFamily="2" charset="-78"/>
              </a:rPr>
              <a:t>عرض </a:t>
            </a:r>
            <a:r>
              <a:rPr lang="ar-SA" dirty="0" smtClean="0">
                <a:cs typeface="AL-Mateen" pitchFamily="2" charset="-78"/>
              </a:rPr>
              <a:t>الرؤية الشخصية والفكرية </a:t>
            </a:r>
            <a:r>
              <a:rPr lang="ar-SA" dirty="0">
                <a:cs typeface="AL-Mateen" pitchFamily="2" charset="-78"/>
              </a:rPr>
              <a:t>لصاحبها </a:t>
            </a:r>
            <a:r>
              <a:rPr lang="ar-SA" dirty="0" smtClean="0">
                <a:cs typeface="AL-Mateen" pitchFamily="2" charset="-78"/>
              </a:rPr>
              <a:t>في أي </a:t>
            </a:r>
            <a:r>
              <a:rPr lang="ar-SA" dirty="0">
                <a:cs typeface="AL-Mateen" pitchFamily="2" charset="-78"/>
              </a:rPr>
              <a:t>مجال من المجالات فعلى سبيل المثال </a:t>
            </a:r>
            <a:r>
              <a:rPr lang="ar-SA" dirty="0" smtClean="0">
                <a:cs typeface="AL-Mateen" pitchFamily="2" charset="-78"/>
              </a:rPr>
              <a:t>في </a:t>
            </a:r>
            <a:r>
              <a:rPr lang="ar-SA" dirty="0">
                <a:cs typeface="AL-Mateen" pitchFamily="2" charset="-78"/>
              </a:rPr>
              <a:t>مجال </a:t>
            </a:r>
            <a:r>
              <a:rPr lang="ar-SA" dirty="0" smtClean="0">
                <a:cs typeface="AL-Mateen" pitchFamily="2" charset="-78"/>
              </a:rPr>
              <a:t>التجارة الإلكترونية </a:t>
            </a:r>
            <a:r>
              <a:rPr lang="ar-SA" dirty="0">
                <a:cs typeface="AL-Mateen" pitchFamily="2" charset="-78"/>
              </a:rPr>
              <a:t>هناك العديد من المدونات </a:t>
            </a:r>
            <a:r>
              <a:rPr lang="ar-SA" dirty="0" smtClean="0">
                <a:cs typeface="AL-Mateen" pitchFamily="2" charset="-78"/>
              </a:rPr>
              <a:t>الشخصية </a:t>
            </a:r>
            <a:r>
              <a:rPr lang="ar-SA" dirty="0">
                <a:cs typeface="AL-Mateen" pitchFamily="2" charset="-78"/>
              </a:rPr>
              <a:t>لكبار الشخصيات </a:t>
            </a:r>
            <a:r>
              <a:rPr lang="ar-SA" dirty="0" smtClean="0">
                <a:cs typeface="AL-Mateen" pitchFamily="2" charset="-78"/>
              </a:rPr>
              <a:t>المعروفة في </a:t>
            </a:r>
            <a:r>
              <a:rPr lang="ar-SA" dirty="0">
                <a:cs typeface="AL-Mateen" pitchFamily="2" charset="-78"/>
              </a:rPr>
              <a:t>هذا المجال مثل </a:t>
            </a:r>
            <a:r>
              <a:rPr lang="en-US" dirty="0">
                <a:cs typeface="AL-Mateen" pitchFamily="2" charset="-78"/>
              </a:rPr>
              <a:t>john chow</a:t>
            </a:r>
            <a:r>
              <a:rPr lang="ar-SA" dirty="0">
                <a:cs typeface="AL-Mateen" pitchFamily="2" charset="-78"/>
              </a:rPr>
              <a:t> الذى استطاع  عمل ثروه فقط من التدوين </a:t>
            </a:r>
            <a:r>
              <a:rPr lang="ar-SA" dirty="0" err="1">
                <a:cs typeface="AL-Mateen" pitchFamily="2" charset="-78"/>
              </a:rPr>
              <a:t>فى</a:t>
            </a:r>
            <a:r>
              <a:rPr lang="ar-SA" dirty="0">
                <a:cs typeface="AL-Mateen" pitchFamily="2" charset="-78"/>
              </a:rPr>
              <a:t> مدونته </a:t>
            </a:r>
            <a:r>
              <a:rPr lang="ar-SA" dirty="0" smtClean="0">
                <a:cs typeface="AL-Mateen" pitchFamily="2" charset="-78"/>
              </a:rPr>
              <a:t>الشخصية</a:t>
            </a:r>
            <a:endParaRPr lang="ar-SA" dirty="0"/>
          </a:p>
        </p:txBody>
      </p:sp>
    </p:spTree>
    <p:extLst>
      <p:ext uri="{BB962C8B-B14F-4D97-AF65-F5344CB8AC3E}">
        <p14:creationId xmlns:p14="http://schemas.microsoft.com/office/powerpoint/2010/main" val="26232589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a:solidFill>
            <a:srgbClr val="002060"/>
          </a:solidFill>
        </p:spPr>
        <p:txBody>
          <a:bodyPr>
            <a:normAutofit fontScale="90000"/>
          </a:bodyPr>
          <a:lstStyle/>
          <a:p>
            <a:r>
              <a:rPr lang="ar-SA" b="1" dirty="0" smtClean="0">
                <a:solidFill>
                  <a:schemeClr val="bg1"/>
                </a:solidFill>
                <a:cs typeface="AL-Mateen" pitchFamily="2" charset="-78"/>
              </a:rPr>
              <a:t/>
            </a:r>
            <a:br>
              <a:rPr lang="ar-SA" b="1" dirty="0" smtClean="0">
                <a:solidFill>
                  <a:schemeClr val="bg1"/>
                </a:solidFill>
                <a:cs typeface="AL-Mateen" pitchFamily="2" charset="-78"/>
              </a:rPr>
            </a:br>
            <a:r>
              <a:rPr lang="ar-SA" b="1" dirty="0" smtClean="0">
                <a:solidFill>
                  <a:schemeClr val="bg1"/>
                </a:solidFill>
                <a:cs typeface="AL-Mateen" pitchFamily="2" charset="-78"/>
              </a:rPr>
              <a:t>مدونه </a:t>
            </a:r>
            <a:r>
              <a:rPr lang="ar-SA" b="1" dirty="0">
                <a:solidFill>
                  <a:schemeClr val="bg1"/>
                </a:solidFill>
                <a:cs typeface="AL-Mateen" pitchFamily="2" charset="-78"/>
              </a:rPr>
              <a:t>محددة المجال </a:t>
            </a:r>
            <a:r>
              <a:rPr lang="en-US" b="1" dirty="0">
                <a:solidFill>
                  <a:schemeClr val="bg1"/>
                </a:solidFill>
                <a:cs typeface="AL-Mateen" pitchFamily="2" charset="-78"/>
              </a:rPr>
              <a:t>niche blog</a:t>
            </a:r>
            <a:r>
              <a:rPr lang="en-US" dirty="0">
                <a:solidFill>
                  <a:schemeClr val="bg1"/>
                </a:solidFill>
                <a:cs typeface="AL-Mateen" pitchFamily="2" charset="-78"/>
              </a:rPr>
              <a:t/>
            </a:r>
            <a:br>
              <a:rPr lang="en-US" dirty="0">
                <a:solidFill>
                  <a:schemeClr val="bg1"/>
                </a:solidFill>
                <a:cs typeface="AL-Mateen" pitchFamily="2" charset="-78"/>
              </a:rPr>
            </a:br>
            <a:endParaRPr lang="ar-SA" dirty="0">
              <a:solidFill>
                <a:schemeClr val="bg1"/>
              </a:solidFill>
              <a:cs typeface="AL-Mateen" pitchFamily="2" charset="-78"/>
            </a:endParaRPr>
          </a:p>
        </p:txBody>
      </p:sp>
      <p:sp>
        <p:nvSpPr>
          <p:cNvPr id="3" name="عنصر نائب للمحتوى 2"/>
          <p:cNvSpPr>
            <a:spLocks noGrp="1"/>
          </p:cNvSpPr>
          <p:nvPr>
            <p:ph idx="1"/>
          </p:nvPr>
        </p:nvSpPr>
        <p:spPr>
          <a:xfrm>
            <a:off x="457200" y="1412776"/>
            <a:ext cx="8229600" cy="4713387"/>
          </a:xfrm>
        </p:spPr>
        <p:txBody>
          <a:bodyPr>
            <a:normAutofit fontScale="92500" lnSpcReduction="10000"/>
          </a:bodyPr>
          <a:lstStyle/>
          <a:p>
            <a:r>
              <a:rPr lang="ar-SA" b="1" dirty="0">
                <a:cs typeface="AL-Mateen" pitchFamily="2" charset="-78"/>
              </a:rPr>
              <a:t>2- </a:t>
            </a:r>
            <a:r>
              <a:rPr lang="ar-SA" dirty="0" smtClean="0">
                <a:cs typeface="AL-Mateen" pitchFamily="2" charset="-78"/>
              </a:rPr>
              <a:t>يعتبر </a:t>
            </a:r>
            <a:r>
              <a:rPr lang="ar-SA" dirty="0">
                <a:cs typeface="AL-Mateen" pitchFamily="2" charset="-78"/>
              </a:rPr>
              <a:t>هذا النوع من المدونات </a:t>
            </a:r>
            <a:r>
              <a:rPr lang="ar-SA" dirty="0" err="1">
                <a:cs typeface="AL-Mateen" pitchFamily="2" charset="-78"/>
              </a:rPr>
              <a:t>الربحيه</a:t>
            </a:r>
            <a:r>
              <a:rPr lang="ar-SA" dirty="0">
                <a:cs typeface="AL-Mateen" pitchFamily="2" charset="-78"/>
              </a:rPr>
              <a:t> هو الاكثر انتشارا بين المسوقين </a:t>
            </a:r>
            <a:r>
              <a:rPr lang="ar-SA" dirty="0" smtClean="0">
                <a:cs typeface="AL-Mateen" pitchFamily="2" charset="-78"/>
              </a:rPr>
              <a:t>لأنه </a:t>
            </a:r>
            <a:r>
              <a:rPr lang="ar-SA" dirty="0">
                <a:cs typeface="AL-Mateen" pitchFamily="2" charset="-78"/>
              </a:rPr>
              <a:t>ببساطه يعتمد على اختيار سوق </a:t>
            </a:r>
            <a:r>
              <a:rPr lang="ar-SA" dirty="0" smtClean="0">
                <a:cs typeface="AL-Mateen" pitchFamily="2" charset="-78"/>
              </a:rPr>
              <a:t>ربحي </a:t>
            </a:r>
            <a:r>
              <a:rPr lang="ar-SA" dirty="0">
                <a:cs typeface="AL-Mateen" pitchFamily="2" charset="-78"/>
              </a:rPr>
              <a:t>ومنه يتم اختيار موضوع واحد تنصب فيه عدة مقالات متنوعه طبقا لأقسام هذا الموضوع</a:t>
            </a:r>
            <a:br>
              <a:rPr lang="ar-SA" dirty="0">
                <a:cs typeface="AL-Mateen" pitchFamily="2" charset="-78"/>
              </a:rPr>
            </a:br>
            <a:r>
              <a:rPr lang="ar-SA" dirty="0">
                <a:cs typeface="AL-Mateen" pitchFamily="2" charset="-78"/>
              </a:rPr>
              <a:t>فمثلا لو فرضنا اننا اخترنا مجال </a:t>
            </a:r>
            <a:r>
              <a:rPr lang="en-US" dirty="0">
                <a:cs typeface="AL-Mateen" pitchFamily="2" charset="-78"/>
              </a:rPr>
              <a:t>health</a:t>
            </a:r>
            <a:r>
              <a:rPr lang="ar-SA" dirty="0">
                <a:cs typeface="AL-Mateen" pitchFamily="2" charset="-78"/>
              </a:rPr>
              <a:t> كسوق كبير نختار منه سوق اصغر وليكن </a:t>
            </a:r>
            <a:r>
              <a:rPr lang="en-US" dirty="0">
                <a:cs typeface="AL-Mateen" pitchFamily="2" charset="-78"/>
              </a:rPr>
              <a:t>fitness</a:t>
            </a:r>
            <a:r>
              <a:rPr lang="ar-SA" dirty="0">
                <a:cs typeface="AL-Mateen" pitchFamily="2" charset="-78"/>
              </a:rPr>
              <a:t> ثم نختار سوق اصغر وليكن </a:t>
            </a:r>
            <a:r>
              <a:rPr lang="en-US" dirty="0">
                <a:cs typeface="AL-Mateen" pitchFamily="2" charset="-78"/>
              </a:rPr>
              <a:t>weight loss</a:t>
            </a:r>
            <a:r>
              <a:rPr lang="ar-SA" dirty="0">
                <a:cs typeface="AL-Mateen" pitchFamily="2" charset="-78"/>
              </a:rPr>
              <a:t>  ثم </a:t>
            </a:r>
            <a:r>
              <a:rPr lang="ar-SA" dirty="0" err="1">
                <a:cs typeface="AL-Mateen" pitchFamily="2" charset="-78"/>
              </a:rPr>
              <a:t>النيتش</a:t>
            </a:r>
            <a:r>
              <a:rPr lang="ar-SA" dirty="0">
                <a:cs typeface="AL-Mateen" pitchFamily="2" charset="-78"/>
              </a:rPr>
              <a:t> وليكن </a:t>
            </a:r>
            <a:r>
              <a:rPr lang="en-US" dirty="0">
                <a:cs typeface="AL-Mateen" pitchFamily="2" charset="-78"/>
              </a:rPr>
              <a:t>diet plan</a:t>
            </a:r>
            <a:r>
              <a:rPr lang="ar-SA" dirty="0">
                <a:cs typeface="AL-Mateen" pitchFamily="2" charset="-78"/>
              </a:rPr>
              <a:t> </a:t>
            </a:r>
            <a:endParaRPr lang="en-US" dirty="0">
              <a:cs typeface="AL-Mateen" pitchFamily="2" charset="-78"/>
            </a:endParaRPr>
          </a:p>
          <a:p>
            <a:r>
              <a:rPr lang="ar-SA" dirty="0">
                <a:cs typeface="AL-Mateen" pitchFamily="2" charset="-78"/>
              </a:rPr>
              <a:t>فبعد ذلك نقوم بعمل مجموعة مقالات حول هذا </a:t>
            </a:r>
            <a:r>
              <a:rPr lang="ar-SA" dirty="0" err="1">
                <a:cs typeface="AL-Mateen" pitchFamily="2" charset="-78"/>
              </a:rPr>
              <a:t>النيتش</a:t>
            </a:r>
            <a:r>
              <a:rPr lang="ar-SA" dirty="0">
                <a:cs typeface="AL-Mateen" pitchFamily="2" charset="-78"/>
              </a:rPr>
              <a:t> مستهدفين مجموعه من الكلمات </a:t>
            </a:r>
            <a:r>
              <a:rPr lang="ar-SA" dirty="0" smtClean="0">
                <a:cs typeface="AL-Mateen" pitchFamily="2" charset="-78"/>
              </a:rPr>
              <a:t>التي </a:t>
            </a:r>
            <a:r>
              <a:rPr lang="ar-SA" dirty="0">
                <a:cs typeface="AL-Mateen" pitchFamily="2" charset="-78"/>
              </a:rPr>
              <a:t>تخدم اقسام هذا </a:t>
            </a:r>
            <a:r>
              <a:rPr lang="ar-SA" dirty="0" err="1">
                <a:cs typeface="AL-Mateen" pitchFamily="2" charset="-78"/>
              </a:rPr>
              <a:t>النيتش</a:t>
            </a:r>
            <a:r>
              <a:rPr lang="ar-SA" dirty="0">
                <a:cs typeface="AL-Mateen" pitchFamily="2" charset="-78"/>
              </a:rPr>
              <a:t> ولمزيد من التفاصيل حول كيفية انشاء المدونات محددة المجال واختيار </a:t>
            </a:r>
            <a:r>
              <a:rPr lang="ar-SA" dirty="0" err="1">
                <a:cs typeface="AL-Mateen" pitchFamily="2" charset="-78"/>
              </a:rPr>
              <a:t>نيتش</a:t>
            </a:r>
            <a:r>
              <a:rPr lang="ar-SA" dirty="0">
                <a:cs typeface="AL-Mateen" pitchFamily="2" charset="-78"/>
              </a:rPr>
              <a:t> معين يمكنك متابعه هذه </a:t>
            </a:r>
            <a:r>
              <a:rPr lang="ar-SA" dirty="0" err="1">
                <a:cs typeface="AL-Mateen" pitchFamily="2" charset="-78"/>
              </a:rPr>
              <a:t>التدوينه</a:t>
            </a:r>
            <a:r>
              <a:rPr lang="ar-SA" dirty="0">
                <a:cs typeface="AL-Mateen" pitchFamily="2" charset="-78"/>
                <a:hlinkClick r:id="rId2"/>
              </a:rPr>
              <a:t> </a:t>
            </a:r>
            <a:r>
              <a:rPr lang="ar-SA" u="sng" dirty="0">
                <a:cs typeface="AL-Mateen" pitchFamily="2" charset="-78"/>
                <a:hlinkClick r:id="rId2"/>
              </a:rPr>
              <a:t>تحليل الاسواق واختيار </a:t>
            </a:r>
            <a:r>
              <a:rPr lang="en-US" u="sng" dirty="0">
                <a:cs typeface="AL-Mateen" pitchFamily="2" charset="-78"/>
                <a:hlinkClick r:id="rId2"/>
              </a:rPr>
              <a:t>niche</a:t>
            </a:r>
            <a:r>
              <a:rPr lang="ar-SA" dirty="0">
                <a:cs typeface="AL-Mateen" pitchFamily="2" charset="-78"/>
              </a:rPr>
              <a:t> </a:t>
            </a:r>
            <a:endParaRPr lang="en-US" dirty="0">
              <a:cs typeface="AL-Mateen" pitchFamily="2" charset="-78"/>
            </a:endParaRPr>
          </a:p>
        </p:txBody>
      </p:sp>
    </p:spTree>
    <p:extLst>
      <p:ext uri="{BB962C8B-B14F-4D97-AF65-F5344CB8AC3E}">
        <p14:creationId xmlns:p14="http://schemas.microsoft.com/office/powerpoint/2010/main" val="18472329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a:solidFill>
            <a:srgbClr val="002060"/>
          </a:solidFill>
        </p:spPr>
        <p:txBody>
          <a:bodyPr>
            <a:normAutofit fontScale="90000"/>
          </a:bodyPr>
          <a:lstStyle/>
          <a:p>
            <a:r>
              <a:rPr lang="ar-SA" b="1" dirty="0" smtClean="0">
                <a:solidFill>
                  <a:schemeClr val="bg1"/>
                </a:solidFill>
                <a:cs typeface="AL-Mateen" pitchFamily="2" charset="-78"/>
              </a:rPr>
              <a:t/>
            </a:r>
            <a:br>
              <a:rPr lang="ar-SA" b="1" dirty="0" smtClean="0">
                <a:solidFill>
                  <a:schemeClr val="bg1"/>
                </a:solidFill>
                <a:cs typeface="AL-Mateen" pitchFamily="2" charset="-78"/>
              </a:rPr>
            </a:br>
            <a:r>
              <a:rPr lang="ar-SA" b="1" dirty="0" smtClean="0">
                <a:solidFill>
                  <a:schemeClr val="bg1"/>
                </a:solidFill>
                <a:cs typeface="AL-Mateen" pitchFamily="2" charset="-78"/>
              </a:rPr>
              <a:t>مدونه </a:t>
            </a:r>
            <a:r>
              <a:rPr lang="ar-SA" b="1" dirty="0">
                <a:solidFill>
                  <a:schemeClr val="bg1"/>
                </a:solidFill>
                <a:cs typeface="AL-Mateen" pitchFamily="2" charset="-78"/>
              </a:rPr>
              <a:t>ذات الموضوع الواحد </a:t>
            </a:r>
            <a:r>
              <a:rPr lang="en-US" b="1" dirty="0">
                <a:solidFill>
                  <a:schemeClr val="bg1"/>
                </a:solidFill>
                <a:cs typeface="AL-Mateen" pitchFamily="2" charset="-78"/>
              </a:rPr>
              <a:t>micro niche blog</a:t>
            </a:r>
            <a:r>
              <a:rPr lang="en-US" dirty="0">
                <a:solidFill>
                  <a:schemeClr val="bg1"/>
                </a:solidFill>
                <a:cs typeface="AL-Mateen" pitchFamily="2" charset="-78"/>
              </a:rPr>
              <a:t/>
            </a:r>
            <a:br>
              <a:rPr lang="en-US" dirty="0">
                <a:solidFill>
                  <a:schemeClr val="bg1"/>
                </a:solidFill>
                <a:cs typeface="AL-Mateen" pitchFamily="2" charset="-78"/>
              </a:rPr>
            </a:br>
            <a:endParaRPr lang="ar-SA" dirty="0">
              <a:solidFill>
                <a:schemeClr val="bg1"/>
              </a:solidFill>
            </a:endParaRPr>
          </a:p>
        </p:txBody>
      </p:sp>
      <p:sp>
        <p:nvSpPr>
          <p:cNvPr id="3" name="عنصر نائب للمحتوى 2"/>
          <p:cNvSpPr>
            <a:spLocks noGrp="1"/>
          </p:cNvSpPr>
          <p:nvPr>
            <p:ph idx="1"/>
          </p:nvPr>
        </p:nvSpPr>
        <p:spPr>
          <a:xfrm>
            <a:off x="467544" y="1268760"/>
            <a:ext cx="8229600" cy="4713387"/>
          </a:xfrm>
        </p:spPr>
        <p:txBody>
          <a:bodyPr>
            <a:noAutofit/>
          </a:bodyPr>
          <a:lstStyle/>
          <a:p>
            <a:pPr marL="0" indent="0" algn="just">
              <a:lnSpc>
                <a:spcPct val="160000"/>
              </a:lnSpc>
              <a:buNone/>
            </a:pPr>
            <a:r>
              <a:rPr lang="ar-SA" sz="2800" dirty="0" smtClean="0">
                <a:cs typeface="AL-Mateen" pitchFamily="2" charset="-78"/>
              </a:rPr>
              <a:t>هذا </a:t>
            </a:r>
            <a:r>
              <a:rPr lang="ar-SA" sz="2800" dirty="0">
                <a:cs typeface="AL-Mateen" pitchFamily="2" charset="-78"/>
              </a:rPr>
              <a:t>النوع من المدونات يعتمد على اختيار عنوان واحد من موضوع وبناء مدونه تحتوى من 3 الى 10 مقالات كحد اقصى .</a:t>
            </a:r>
            <a:endParaRPr lang="en-US" sz="2800" dirty="0">
              <a:cs typeface="AL-Mateen" pitchFamily="2" charset="-78"/>
            </a:endParaRPr>
          </a:p>
          <a:p>
            <a:pPr algn="just">
              <a:lnSpc>
                <a:spcPct val="160000"/>
              </a:lnSpc>
            </a:pPr>
            <a:r>
              <a:rPr lang="ar-SA" sz="2800" dirty="0">
                <a:cs typeface="AL-Mateen" pitchFamily="2" charset="-78"/>
              </a:rPr>
              <a:t>هذه المقالات </a:t>
            </a:r>
            <a:r>
              <a:rPr lang="ar-SA" sz="2800" dirty="0" smtClean="0">
                <a:cs typeface="AL-Mateen" pitchFamily="2" charset="-78"/>
              </a:rPr>
              <a:t>تتمحور </a:t>
            </a:r>
            <a:r>
              <a:rPr lang="ar-SA" sz="2800" dirty="0">
                <a:cs typeface="AL-Mateen" pitchFamily="2" charset="-78"/>
              </a:rPr>
              <a:t>جميعها حول كلمة مفتاحيه رئيسيه واحده على خلاف </a:t>
            </a:r>
            <a:r>
              <a:rPr lang="en-US" sz="2800" dirty="0">
                <a:cs typeface="AL-Mateen" pitchFamily="2" charset="-78"/>
              </a:rPr>
              <a:t>niche blog</a:t>
            </a:r>
            <a:r>
              <a:rPr lang="ar-SA" sz="2800" dirty="0">
                <a:cs typeface="AL-Mateen" pitchFamily="2" charset="-78"/>
              </a:rPr>
              <a:t> </a:t>
            </a:r>
            <a:r>
              <a:rPr lang="ar-SA" sz="2800" dirty="0" smtClean="0">
                <a:cs typeface="AL-Mateen" pitchFamily="2" charset="-78"/>
              </a:rPr>
              <a:t>والتي </a:t>
            </a:r>
            <a:r>
              <a:rPr lang="ar-SA" sz="2800" dirty="0">
                <a:cs typeface="AL-Mateen" pitchFamily="2" charset="-78"/>
              </a:rPr>
              <a:t>قد تحتوى على عدة كلمات مفتاحيه خاصه بالمجال فمثلا اذا كنا المجال </a:t>
            </a:r>
            <a:r>
              <a:rPr lang="en-US" sz="2800" dirty="0">
                <a:cs typeface="AL-Mateen" pitchFamily="2" charset="-78"/>
              </a:rPr>
              <a:t>health</a:t>
            </a:r>
            <a:r>
              <a:rPr lang="ar-SA" sz="2800" dirty="0">
                <a:cs typeface="AL-Mateen" pitchFamily="2" charset="-78"/>
              </a:rPr>
              <a:t> والسوق الكبير </a:t>
            </a:r>
            <a:r>
              <a:rPr lang="en-US" sz="2800" dirty="0">
                <a:cs typeface="AL-Mateen" pitchFamily="2" charset="-78"/>
              </a:rPr>
              <a:t>fitness</a:t>
            </a:r>
            <a:r>
              <a:rPr lang="ar-SA" sz="2800" dirty="0">
                <a:cs typeface="AL-Mateen" pitchFamily="2" charset="-78"/>
              </a:rPr>
              <a:t> ثم السوق الاصغر وهو </a:t>
            </a:r>
            <a:r>
              <a:rPr lang="en-US" sz="2800" dirty="0">
                <a:cs typeface="AL-Mateen" pitchFamily="2" charset="-78"/>
              </a:rPr>
              <a:t>weight loss</a:t>
            </a:r>
            <a:r>
              <a:rPr lang="ar-SA" sz="2800" dirty="0">
                <a:cs typeface="AL-Mateen" pitchFamily="2" charset="-78"/>
              </a:rPr>
              <a:t> ثم </a:t>
            </a:r>
            <a:r>
              <a:rPr lang="ar-SA" sz="2800" dirty="0" err="1">
                <a:cs typeface="AL-Mateen" pitchFamily="2" charset="-78"/>
              </a:rPr>
              <a:t>النيتش</a:t>
            </a:r>
            <a:r>
              <a:rPr lang="ar-SA" sz="2800" dirty="0">
                <a:cs typeface="AL-Mateen" pitchFamily="2" charset="-78"/>
              </a:rPr>
              <a:t> </a:t>
            </a:r>
            <a:r>
              <a:rPr lang="en-US" sz="2800" dirty="0">
                <a:cs typeface="AL-Mateen" pitchFamily="2" charset="-78"/>
              </a:rPr>
              <a:t>diet plan</a:t>
            </a:r>
            <a:r>
              <a:rPr lang="ar-SA" sz="2800" dirty="0">
                <a:cs typeface="AL-Mateen" pitchFamily="2" charset="-78"/>
              </a:rPr>
              <a:t> ثم الميكرو </a:t>
            </a:r>
            <a:r>
              <a:rPr lang="ar-SA" sz="2800" dirty="0" err="1">
                <a:cs typeface="AL-Mateen" pitchFamily="2" charset="-78"/>
              </a:rPr>
              <a:t>نيتش</a:t>
            </a:r>
            <a:r>
              <a:rPr lang="ar-SA" sz="2800" dirty="0">
                <a:cs typeface="AL-Mateen" pitchFamily="2" charset="-78"/>
              </a:rPr>
              <a:t> وليكن </a:t>
            </a:r>
            <a:r>
              <a:rPr lang="en-US" sz="2800" dirty="0">
                <a:cs typeface="AL-Mateen" pitchFamily="2" charset="-78"/>
              </a:rPr>
              <a:t>pregnancy diet plans</a:t>
            </a:r>
            <a:r>
              <a:rPr lang="ar-SA" sz="2800" dirty="0">
                <a:cs typeface="AL-Mateen" pitchFamily="2" charset="-78"/>
              </a:rPr>
              <a:t/>
            </a:r>
            <a:br>
              <a:rPr lang="ar-SA" sz="2800" dirty="0">
                <a:cs typeface="AL-Mateen" pitchFamily="2" charset="-78"/>
              </a:rPr>
            </a:br>
            <a:endParaRPr lang="ar-SA" sz="2800" dirty="0"/>
          </a:p>
        </p:txBody>
      </p:sp>
    </p:spTree>
    <p:extLst>
      <p:ext uri="{BB962C8B-B14F-4D97-AF65-F5344CB8AC3E}">
        <p14:creationId xmlns:p14="http://schemas.microsoft.com/office/powerpoint/2010/main" val="39739183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a:bodyPr>
          <a:lstStyle/>
          <a:p>
            <a:pPr>
              <a:lnSpc>
                <a:spcPct val="150000"/>
              </a:lnSpc>
            </a:pPr>
            <a:r>
              <a:rPr lang="ar-SA" dirty="0">
                <a:cs typeface="AL-Mateen" pitchFamily="2" charset="-78"/>
              </a:rPr>
              <a:t>فتمحور مدونتنا هنا حول كلمه مفتاحيه واحده وهى خطط </a:t>
            </a:r>
            <a:r>
              <a:rPr lang="ar-SA" dirty="0" err="1">
                <a:cs typeface="AL-Mateen" pitchFamily="2" charset="-78"/>
              </a:rPr>
              <a:t>التخسس</a:t>
            </a:r>
            <a:r>
              <a:rPr lang="ar-SA" dirty="0">
                <a:cs typeface="AL-Mateen" pitchFamily="2" charset="-78"/>
              </a:rPr>
              <a:t> للحوامل فقط يمكننا بعد ذلك بناء المحتوى من المقالات والذى يستهدف هذا الموضوع</a:t>
            </a:r>
            <a:br>
              <a:rPr lang="ar-SA" dirty="0">
                <a:cs typeface="AL-Mateen" pitchFamily="2" charset="-78"/>
              </a:rPr>
            </a:br>
            <a:r>
              <a:rPr lang="ar-SA" u="sng" dirty="0">
                <a:cs typeface="AL-Mateen" pitchFamily="2" charset="-78"/>
              </a:rPr>
              <a:t>لإنشاء المدونات</a:t>
            </a:r>
            <a:r>
              <a:rPr lang="ar-SA" dirty="0">
                <a:cs typeface="AL-Mateen" pitchFamily="2" charset="-78"/>
              </a:rPr>
              <a:t> من هذا النوع يجب البحث والتحليل الدقيق للأسواق للحصول على كلمات قليله المنافسة لتستطيع تصدر محركات البحث</a:t>
            </a:r>
            <a:br>
              <a:rPr lang="ar-SA" dirty="0">
                <a:cs typeface="AL-Mateen" pitchFamily="2" charset="-78"/>
              </a:rPr>
            </a:br>
            <a:endParaRPr lang="ar-SA" dirty="0"/>
          </a:p>
          <a:p>
            <a:endParaRPr lang="ar-SA" dirty="0"/>
          </a:p>
        </p:txBody>
      </p:sp>
    </p:spTree>
    <p:extLst>
      <p:ext uri="{BB962C8B-B14F-4D97-AF65-F5344CB8AC3E}">
        <p14:creationId xmlns:p14="http://schemas.microsoft.com/office/powerpoint/2010/main" val="18329374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a:solidFill>
            <a:srgbClr val="002060"/>
          </a:solidFill>
        </p:spPr>
        <p:txBody>
          <a:bodyPr>
            <a:normAutofit fontScale="90000"/>
          </a:bodyPr>
          <a:lstStyle/>
          <a:p>
            <a:r>
              <a:rPr lang="ar-SA" b="1" dirty="0" smtClean="0">
                <a:solidFill>
                  <a:schemeClr val="bg1"/>
                </a:solidFill>
                <a:cs typeface="AL-Mateen" pitchFamily="2" charset="-78"/>
              </a:rPr>
              <a:t/>
            </a:r>
            <a:br>
              <a:rPr lang="ar-SA" b="1" dirty="0" smtClean="0">
                <a:solidFill>
                  <a:schemeClr val="bg1"/>
                </a:solidFill>
                <a:cs typeface="AL-Mateen" pitchFamily="2" charset="-78"/>
              </a:rPr>
            </a:br>
            <a:r>
              <a:rPr lang="ar-SA" b="1" dirty="0" smtClean="0">
                <a:solidFill>
                  <a:schemeClr val="bg1"/>
                </a:solidFill>
                <a:cs typeface="AL-Mateen" pitchFamily="2" charset="-78"/>
              </a:rPr>
              <a:t>المدونات العامة</a:t>
            </a:r>
            <a:r>
              <a:rPr lang="en-US" dirty="0">
                <a:solidFill>
                  <a:schemeClr val="bg1"/>
                </a:solidFill>
                <a:cs typeface="AL-Mateen" pitchFamily="2" charset="-78"/>
              </a:rPr>
              <a:t/>
            </a:r>
            <a:br>
              <a:rPr lang="en-US" dirty="0">
                <a:solidFill>
                  <a:schemeClr val="bg1"/>
                </a:solidFill>
                <a:cs typeface="AL-Mateen" pitchFamily="2" charset="-78"/>
              </a:rPr>
            </a:br>
            <a:endParaRPr lang="ar-SA" dirty="0">
              <a:solidFill>
                <a:schemeClr val="bg1"/>
              </a:solidFill>
              <a:cs typeface="AL-Mateen" pitchFamily="2" charset="-78"/>
            </a:endParaRPr>
          </a:p>
        </p:txBody>
      </p:sp>
      <p:sp>
        <p:nvSpPr>
          <p:cNvPr id="3" name="عنصر نائب للمحتوى 2"/>
          <p:cNvSpPr>
            <a:spLocks noGrp="1"/>
          </p:cNvSpPr>
          <p:nvPr>
            <p:ph idx="1"/>
          </p:nvPr>
        </p:nvSpPr>
        <p:spPr/>
        <p:txBody>
          <a:bodyPr>
            <a:normAutofit fontScale="92500" lnSpcReduction="20000"/>
          </a:bodyPr>
          <a:lstStyle/>
          <a:p>
            <a:pPr marL="0" indent="0" algn="just">
              <a:lnSpc>
                <a:spcPct val="150000"/>
              </a:lnSpc>
              <a:buNone/>
            </a:pPr>
            <a:r>
              <a:rPr lang="ar-SA" dirty="0" smtClean="0">
                <a:cs typeface="AL-Mateen" pitchFamily="2" charset="-78"/>
              </a:rPr>
              <a:t>من تجاربي السابقة في </a:t>
            </a:r>
            <a:r>
              <a:rPr lang="ar-SA" dirty="0">
                <a:cs typeface="AL-Mateen" pitchFamily="2" charset="-78"/>
              </a:rPr>
              <a:t>هذا المجال ترشح </a:t>
            </a:r>
            <a:r>
              <a:rPr lang="ar-SA" dirty="0" smtClean="0">
                <a:cs typeface="AL-Mateen" pitchFamily="2" charset="-78"/>
              </a:rPr>
              <a:t>لي</a:t>
            </a:r>
            <a:r>
              <a:rPr lang="ar-SA" dirty="0">
                <a:cs typeface="AL-Mateen" pitchFamily="2" charset="-78"/>
              </a:rPr>
              <a:t> انشاء المدونات من هذا النوع وذلك </a:t>
            </a:r>
            <a:r>
              <a:rPr lang="ar-SA" dirty="0" smtClean="0">
                <a:cs typeface="AL-Mateen" pitchFamily="2" charset="-78"/>
              </a:rPr>
              <a:t>لأنني </a:t>
            </a:r>
            <a:r>
              <a:rPr lang="ar-SA" dirty="0">
                <a:cs typeface="AL-Mateen" pitchFamily="2" charset="-78"/>
              </a:rPr>
              <a:t>املك </a:t>
            </a:r>
            <a:r>
              <a:rPr lang="ar-SA" dirty="0" smtClean="0">
                <a:cs typeface="AL-Mateen" pitchFamily="2" charset="-78"/>
              </a:rPr>
              <a:t>الحرية في الكتابة </a:t>
            </a:r>
            <a:r>
              <a:rPr lang="ar-SA" dirty="0">
                <a:cs typeface="AL-Mateen" pitchFamily="2" charset="-78"/>
              </a:rPr>
              <a:t>والتدوين </a:t>
            </a:r>
            <a:r>
              <a:rPr lang="ar-SA" dirty="0" smtClean="0">
                <a:cs typeface="AL-Mateen" pitchFamily="2" charset="-78"/>
              </a:rPr>
              <a:t>في </a:t>
            </a:r>
            <a:r>
              <a:rPr lang="ar-SA" dirty="0">
                <a:cs typeface="AL-Mateen" pitchFamily="2" charset="-78"/>
              </a:rPr>
              <a:t>العديد من المجالات </a:t>
            </a:r>
            <a:r>
              <a:rPr lang="ar-SA" dirty="0" smtClean="0">
                <a:cs typeface="AL-Mateen" pitchFamily="2" charset="-78"/>
              </a:rPr>
              <a:t>واعتمادي </a:t>
            </a:r>
            <a:r>
              <a:rPr lang="ar-SA" dirty="0">
                <a:cs typeface="AL-Mateen" pitchFamily="2" charset="-78"/>
              </a:rPr>
              <a:t>الاكبر </a:t>
            </a:r>
            <a:r>
              <a:rPr lang="ar-SA" dirty="0" smtClean="0">
                <a:cs typeface="AL-Mateen" pitchFamily="2" charset="-78"/>
              </a:rPr>
              <a:t>في </a:t>
            </a:r>
            <a:r>
              <a:rPr lang="ar-SA" dirty="0">
                <a:cs typeface="AL-Mateen" pitchFamily="2" charset="-78"/>
              </a:rPr>
              <a:t>هذا النوع من المدونات على</a:t>
            </a:r>
            <a:r>
              <a:rPr lang="ar-SA" dirty="0">
                <a:cs typeface="AL-Mateen" pitchFamily="2" charset="-78"/>
                <a:hlinkClick r:id="rId2"/>
              </a:rPr>
              <a:t> التهيئة </a:t>
            </a:r>
            <a:r>
              <a:rPr lang="ar-SA" dirty="0" smtClean="0">
                <a:cs typeface="AL-Mateen" pitchFamily="2" charset="-78"/>
                <a:hlinkClick r:id="rId2"/>
              </a:rPr>
              <a:t>الداخلية </a:t>
            </a:r>
            <a:r>
              <a:rPr lang="ar-SA" dirty="0">
                <a:cs typeface="AL-Mateen" pitchFamily="2" charset="-78"/>
                <a:hlinkClick r:id="rId2"/>
              </a:rPr>
              <a:t>للمحتوى </a:t>
            </a:r>
            <a:r>
              <a:rPr lang="en-US" dirty="0">
                <a:cs typeface="AL-Mateen" pitchFamily="2" charset="-78"/>
                <a:hlinkClick r:id="rId2"/>
              </a:rPr>
              <a:t>ON PAGE SEO</a:t>
            </a:r>
            <a:r>
              <a:rPr lang="ar-SA" dirty="0">
                <a:cs typeface="AL-Mateen" pitchFamily="2" charset="-78"/>
              </a:rPr>
              <a:t/>
            </a:r>
            <a:br>
              <a:rPr lang="ar-SA" dirty="0">
                <a:cs typeface="AL-Mateen" pitchFamily="2" charset="-78"/>
              </a:rPr>
            </a:br>
            <a:r>
              <a:rPr lang="ar-SA" dirty="0">
                <a:cs typeface="AL-Mateen" pitchFamily="2" charset="-78"/>
              </a:rPr>
              <a:t>بذلك استطيع عن طريق تحليل مجموعه من الكلمات </a:t>
            </a:r>
            <a:r>
              <a:rPr lang="ar-SA" dirty="0" smtClean="0">
                <a:cs typeface="AL-Mateen" pitchFamily="2" charset="-78"/>
              </a:rPr>
              <a:t>المفتاحية في </a:t>
            </a:r>
            <a:r>
              <a:rPr lang="ar-SA" dirty="0">
                <a:cs typeface="AL-Mateen" pitchFamily="2" charset="-78"/>
              </a:rPr>
              <a:t>عدة مجالات وكتابة مقالات يراعى بها </a:t>
            </a:r>
            <a:r>
              <a:rPr lang="ar-SA" dirty="0" smtClean="0">
                <a:cs typeface="AL-Mateen" pitchFamily="2" charset="-78"/>
              </a:rPr>
              <a:t>التهيئة الداخلية </a:t>
            </a:r>
            <a:r>
              <a:rPr lang="ar-SA" dirty="0">
                <a:cs typeface="AL-Mateen" pitchFamily="2" charset="-78"/>
              </a:rPr>
              <a:t>تستطيع الوصول </a:t>
            </a:r>
            <a:r>
              <a:rPr lang="ar-SA" dirty="0" smtClean="0">
                <a:cs typeface="AL-Mateen" pitchFamily="2" charset="-78"/>
              </a:rPr>
              <a:t>للصفحة </a:t>
            </a:r>
            <a:r>
              <a:rPr lang="ar-SA" dirty="0">
                <a:cs typeface="AL-Mateen" pitchFamily="2" charset="-78"/>
              </a:rPr>
              <a:t>الاولى لمواقع البحث ان شاء الله</a:t>
            </a: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749274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6672"/>
            <a:ext cx="8229600" cy="940966"/>
          </a:xfrm>
          <a:solidFill>
            <a:srgbClr val="002060"/>
          </a:solidFill>
        </p:spPr>
        <p:style>
          <a:lnRef idx="3">
            <a:schemeClr val="lt1"/>
          </a:lnRef>
          <a:fillRef idx="1">
            <a:schemeClr val="accent5"/>
          </a:fillRef>
          <a:effectRef idx="1">
            <a:schemeClr val="accent5"/>
          </a:effectRef>
          <a:fontRef idx="minor">
            <a:schemeClr val="lt1"/>
          </a:fontRef>
        </p:style>
        <p:txBody>
          <a:bodyPr>
            <a:normAutofit fontScale="90000"/>
          </a:bodyPr>
          <a:lstStyle/>
          <a:p>
            <a:r>
              <a:rPr lang="ar-SA" dirty="0" smtClean="0">
                <a:cs typeface="AL-Mateen" pitchFamily="2" charset="-78"/>
              </a:rPr>
              <a:t/>
            </a:r>
            <a:br>
              <a:rPr lang="ar-SA" dirty="0" smtClean="0">
                <a:cs typeface="AL-Mateen" pitchFamily="2" charset="-78"/>
              </a:rPr>
            </a:br>
            <a:r>
              <a:rPr lang="ar-SA" dirty="0" smtClean="0">
                <a:cs typeface="AL-Mateen" pitchFamily="2" charset="-78"/>
              </a:rPr>
              <a:t>تعريف </a:t>
            </a:r>
            <a:r>
              <a:rPr lang="ar-SA" dirty="0">
                <a:cs typeface="AL-Mateen" pitchFamily="2" charset="-78"/>
              </a:rPr>
              <a:t>المدونة</a:t>
            </a:r>
            <a:r>
              <a:rPr lang="en-US" dirty="0">
                <a:cs typeface="AL-Mateen" pitchFamily="2" charset="-78"/>
              </a:rPr>
              <a:t/>
            </a:r>
            <a:br>
              <a:rPr lang="en-US" dirty="0">
                <a:cs typeface="AL-Mateen" pitchFamily="2" charset="-78"/>
              </a:rPr>
            </a:br>
            <a:endParaRPr lang="ar-SA" dirty="0">
              <a:cs typeface="AL-Mateen" pitchFamily="2" charset="-78"/>
            </a:endParaRPr>
          </a:p>
        </p:txBody>
      </p:sp>
      <p:sp>
        <p:nvSpPr>
          <p:cNvPr id="3" name="عنصر نائب للمحتوى 2"/>
          <p:cNvSpPr>
            <a:spLocks noGrp="1"/>
          </p:cNvSpPr>
          <p:nvPr>
            <p:ph idx="1"/>
          </p:nvPr>
        </p:nvSpPr>
        <p:spPr/>
        <p:txBody>
          <a:bodyPr>
            <a:normAutofit/>
          </a:bodyPr>
          <a:lstStyle/>
          <a:p>
            <a:pPr marL="0" indent="0" algn="just">
              <a:lnSpc>
                <a:spcPct val="150000"/>
              </a:lnSpc>
              <a:buNone/>
            </a:pPr>
            <a:r>
              <a:rPr lang="ar-SA" dirty="0" smtClean="0">
                <a:cs typeface="AL-Mateen" pitchFamily="2" charset="-78"/>
              </a:rPr>
              <a:t>أصل </a:t>
            </a:r>
            <a:r>
              <a:rPr lang="ar-SA" dirty="0">
                <a:cs typeface="AL-Mateen" pitchFamily="2" charset="-78"/>
              </a:rPr>
              <a:t>كلمة </a:t>
            </a:r>
            <a:r>
              <a:rPr lang="en-US" dirty="0">
                <a:cs typeface="AL-Mateen" pitchFamily="2" charset="-78"/>
              </a:rPr>
              <a:t>Blog</a:t>
            </a:r>
            <a:r>
              <a:rPr lang="ar-SA" dirty="0">
                <a:cs typeface="AL-Mateen" pitchFamily="2" charset="-78"/>
              </a:rPr>
              <a:t> هو الاختصار لكلمتي </a:t>
            </a:r>
            <a:r>
              <a:rPr lang="en-US" dirty="0">
                <a:cs typeface="AL-Mateen" pitchFamily="2" charset="-78"/>
              </a:rPr>
              <a:t>Web Log</a:t>
            </a:r>
            <a:r>
              <a:rPr lang="ar-SA" dirty="0">
                <a:cs typeface="AL-Mateen" pitchFamily="2" charset="-78"/>
              </a:rPr>
              <a:t>، أي سجل الكتروني، وهي أحد أدوات النشر الإلكتروني التي تسمح لمستخدميها لنشر جميع أعمالهم بسهولة وسرعة كبيرة، سواء كانت هذه الأعمال نصوصاً الكترونية أو أعمال فنية أو ارتباطات لمواقع إلكترونية </a:t>
            </a:r>
            <a:r>
              <a:rPr lang="ar-SA" dirty="0" smtClean="0">
                <a:cs typeface="AL-Mateen" pitchFamily="2" charset="-78"/>
              </a:rPr>
              <a:t>أخرى. ويعتبر </a:t>
            </a:r>
            <a:r>
              <a:rPr lang="ar-SA" dirty="0">
                <a:cs typeface="AL-Mateen" pitchFamily="2" charset="-78"/>
              </a:rPr>
              <a:t>التدوين الإلكتروني واحدا من أسرع الاتجاهات نموا على شبكة الإنترنت</a:t>
            </a:r>
            <a:r>
              <a:rPr lang="ar-SA" dirty="0" smtClean="0">
                <a:cs typeface="AL-Mateen" pitchFamily="2" charset="-78"/>
              </a:rPr>
              <a:t>.”</a:t>
            </a:r>
            <a:endParaRPr lang="en-US" dirty="0">
              <a:cs typeface="AL-Mateen" pitchFamily="2" charset="-78"/>
            </a:endParaRPr>
          </a:p>
          <a:p>
            <a:endParaRPr lang="en-US" dirty="0">
              <a:cs typeface="AL-Mateen" pitchFamily="2" charset="-78"/>
            </a:endParaRPr>
          </a:p>
          <a:p>
            <a:pPr>
              <a:lnSpc>
                <a:spcPts val="4400"/>
              </a:lnSpc>
            </a:pPr>
            <a:endParaRPr lang="ar-SA" dirty="0">
              <a:cs typeface="AL-Mateen" pitchFamily="2" charset="-78"/>
            </a:endParaRPr>
          </a:p>
        </p:txBody>
      </p:sp>
    </p:spTree>
    <p:extLst>
      <p:ext uri="{BB962C8B-B14F-4D97-AF65-F5344CB8AC3E}">
        <p14:creationId xmlns:p14="http://schemas.microsoft.com/office/powerpoint/2010/main" val="11623305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74638"/>
            <a:ext cx="8568952" cy="778098"/>
          </a:xfrm>
          <a:solidFill>
            <a:srgbClr val="002060"/>
          </a:solidFill>
        </p:spPr>
        <p:txBody>
          <a:bodyPr>
            <a:normAutofit fontScale="90000"/>
          </a:bodyPr>
          <a:lstStyle/>
          <a:p>
            <a:r>
              <a:rPr lang="ar-SA" b="1" dirty="0">
                <a:solidFill>
                  <a:schemeClr val="bg1"/>
                </a:solidFill>
                <a:cs typeface="AL-Mateen" pitchFamily="2" charset="-78"/>
              </a:rPr>
              <a:t>مقارنة شاملة بين مدونات</a:t>
            </a:r>
            <a:r>
              <a:rPr lang="en-US" b="1" dirty="0">
                <a:solidFill>
                  <a:schemeClr val="bg1"/>
                </a:solidFill>
                <a:cs typeface="AL-Mateen" pitchFamily="2" charset="-78"/>
              </a:rPr>
              <a:t> </a:t>
            </a:r>
            <a:r>
              <a:rPr lang="en-US" b="1" dirty="0" smtClean="0">
                <a:solidFill>
                  <a:schemeClr val="bg1"/>
                </a:solidFill>
                <a:cs typeface="AL-Mateen" pitchFamily="2" charset="-78"/>
              </a:rPr>
              <a:t>Blogger &amp; </a:t>
            </a:r>
            <a:r>
              <a:rPr lang="en-US" b="1" dirty="0" err="1" smtClean="0">
                <a:solidFill>
                  <a:schemeClr val="bg1"/>
                </a:solidFill>
                <a:cs typeface="AL-Mateen" pitchFamily="2" charset="-78"/>
              </a:rPr>
              <a:t>Wordpress</a:t>
            </a:r>
            <a:endParaRPr lang="ar-SA" dirty="0">
              <a:solidFill>
                <a:schemeClr val="bg1"/>
              </a:solidFill>
              <a:cs typeface="AL-Mateen" pitchFamily="2" charset="-78"/>
            </a:endParaRPr>
          </a:p>
        </p:txBody>
      </p:sp>
      <p:sp>
        <p:nvSpPr>
          <p:cNvPr id="3" name="عنصر نائب للمحتوى 2"/>
          <p:cNvSpPr>
            <a:spLocks noGrp="1"/>
          </p:cNvSpPr>
          <p:nvPr>
            <p:ph idx="1"/>
          </p:nvPr>
        </p:nvSpPr>
        <p:spPr>
          <a:xfrm>
            <a:off x="323528" y="1340768"/>
            <a:ext cx="8363272" cy="5517232"/>
          </a:xfrm>
        </p:spPr>
        <p:txBody>
          <a:bodyPr>
            <a:normAutofit fontScale="85000" lnSpcReduction="10000"/>
          </a:bodyPr>
          <a:lstStyle/>
          <a:p>
            <a:pPr algn="just">
              <a:lnSpc>
                <a:spcPct val="160000"/>
              </a:lnSpc>
            </a:pPr>
            <a:r>
              <a:rPr lang="ar-SA" dirty="0" smtClean="0">
                <a:cs typeface="AL-Mateen" pitchFamily="2" charset="-78"/>
              </a:rPr>
              <a:t>في بداية رحلتك إلى عالم التدوين كنوع من أنواع العمل الحر</a:t>
            </a:r>
            <a:r>
              <a:rPr lang="ar-SA" dirty="0">
                <a:cs typeface="AL-Mateen" pitchFamily="2" charset="-78"/>
              </a:rPr>
              <a:t>، تحتاج غالباً إلى الإلمام ببعض النقاط الهامة في هذا المجال، منها البحث عن منصة سهلة لإدارة ونشر المحتوى عبر الشبكة العنكبوتية، وبالطبع فإن معرفتك بمميزات وعيوب منصات التدوين المختلفة ستساعدك في اختيار المنصة الملائمة لك.</a:t>
            </a:r>
            <a:endParaRPr lang="en-US" dirty="0">
              <a:cs typeface="AL-Mateen" pitchFamily="2" charset="-78"/>
            </a:endParaRPr>
          </a:p>
          <a:p>
            <a:pPr algn="just">
              <a:lnSpc>
                <a:spcPct val="160000"/>
              </a:lnSpc>
            </a:pPr>
            <a:r>
              <a:rPr lang="ar-SA" dirty="0">
                <a:cs typeface="AL-Mateen" pitchFamily="2" charset="-78"/>
              </a:rPr>
              <a:t>حالياً تعتبر منصة وورد برس المنصة الأكثر استخداماً في تشغيل المواقع والمدونات حول العالم، لكن ربما يجد الكثير من المدونين في البداية بعض الصعوبة في التعامل معها، لذلك يلجأ الكثير منهم إلى منصة بلوجر الأسهل استخداماً من وجهة نظرهم، لكن سرعان ما يبدأ التفكير حول دقة اختيار المنصة ومدى توافقها مع رغبات المدون.</a:t>
            </a: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21616536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96752"/>
            <a:ext cx="8363272" cy="5400600"/>
          </a:xfrm>
        </p:spPr>
        <p:txBody>
          <a:bodyPr>
            <a:normAutofit/>
          </a:bodyPr>
          <a:lstStyle/>
          <a:p>
            <a:pPr algn="just">
              <a:lnSpc>
                <a:spcPts val="4400"/>
              </a:lnSpc>
            </a:pPr>
            <a:r>
              <a:rPr lang="ar-SA" dirty="0">
                <a:cs typeface="AL-Mateen" pitchFamily="2" charset="-78"/>
              </a:rPr>
              <a:t>بالتالي نجد تساؤلاً يطفو إلى السطح مع كل بداية جديدة من أحد المدونين ألا وهو بلوجر أم وورد برس: أيهما أستخدم؟ أو أيهما أفضل؟ وباعتقادي الشخصي فإن هذا التساؤل يجب أن يكون على نحو مغاير تماماً لأن أفضلية منصة معينة ليست العامل الأساسي الذي يجب أن ينطلق منه المدون، بل في مدى ملائمة هذه المنصة وتوافقها مع رغبات المدون.</a:t>
            </a:r>
            <a:endParaRPr lang="en-US" dirty="0">
              <a:cs typeface="AL-Mateen" pitchFamily="2" charset="-78"/>
            </a:endParaRPr>
          </a:p>
          <a:p>
            <a:pPr algn="just">
              <a:lnSpc>
                <a:spcPts val="4400"/>
              </a:lnSpc>
            </a:pPr>
            <a:r>
              <a:rPr lang="ar-SA" dirty="0">
                <a:cs typeface="AL-Mateen" pitchFamily="2" charset="-78"/>
              </a:rPr>
              <a:t>وبأي حال، سنحاول من خلال هذا الموضوع مناقشة بعض الفروقات الهامة بين منصة وورد برس ومنصة بلوجر والإجابة على هذا التساؤل، لكن أرجو أن نلتفت إلى النقاط التالية قبل </a:t>
            </a:r>
            <a:r>
              <a:rPr lang="ar-SA" dirty="0" smtClean="0">
                <a:cs typeface="AL-Mateen" pitchFamily="2" charset="-78"/>
              </a:rPr>
              <a:t>البداية</a:t>
            </a:r>
            <a:endParaRPr lang="en-US" dirty="0">
              <a:cs typeface="AL-Mateen" pitchFamily="2" charset="-78"/>
            </a:endParaRPr>
          </a:p>
        </p:txBody>
      </p:sp>
    </p:spTree>
    <p:extLst>
      <p:ext uri="{BB962C8B-B14F-4D97-AF65-F5344CB8AC3E}">
        <p14:creationId xmlns:p14="http://schemas.microsoft.com/office/powerpoint/2010/main" val="5313237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52736"/>
            <a:ext cx="8229600" cy="5472608"/>
          </a:xfrm>
        </p:spPr>
        <p:txBody>
          <a:bodyPr>
            <a:normAutofit fontScale="92500"/>
          </a:bodyPr>
          <a:lstStyle/>
          <a:p>
            <a:pPr lvl="0" algn="just">
              <a:lnSpc>
                <a:spcPct val="150000"/>
              </a:lnSpc>
            </a:pPr>
            <a:r>
              <a:rPr lang="ar-SA" dirty="0">
                <a:cs typeface="AL-Mateen" pitchFamily="2" charset="-78"/>
              </a:rPr>
              <a:t>المقارنة </a:t>
            </a:r>
            <a:r>
              <a:rPr lang="ar-SA" dirty="0" smtClean="0">
                <a:cs typeface="AL-Mateen" pitchFamily="2" charset="-78"/>
              </a:rPr>
              <a:t>موجهة </a:t>
            </a:r>
            <a:r>
              <a:rPr lang="ar-SA" dirty="0">
                <a:cs typeface="AL-Mateen" pitchFamily="2" charset="-78"/>
              </a:rPr>
              <a:t>بشكل أساسي للراغبين باستخدام إحدى المنصتين في مجال التدوين أو ما شابه، وليست مقارنة لما يمكننا فعله باستخدام كل منصة.</a:t>
            </a:r>
            <a:endParaRPr lang="en-US" dirty="0">
              <a:cs typeface="AL-Mateen" pitchFamily="2" charset="-78"/>
            </a:endParaRPr>
          </a:p>
          <a:p>
            <a:pPr lvl="0" algn="just">
              <a:lnSpc>
                <a:spcPct val="150000"/>
              </a:lnSpc>
            </a:pPr>
            <a:r>
              <a:rPr lang="ar-SA" dirty="0">
                <a:cs typeface="AL-Mateen" pitchFamily="2" charset="-78"/>
              </a:rPr>
              <a:t>المقارنة ستكون بين منصة بلوجر و </a:t>
            </a:r>
            <a:r>
              <a:rPr lang="en-US" dirty="0">
                <a:cs typeface="AL-Mateen" pitchFamily="2" charset="-78"/>
              </a:rPr>
              <a:t>WordPress.org</a:t>
            </a:r>
            <a:r>
              <a:rPr lang="ar-SA" dirty="0">
                <a:cs typeface="AL-Mateen" pitchFamily="2" charset="-78"/>
              </a:rPr>
              <a:t> غير المدفوعة</a:t>
            </a:r>
            <a:endParaRPr lang="en-US" dirty="0">
              <a:cs typeface="AL-Mateen" pitchFamily="2" charset="-78"/>
            </a:endParaRPr>
          </a:p>
          <a:p>
            <a:pPr lvl="0" algn="just">
              <a:lnSpc>
                <a:spcPct val="150000"/>
              </a:lnSpc>
            </a:pPr>
            <a:r>
              <a:rPr lang="ar-SA" dirty="0">
                <a:cs typeface="AL-Mateen" pitchFamily="2" charset="-78"/>
              </a:rPr>
              <a:t>هذه المقارنة لا تشبه المقارنات بين فريقي كرة القدم "ريال مدريد" و"برشلونة" أو بين شركتي </a:t>
            </a:r>
            <a:r>
              <a:rPr lang="en-US" dirty="0">
                <a:cs typeface="AL-Mateen" pitchFamily="2" charset="-78"/>
              </a:rPr>
              <a:t>Apple</a:t>
            </a:r>
            <a:r>
              <a:rPr lang="ar-SA" dirty="0">
                <a:cs typeface="AL-Mateen" pitchFamily="2" charset="-78"/>
              </a:rPr>
              <a:t> و</a:t>
            </a:r>
            <a:r>
              <a:rPr lang="en-US" dirty="0">
                <a:cs typeface="AL-Mateen" pitchFamily="2" charset="-78"/>
              </a:rPr>
              <a:t>Samsung</a:t>
            </a:r>
            <a:r>
              <a:rPr lang="ar-SA" dirty="0">
                <a:cs typeface="AL-Mateen" pitchFamily="2" charset="-78"/>
              </a:rPr>
              <a:t>، فهي لا تهدف إلى نسف منصة ما وتمجيد الأخرى، بل هي محاولة عملية لمساعدة القارئ للوصول إلى استخدام منصة معينة وفق معايير محددة</a:t>
            </a:r>
            <a:endParaRPr lang="ar-SA" dirty="0"/>
          </a:p>
        </p:txBody>
      </p:sp>
    </p:spTree>
    <p:extLst>
      <p:ext uri="{BB962C8B-B14F-4D97-AF65-F5344CB8AC3E}">
        <p14:creationId xmlns:p14="http://schemas.microsoft.com/office/powerpoint/2010/main" val="18541978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764704"/>
            <a:ext cx="8229600" cy="5793507"/>
          </a:xfrm>
        </p:spPr>
        <p:txBody>
          <a:bodyPr>
            <a:normAutofit fontScale="92500" lnSpcReduction="10000"/>
          </a:bodyPr>
          <a:lstStyle/>
          <a:p>
            <a:pPr marL="0" indent="0">
              <a:buNone/>
            </a:pPr>
            <a:r>
              <a:rPr lang="ar-SA" dirty="0">
                <a:solidFill>
                  <a:srgbClr val="C00000"/>
                </a:solidFill>
                <a:cs typeface="AL-Mateen" pitchFamily="2" charset="-78"/>
              </a:rPr>
              <a:t>دعونا نبدأ</a:t>
            </a:r>
            <a:endParaRPr lang="en-US" dirty="0">
              <a:solidFill>
                <a:srgbClr val="C00000"/>
              </a:solidFill>
              <a:cs typeface="AL-Mateen" pitchFamily="2" charset="-78"/>
            </a:endParaRPr>
          </a:p>
          <a:p>
            <a:r>
              <a:rPr lang="ar-SA" b="1" dirty="0">
                <a:solidFill>
                  <a:srgbClr val="C00000"/>
                </a:solidFill>
                <a:cs typeface="AL-Mateen" pitchFamily="2" charset="-78"/>
              </a:rPr>
              <a:t>أولاً: الملكية</a:t>
            </a:r>
            <a:endParaRPr lang="en-US" b="1" dirty="0">
              <a:solidFill>
                <a:srgbClr val="C00000"/>
              </a:solidFill>
              <a:cs typeface="AL-Mateen" pitchFamily="2" charset="-78"/>
            </a:endParaRPr>
          </a:p>
          <a:p>
            <a:pPr algn="just">
              <a:lnSpc>
                <a:spcPct val="110000"/>
              </a:lnSpc>
            </a:pPr>
            <a:r>
              <a:rPr lang="ar-SA" dirty="0">
                <a:cs typeface="AL-Mateen" pitchFamily="2" charset="-78"/>
              </a:rPr>
              <a:t>بلوجر هي منصة نشر محتوى تمتلكها شركة </a:t>
            </a:r>
            <a:r>
              <a:rPr lang="en-US" dirty="0">
                <a:cs typeface="AL-Mateen" pitchFamily="2" charset="-78"/>
              </a:rPr>
              <a:t>Google</a:t>
            </a:r>
            <a:r>
              <a:rPr lang="ar-SA" dirty="0">
                <a:cs typeface="AL-Mateen" pitchFamily="2" charset="-78"/>
              </a:rPr>
              <a:t> العملاقة وبالتالي يمكنك الوثوق بها دون تردد كغيرها من منتجات شركة </a:t>
            </a:r>
            <a:r>
              <a:rPr lang="en-US" dirty="0">
                <a:cs typeface="AL-Mateen" pitchFamily="2" charset="-78"/>
              </a:rPr>
              <a:t>Google</a:t>
            </a:r>
            <a:r>
              <a:rPr lang="ar-SA" dirty="0">
                <a:cs typeface="AL-Mateen" pitchFamily="2" charset="-78"/>
              </a:rPr>
              <a:t> الرائعة، بينما منصة وورد برس هي نظام مفتوح المصدر لإدارة المواقع تمتلكه شركة </a:t>
            </a:r>
            <a:r>
              <a:rPr lang="en-US" dirty="0" err="1">
                <a:cs typeface="AL-Mateen" pitchFamily="2" charset="-78"/>
              </a:rPr>
              <a:t>Automattic</a:t>
            </a:r>
            <a:r>
              <a:rPr lang="ar-SA" dirty="0">
                <a:cs typeface="AL-Mateen" pitchFamily="2" charset="-78"/>
              </a:rPr>
              <a:t> ويعود حق ملكية المدونة إلى المدون نفسه.</a:t>
            </a:r>
            <a:endParaRPr lang="en-US" dirty="0">
              <a:cs typeface="AL-Mateen" pitchFamily="2" charset="-78"/>
            </a:endParaRPr>
          </a:p>
          <a:p>
            <a:pPr algn="just">
              <a:lnSpc>
                <a:spcPct val="110000"/>
              </a:lnSpc>
            </a:pPr>
            <a:r>
              <a:rPr lang="ar-SA" dirty="0">
                <a:cs typeface="AL-Mateen" pitchFamily="2" charset="-78"/>
              </a:rPr>
              <a:t>وذلك يعني أنك لست المالك الحقيقي لمدونة بلوجر، فيمكن لشركة </a:t>
            </a:r>
            <a:r>
              <a:rPr lang="en-US" dirty="0">
                <a:cs typeface="AL-Mateen" pitchFamily="2" charset="-78"/>
              </a:rPr>
              <a:t>Google</a:t>
            </a:r>
            <a:r>
              <a:rPr lang="ar-SA" dirty="0">
                <a:cs typeface="AL-Mateen" pitchFamily="2" charset="-78"/>
              </a:rPr>
              <a:t> حذف المدونة الخاصة بك أو إغلاقها مؤقتاً أو نهائياً فيما إذا قمت بمخالفة شروط النشر والاستخدام أو حتى إذا أرادت جوجل ذلك لسبب أو لآخر وحينها لن تكون الشركة مضطرة لإبداء أي تفاصيل حول أسباب الإغلاق.</a:t>
            </a: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10717639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274299"/>
            <a:ext cx="8229600" cy="5616624"/>
          </a:xfrm>
        </p:spPr>
        <p:txBody>
          <a:bodyPr>
            <a:normAutofit/>
          </a:bodyPr>
          <a:lstStyle/>
          <a:p>
            <a:pPr algn="just">
              <a:lnSpc>
                <a:spcPts val="4200"/>
              </a:lnSpc>
            </a:pPr>
            <a:r>
              <a:rPr lang="ar-SA" dirty="0">
                <a:cs typeface="AL-Mateen" pitchFamily="2" charset="-78"/>
              </a:rPr>
              <a:t>بينما مع مدونة وورد برس ستكون أنت المالك الفعلي للمدونة ويمكنك إغلاقها كيفما تريد، ولا يمكن لجهة معينة إغلاق أو حذف المدونة لسبب أو لآخر حيث ستكون لديك سيطرة كاملة على محتويات وملفات مدونتك من خلال استضافة خاصة.</a:t>
            </a:r>
            <a:endParaRPr lang="en-US" dirty="0">
              <a:cs typeface="AL-Mateen" pitchFamily="2" charset="-78"/>
            </a:endParaRPr>
          </a:p>
          <a:p>
            <a:pPr algn="just">
              <a:lnSpc>
                <a:spcPts val="4200"/>
              </a:lnSpc>
            </a:pPr>
            <a:r>
              <a:rPr lang="ar-SA" dirty="0">
                <a:cs typeface="AL-Mateen" pitchFamily="2" charset="-78"/>
              </a:rPr>
              <a:t>المسألة الثانية المترتبة على موضوع الملكية هي إمكانية بيع المدونة، فمع مدونات بلوجر هناك صعوبة بالغة في بيع المدونة مع عدم حقك أصلاً في بيعها، بينما مع مدونات وورد برس فلك الأحقية الكاملة في بيع المدونة متى شئت وبكل سهولة</a:t>
            </a:r>
            <a:r>
              <a:rPr lang="ar-SA" dirty="0" smtClean="0">
                <a:cs typeface="AL-Mateen" pitchFamily="2" charset="-78"/>
              </a:rPr>
              <a:t>.</a:t>
            </a:r>
            <a:endParaRPr lang="en-US" dirty="0">
              <a:cs typeface="AL-Mateen" pitchFamily="2" charset="-78"/>
            </a:endParaRPr>
          </a:p>
        </p:txBody>
      </p:sp>
    </p:spTree>
    <p:extLst>
      <p:ext uri="{BB962C8B-B14F-4D97-AF65-F5344CB8AC3E}">
        <p14:creationId xmlns:p14="http://schemas.microsoft.com/office/powerpoint/2010/main" val="11946772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24744"/>
            <a:ext cx="8229600" cy="5328592"/>
          </a:xfrm>
        </p:spPr>
        <p:txBody>
          <a:bodyPr>
            <a:normAutofit lnSpcReduction="10000"/>
          </a:bodyPr>
          <a:lstStyle/>
          <a:p>
            <a:pPr marL="0" indent="0">
              <a:buNone/>
            </a:pPr>
            <a:r>
              <a:rPr lang="ar-SA" b="1" dirty="0">
                <a:solidFill>
                  <a:srgbClr val="C00000"/>
                </a:solidFill>
                <a:cs typeface="AL-Mateen" pitchFamily="2" charset="-78"/>
              </a:rPr>
              <a:t>الخلاصة</a:t>
            </a:r>
            <a:r>
              <a:rPr lang="ar-SA" dirty="0">
                <a:solidFill>
                  <a:srgbClr val="C00000"/>
                </a:solidFill>
                <a:cs typeface="AL-Mateen" pitchFamily="2" charset="-78"/>
              </a:rPr>
              <a:t>: </a:t>
            </a:r>
            <a:r>
              <a:rPr lang="ar-SA" dirty="0">
                <a:cs typeface="AL-Mateen" pitchFamily="2" charset="-78"/>
              </a:rPr>
              <a:t>من الواضح أن استخدام وورد برس لديه أفضلية في هذه النقطة، لكن من الإنصاف القول بأن شركة </a:t>
            </a:r>
            <a:r>
              <a:rPr lang="en-US" dirty="0">
                <a:cs typeface="AL-Mateen" pitchFamily="2" charset="-78"/>
              </a:rPr>
              <a:t>Google</a:t>
            </a:r>
            <a:r>
              <a:rPr lang="ar-SA" dirty="0">
                <a:cs typeface="AL-Mateen" pitchFamily="2" charset="-78"/>
              </a:rPr>
              <a:t> لا تلجأ إلى إغلاق المدونة بسبب انتهاك بسيط وهي غير متعسفة إطلاقاً في استخدام هذا الحق. وبالتالي فإن الالتزام بسياسة بلوجر يضمن لك عدم المساس بالمدونة من طرف </a:t>
            </a:r>
            <a:r>
              <a:rPr lang="en-US" dirty="0" smtClean="0">
                <a:cs typeface="AL-Mateen" pitchFamily="2" charset="-78"/>
              </a:rPr>
              <a:t>Google</a:t>
            </a:r>
            <a:endParaRPr lang="ar-SA" dirty="0" smtClean="0">
              <a:cs typeface="AL-Mateen" pitchFamily="2" charset="-78"/>
            </a:endParaRPr>
          </a:p>
          <a:p>
            <a:r>
              <a:rPr lang="ar-SA" b="1" dirty="0">
                <a:solidFill>
                  <a:srgbClr val="C00000"/>
                </a:solidFill>
                <a:cs typeface="AL-Mateen" pitchFamily="2" charset="-78"/>
              </a:rPr>
              <a:t>ثانياً: التصميم</a:t>
            </a:r>
            <a:endParaRPr lang="en-US" b="1" dirty="0">
              <a:solidFill>
                <a:srgbClr val="C00000"/>
              </a:solidFill>
              <a:cs typeface="AL-Mateen" pitchFamily="2" charset="-78"/>
            </a:endParaRPr>
          </a:p>
          <a:p>
            <a:r>
              <a:rPr lang="ar-SA" dirty="0">
                <a:cs typeface="AL-Mateen" pitchFamily="2" charset="-78"/>
              </a:rPr>
              <a:t>الكثير من القوالب المتوفرة لمدونات بلوجر هي قوالب منخفضة الجودة، وحتى في حال حصولك على قالب مميز ستجد أن العديد من المدونات الأخرى تستعمل نفس القالب وبالتالي فإن الحصول على قالب احترافي ومميز لمدونات بلوجر ليس بالأمر السهل، خصوصاً مع وجود عدد قليل جداً من المطورين لمدونات بلوجر.</a:t>
            </a:r>
            <a:endParaRPr lang="en-US" dirty="0">
              <a:cs typeface="AL-Mateen" pitchFamily="2" charset="-78"/>
            </a:endParaRPr>
          </a:p>
          <a:p>
            <a:pPr marL="0" indent="0">
              <a:buNone/>
            </a:pPr>
            <a:endParaRPr lang="ar-SA" dirty="0"/>
          </a:p>
        </p:txBody>
      </p:sp>
    </p:spTree>
    <p:extLst>
      <p:ext uri="{BB962C8B-B14F-4D97-AF65-F5344CB8AC3E}">
        <p14:creationId xmlns:p14="http://schemas.microsoft.com/office/powerpoint/2010/main" val="34858455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80728"/>
            <a:ext cx="8229600" cy="5688632"/>
          </a:xfrm>
        </p:spPr>
        <p:txBody>
          <a:bodyPr>
            <a:normAutofit/>
          </a:bodyPr>
          <a:lstStyle/>
          <a:p>
            <a:pPr algn="just"/>
            <a:r>
              <a:rPr lang="ar-SA" dirty="0" smtClean="0">
                <a:cs typeface="AL-Mateen" pitchFamily="2" charset="-78"/>
              </a:rPr>
              <a:t>وقد </a:t>
            </a:r>
            <a:r>
              <a:rPr lang="ar-SA" dirty="0">
                <a:cs typeface="AL-Mateen" pitchFamily="2" charset="-78"/>
              </a:rPr>
              <a:t>تتجه فعلاً لاختيار أحد المختصين في تطوير قوالب بلوجر وتدفع له مقابل ذلك للحصول على قالب يناسبك، لكنك في الغالب ستُصطدم بالخيارات المحدودة جداً التي تسمح بها منصة بلوجر من حيث التصميم والقالب.</a:t>
            </a:r>
            <a:endParaRPr lang="en-US" dirty="0">
              <a:cs typeface="AL-Mateen" pitchFamily="2" charset="-78"/>
            </a:endParaRPr>
          </a:p>
          <a:p>
            <a:pPr algn="just"/>
            <a:r>
              <a:rPr lang="ar-SA" dirty="0">
                <a:cs typeface="AL-Mateen" pitchFamily="2" charset="-78"/>
              </a:rPr>
              <a:t>أما مدونات وورد برس فتمتلك مجموعة كبيرة جداً من القوالب الرائعة والتصاميم المتنوعة، كما يمكن للمدون الحصول على قوالب احترافية للغاية، ويمكنه وضع تصوره الخاص بالتصميم الذي يرغب به وسيجد الكثير من المطورين المميزين على استعداد لتنفيذ كل ما يريد وعلى أفضل وجه، وبالتالي فمنصة وورد برس تقدم لك خيارات غير محدودة من حيث التصميم والقوالب، وبالتالي لا داعي للقلق إطلاقاً حول مسألة التصميم.</a:t>
            </a: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1674611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80728"/>
            <a:ext cx="8363272" cy="5877272"/>
          </a:xfrm>
        </p:spPr>
        <p:txBody>
          <a:bodyPr>
            <a:normAutofit/>
          </a:bodyPr>
          <a:lstStyle/>
          <a:p>
            <a:pPr algn="just">
              <a:lnSpc>
                <a:spcPts val="4200"/>
              </a:lnSpc>
            </a:pPr>
            <a:r>
              <a:rPr lang="ar-SA" b="1" dirty="0">
                <a:cs typeface="AL-Mateen" pitchFamily="2" charset="-78"/>
              </a:rPr>
              <a:t>الخلاصة</a:t>
            </a:r>
            <a:r>
              <a:rPr lang="ar-SA" dirty="0">
                <a:cs typeface="AL-Mateen" pitchFamily="2" charset="-78"/>
              </a:rPr>
              <a:t>: الأفضلية من حيث القوالب والتصميم هي لمدونات وورد برس.</a:t>
            </a:r>
            <a:endParaRPr lang="en-US" dirty="0">
              <a:cs typeface="AL-Mateen" pitchFamily="2" charset="-78"/>
            </a:endParaRPr>
          </a:p>
          <a:p>
            <a:pPr algn="just">
              <a:lnSpc>
                <a:spcPts val="4200"/>
              </a:lnSpc>
            </a:pPr>
            <a:r>
              <a:rPr lang="ar-SA" b="1" dirty="0">
                <a:solidFill>
                  <a:srgbClr val="C00000"/>
                </a:solidFill>
                <a:cs typeface="AL-Mateen" pitchFamily="2" charset="-78"/>
              </a:rPr>
              <a:t>ثالثاً: التعامل مع المنصة</a:t>
            </a:r>
            <a:endParaRPr lang="en-US" b="1" dirty="0">
              <a:solidFill>
                <a:srgbClr val="C00000"/>
              </a:solidFill>
              <a:cs typeface="AL-Mateen" pitchFamily="2" charset="-78"/>
            </a:endParaRPr>
          </a:p>
          <a:p>
            <a:pPr algn="just">
              <a:lnSpc>
                <a:spcPts val="4200"/>
              </a:lnSpc>
            </a:pPr>
            <a:r>
              <a:rPr lang="ar-SA" dirty="0">
                <a:cs typeface="AL-Mateen" pitchFamily="2" charset="-78"/>
              </a:rPr>
              <a:t>تتميز مدونات بلوجر بسهولة كاملة في التعامل مع المنصة، وبمجرد امتلاكك لحساب </a:t>
            </a:r>
            <a:r>
              <a:rPr lang="en-US" dirty="0" err="1">
                <a:cs typeface="AL-Mateen" pitchFamily="2" charset="-78"/>
              </a:rPr>
              <a:t>GMail</a:t>
            </a:r>
            <a:r>
              <a:rPr lang="ar-SA" dirty="0">
                <a:cs typeface="AL-Mateen" pitchFamily="2" charset="-78"/>
              </a:rPr>
              <a:t> ستكون قادراً على إنشاء مدونة مجانية عبر بلوجر والبدء في نشر المواضيع من خلال لوحة التحكم البسيطة ودون الدخول في أمور برمجية أو فنية.</a:t>
            </a:r>
            <a:endParaRPr lang="en-US" dirty="0">
              <a:cs typeface="AL-Mateen" pitchFamily="2" charset="-78"/>
            </a:endParaRPr>
          </a:p>
          <a:p>
            <a:pPr algn="just">
              <a:lnSpc>
                <a:spcPts val="4200"/>
              </a:lnSpc>
            </a:pPr>
            <a:r>
              <a:rPr lang="ar-SA" dirty="0">
                <a:cs typeface="AL-Mateen" pitchFamily="2" charset="-78"/>
              </a:rPr>
              <a:t>بينما تحتاج مدونات وورد برس إلى معرفة ببعض الأشياء الفنية والبرمجية بشكل مسبق حتى تتمكن من تنصيب المدونة والبدء في نشر المواضيع، وبالتالي قد يجد بعض المدونين صعوبة في التعامل مع وورد برس في البداية</a:t>
            </a:r>
            <a:r>
              <a:rPr lang="ar-SA" dirty="0" smtClean="0">
                <a:cs typeface="AL-Mateen" pitchFamily="2" charset="-78"/>
              </a:rPr>
              <a:t>.</a:t>
            </a:r>
            <a:endParaRPr lang="en-US" dirty="0">
              <a:cs typeface="AL-Mateen" pitchFamily="2" charset="-78"/>
            </a:endParaRPr>
          </a:p>
        </p:txBody>
      </p:sp>
    </p:spTree>
    <p:extLst>
      <p:ext uri="{BB962C8B-B14F-4D97-AF65-F5344CB8AC3E}">
        <p14:creationId xmlns:p14="http://schemas.microsoft.com/office/powerpoint/2010/main" val="8296375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52736"/>
            <a:ext cx="8229600" cy="5544616"/>
          </a:xfrm>
        </p:spPr>
        <p:txBody>
          <a:bodyPr>
            <a:normAutofit fontScale="85000" lnSpcReduction="10000"/>
          </a:bodyPr>
          <a:lstStyle/>
          <a:p>
            <a:pPr algn="just">
              <a:lnSpc>
                <a:spcPct val="150000"/>
              </a:lnSpc>
            </a:pPr>
            <a:r>
              <a:rPr lang="ar-SA" b="1" dirty="0">
                <a:cs typeface="AL-Mateen" pitchFamily="2" charset="-78"/>
              </a:rPr>
              <a:t>الخلاصة</a:t>
            </a:r>
            <a:r>
              <a:rPr lang="ar-SA" dirty="0">
                <a:cs typeface="AL-Mateen" pitchFamily="2" charset="-78"/>
              </a:rPr>
              <a:t>: مدونات بلوجر لها الأفضلية من حيث التعامل وسهولة الاستخدام ولا تتطلب معرفة مسبقة بالأمور الفنية.</a:t>
            </a:r>
            <a:endParaRPr lang="en-US" dirty="0">
              <a:cs typeface="AL-Mateen" pitchFamily="2" charset="-78"/>
            </a:endParaRPr>
          </a:p>
          <a:p>
            <a:pPr algn="just">
              <a:lnSpc>
                <a:spcPct val="150000"/>
              </a:lnSpc>
            </a:pPr>
            <a:r>
              <a:rPr lang="ar-SA" b="1" dirty="0">
                <a:cs typeface="AL-Mateen" pitchFamily="2" charset="-78"/>
              </a:rPr>
              <a:t>رابعاً: التحكم في المنصة</a:t>
            </a:r>
            <a:endParaRPr lang="en-US" b="1" dirty="0">
              <a:cs typeface="AL-Mateen" pitchFamily="2" charset="-78"/>
            </a:endParaRPr>
          </a:p>
          <a:p>
            <a:pPr algn="just">
              <a:lnSpc>
                <a:spcPct val="150000"/>
              </a:lnSpc>
            </a:pPr>
            <a:r>
              <a:rPr lang="ar-SA" dirty="0">
                <a:cs typeface="AL-Mateen" pitchFamily="2" charset="-78"/>
              </a:rPr>
              <a:t>توفر مدونات بلوجر خيارات محدودة جداً للتحكم في المنصة وتخصيصها بالطريقة الملائمة للمدون، وبالتالي على المدون العمل وفق ما تُمليه المنصة عليه وليس العكس، فمثلاً هناك خيارات محدودة جداً في التحكم بالتعليقات ونماذج الاتصال داخل المدونة. أيضاً لا تسمح مدونات بلوجر بإضافة محررين ومساهمين آخرين للمدونة، وجود عدد محدود من الصفحات الثابتة، عدم القدرة على التحكم في آلية ظهور المواضيع وغيرها.</a:t>
            </a: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15630136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340768"/>
            <a:ext cx="8229600" cy="4785395"/>
          </a:xfrm>
        </p:spPr>
        <p:txBody>
          <a:bodyPr>
            <a:normAutofit fontScale="92500" lnSpcReduction="10000"/>
          </a:bodyPr>
          <a:lstStyle/>
          <a:p>
            <a:pPr marL="0" indent="0" algn="just">
              <a:lnSpc>
                <a:spcPct val="150000"/>
              </a:lnSpc>
              <a:buNone/>
            </a:pPr>
            <a:r>
              <a:rPr lang="ar-SA" dirty="0">
                <a:cs typeface="AL-Mateen" pitchFamily="2" charset="-78"/>
              </a:rPr>
              <a:t>أما مدونات وورد برس فتمتلك خيارات غير محدودة للتحكم في المنصة وبالطريقة التي تلائم المدون، فيمكن إدراج عدد غير محدود من المساهمين والمحررين داخل المدونة وتخصيص ملفاتهم الشخصية، نظام تحكم مميز في التعليقات ونماذج الاتصال والصفحات الثابتة وآلية ظهور المواضيع، بالإضافة إلى إمكانية استخدام العديد من الإضافات لتوفير المزيد من الخيارات للتحكم في المنصة</a:t>
            </a:r>
            <a:r>
              <a:rPr lang="ar-SA" dirty="0" smtClean="0">
                <a:cs typeface="AL-Mateen" pitchFamily="2" charset="-78"/>
              </a:rPr>
              <a:t>.</a:t>
            </a:r>
          </a:p>
          <a:p>
            <a:pPr marL="0" indent="0" algn="just">
              <a:lnSpc>
                <a:spcPct val="150000"/>
              </a:lnSpc>
              <a:buNone/>
            </a:pPr>
            <a:r>
              <a:rPr lang="ar-SA" b="1" dirty="0">
                <a:cs typeface="AL-Mateen" pitchFamily="2" charset="-78"/>
              </a:rPr>
              <a:t>الخلاصة</a:t>
            </a:r>
            <a:r>
              <a:rPr lang="ar-SA" dirty="0">
                <a:cs typeface="AL-Mateen" pitchFamily="2" charset="-78"/>
              </a:rPr>
              <a:t>: الأفضلية من حيث التحكم في المنصة هي لمدونات وورد برس.</a:t>
            </a:r>
            <a:endParaRPr lang="en-US" dirty="0">
              <a:cs typeface="AL-Mateen" pitchFamily="2" charset="-78"/>
            </a:endParaRPr>
          </a:p>
          <a:p>
            <a:pPr marL="0" indent="0" algn="just">
              <a:lnSpc>
                <a:spcPct val="150000"/>
              </a:lnSpc>
              <a:buNone/>
            </a:pPr>
            <a:endParaRPr lang="en-US" dirty="0">
              <a:cs typeface="AL-Mateen" pitchFamily="2" charset="-78"/>
            </a:endParaRPr>
          </a:p>
          <a:p>
            <a:pPr marL="0" indent="0" algn="just">
              <a:lnSpc>
                <a:spcPct val="150000"/>
              </a:lnSpc>
              <a:buNone/>
            </a:pPr>
            <a:endParaRPr lang="ar-SA" dirty="0"/>
          </a:p>
        </p:txBody>
      </p:sp>
    </p:spTree>
    <p:extLst>
      <p:ext uri="{BB962C8B-B14F-4D97-AF65-F5344CB8AC3E}">
        <p14:creationId xmlns:p14="http://schemas.microsoft.com/office/powerpoint/2010/main" val="80419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a:solidFill>
            <a:srgbClr val="002060"/>
          </a:solidFill>
        </p:spPr>
        <p:txBody>
          <a:bodyPr>
            <a:normAutofit fontScale="90000"/>
          </a:bodyPr>
          <a:lstStyle/>
          <a:p>
            <a:r>
              <a:rPr lang="ar-SA" b="1" u="sng" cap="all" dirty="0" smtClean="0">
                <a:solidFill>
                  <a:schemeClr val="bg1"/>
                </a:solidFill>
                <a:effectLst>
                  <a:outerShdw blurRad="38100" dist="38100" dir="2700000" algn="tl">
                    <a:srgbClr val="000000">
                      <a:alpha val="43137"/>
                    </a:srgbClr>
                  </a:outerShdw>
                </a:effectLst>
                <a:cs typeface="AL-Mateen" pitchFamily="2" charset="-78"/>
              </a:rPr>
              <a:t/>
            </a:r>
            <a:br>
              <a:rPr lang="ar-SA" b="1" u="sng" cap="all" dirty="0" smtClean="0">
                <a:solidFill>
                  <a:schemeClr val="bg1"/>
                </a:solidFill>
                <a:effectLst>
                  <a:outerShdw blurRad="38100" dist="38100" dir="2700000" algn="tl">
                    <a:srgbClr val="000000">
                      <a:alpha val="43137"/>
                    </a:srgbClr>
                  </a:outerShdw>
                </a:effectLst>
                <a:cs typeface="AL-Mateen" pitchFamily="2" charset="-78"/>
              </a:rPr>
            </a:br>
            <a:r>
              <a:rPr lang="ar-SA" b="1" cap="all" dirty="0" smtClean="0">
                <a:solidFill>
                  <a:schemeClr val="bg1"/>
                </a:solidFill>
                <a:effectLst>
                  <a:outerShdw blurRad="38100" dist="38100" dir="2700000" algn="tl">
                    <a:srgbClr val="000000">
                      <a:alpha val="43137"/>
                    </a:srgbClr>
                  </a:outerShdw>
                </a:effectLst>
                <a:cs typeface="AL-Mateen" pitchFamily="2" charset="-78"/>
              </a:rPr>
              <a:t>مواقع </a:t>
            </a:r>
            <a:r>
              <a:rPr lang="ar-SA" b="1" cap="all" dirty="0">
                <a:solidFill>
                  <a:schemeClr val="bg1"/>
                </a:solidFill>
                <a:effectLst>
                  <a:outerShdw blurRad="38100" dist="38100" dir="2700000" algn="tl">
                    <a:srgbClr val="000000">
                      <a:alpha val="43137"/>
                    </a:srgbClr>
                  </a:outerShdw>
                </a:effectLst>
                <a:cs typeface="AL-Mateen" pitchFamily="2" charset="-78"/>
              </a:rPr>
              <a:t>تدعم خدمة المدونات:</a:t>
            </a:r>
            <a:r>
              <a:rPr lang="en-US" b="1" dirty="0">
                <a:solidFill>
                  <a:schemeClr val="bg1"/>
                </a:solidFill>
                <a:cs typeface="AL-Mateen" pitchFamily="2" charset="-78"/>
              </a:rPr>
              <a:t/>
            </a:r>
            <a:br>
              <a:rPr lang="en-US" b="1" dirty="0">
                <a:solidFill>
                  <a:schemeClr val="bg1"/>
                </a:solidFill>
                <a:cs typeface="AL-Mateen" pitchFamily="2" charset="-78"/>
              </a:rPr>
            </a:br>
            <a:endParaRPr lang="ar-SA" dirty="0">
              <a:solidFill>
                <a:schemeClr val="bg1"/>
              </a:solidFill>
              <a:cs typeface="AL-Mateen" pitchFamily="2" charset="-78"/>
            </a:endParaRPr>
          </a:p>
        </p:txBody>
      </p:sp>
      <p:sp>
        <p:nvSpPr>
          <p:cNvPr id="3" name="عنصر نائب للمحتوى 2"/>
          <p:cNvSpPr>
            <a:spLocks noGrp="1"/>
          </p:cNvSpPr>
          <p:nvPr>
            <p:ph idx="1"/>
          </p:nvPr>
        </p:nvSpPr>
        <p:spPr>
          <a:xfrm>
            <a:off x="457200" y="1412776"/>
            <a:ext cx="8229600" cy="4713387"/>
          </a:xfrm>
        </p:spPr>
        <p:txBody>
          <a:bodyPr>
            <a:normAutofit fontScale="92500" lnSpcReduction="20000"/>
          </a:bodyPr>
          <a:lstStyle/>
          <a:p>
            <a:pPr algn="just">
              <a:lnSpc>
                <a:spcPct val="150000"/>
              </a:lnSpc>
            </a:pPr>
            <a:r>
              <a:rPr lang="ar-SA" b="1" dirty="0" smtClean="0">
                <a:cs typeface="AL-Mateen" pitchFamily="2" charset="-78"/>
              </a:rPr>
              <a:t>هناك </a:t>
            </a:r>
            <a:r>
              <a:rPr lang="ar-SA" b="1" dirty="0">
                <a:cs typeface="AL-Mateen" pitchFamily="2" charset="-78"/>
              </a:rPr>
              <a:t>العديد من المواقع والبرامج التي تقدم خدمات التدوين، منها</a:t>
            </a:r>
            <a:r>
              <a:rPr lang="ar-SA" b="1" i="1" dirty="0">
                <a:cs typeface="AL-Mateen" pitchFamily="2" charset="-78"/>
              </a:rPr>
              <a:t>:</a:t>
            </a:r>
            <a:endParaRPr lang="en-US" b="1" dirty="0">
              <a:cs typeface="AL-Mateen" pitchFamily="2" charset="-78"/>
            </a:endParaRPr>
          </a:p>
          <a:p>
            <a:pPr algn="just">
              <a:lnSpc>
                <a:spcPct val="150000"/>
              </a:lnSpc>
            </a:pPr>
            <a:r>
              <a:rPr lang="ar-SA" b="1" dirty="0">
                <a:cs typeface="AL-Mateen" pitchFamily="2" charset="-78"/>
              </a:rPr>
              <a:t>- موقع بلوجر </a:t>
            </a:r>
            <a:r>
              <a:rPr lang="en-US" b="1" dirty="0">
                <a:cs typeface="AL-Mateen" pitchFamily="2" charset="-78"/>
              </a:rPr>
              <a:t>Blogger</a:t>
            </a:r>
            <a:r>
              <a:rPr lang="ar-SA" b="1" dirty="0">
                <a:cs typeface="AL-Mateen" pitchFamily="2" charset="-78"/>
              </a:rPr>
              <a:t>: موقع يقدم خدمة التدوين من </a:t>
            </a:r>
            <a:r>
              <a:rPr lang="en-US" b="1" dirty="0">
                <a:cs typeface="AL-Mateen" pitchFamily="2" charset="-78"/>
              </a:rPr>
              <a:t>Google</a:t>
            </a:r>
            <a:r>
              <a:rPr lang="ar-SA" b="1" dirty="0">
                <a:cs typeface="AL-Mateen" pitchFamily="2" charset="-78"/>
              </a:rPr>
              <a:t>. من أشهر مواقع التدوين، ويشترط لعمل مدونة عليه، أن يكون للمدون بريد على </a:t>
            </a:r>
            <a:r>
              <a:rPr lang="en-US" b="1" dirty="0">
                <a:cs typeface="AL-Mateen" pitchFamily="2" charset="-78"/>
              </a:rPr>
              <a:t>Gmail</a:t>
            </a:r>
            <a:r>
              <a:rPr lang="ar-SA" b="1" dirty="0">
                <a:cs typeface="AL-Mateen" pitchFamily="2" charset="-78"/>
              </a:rPr>
              <a:t>.</a:t>
            </a:r>
            <a:endParaRPr lang="en-US" b="1" dirty="0">
              <a:cs typeface="AL-Mateen" pitchFamily="2" charset="-78"/>
            </a:endParaRPr>
          </a:p>
          <a:p>
            <a:pPr algn="just">
              <a:lnSpc>
                <a:spcPct val="150000"/>
              </a:lnSpc>
            </a:pPr>
            <a:r>
              <a:rPr lang="ar-SA" b="1" dirty="0">
                <a:cs typeface="AL-Mateen" pitchFamily="2" charset="-78"/>
              </a:rPr>
              <a:t>- موقع مدونتي </a:t>
            </a:r>
            <a:r>
              <a:rPr lang="en-US" b="1" dirty="0" err="1">
                <a:cs typeface="AL-Mateen" pitchFamily="2" charset="-78"/>
              </a:rPr>
              <a:t>modawanati</a:t>
            </a:r>
            <a:r>
              <a:rPr lang="ar-SA" b="1" dirty="0">
                <a:cs typeface="AL-Mateen" pitchFamily="2" charset="-78"/>
              </a:rPr>
              <a:t>: موقع عربي متخصص في تقديم خدمة المدونات العربية المجانية، ويسمح بعرض محتوى غير نصي</a:t>
            </a:r>
            <a:r>
              <a:rPr lang="ar-SA" b="1" dirty="0" smtClean="0">
                <a:cs typeface="AL-Mateen" pitchFamily="2" charset="-78"/>
              </a:rPr>
              <a:t>.</a:t>
            </a:r>
            <a:r>
              <a:rPr lang="ar-SA" b="1" dirty="0">
                <a:cs typeface="AL-Mateen" pitchFamily="2" charset="-78"/>
              </a:rPr>
              <a:t> </a:t>
            </a:r>
            <a:endParaRPr lang="ar-SA" dirty="0">
              <a:cs typeface="AL-Mateen" pitchFamily="2" charset="-78"/>
            </a:endParaRPr>
          </a:p>
        </p:txBody>
      </p:sp>
    </p:spTree>
    <p:extLst>
      <p:ext uri="{BB962C8B-B14F-4D97-AF65-F5344CB8AC3E}">
        <p14:creationId xmlns:p14="http://schemas.microsoft.com/office/powerpoint/2010/main" val="4369050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80728"/>
            <a:ext cx="8229600" cy="5145435"/>
          </a:xfrm>
        </p:spPr>
        <p:txBody>
          <a:bodyPr>
            <a:normAutofit fontScale="92500" lnSpcReduction="20000"/>
          </a:bodyPr>
          <a:lstStyle/>
          <a:p>
            <a:pPr algn="just">
              <a:lnSpc>
                <a:spcPct val="150000"/>
              </a:lnSpc>
            </a:pPr>
            <a:r>
              <a:rPr lang="ar-SA" b="1" dirty="0" smtClean="0">
                <a:solidFill>
                  <a:srgbClr val="C00000"/>
                </a:solidFill>
                <a:cs typeface="AL-Mateen" pitchFamily="2" charset="-78"/>
              </a:rPr>
              <a:t>خامساً</a:t>
            </a:r>
            <a:r>
              <a:rPr lang="ar-SA" b="1" dirty="0">
                <a:solidFill>
                  <a:srgbClr val="C00000"/>
                </a:solidFill>
                <a:cs typeface="AL-Mateen" pitchFamily="2" charset="-78"/>
              </a:rPr>
              <a:t>: تحسين الظهور في محركات البحث "</a:t>
            </a:r>
            <a:r>
              <a:rPr lang="en-US" b="1" dirty="0">
                <a:solidFill>
                  <a:srgbClr val="C00000"/>
                </a:solidFill>
                <a:cs typeface="AL-Mateen" pitchFamily="2" charset="-78"/>
              </a:rPr>
              <a:t>SEO</a:t>
            </a:r>
            <a:r>
              <a:rPr lang="ar-SA" b="1" dirty="0">
                <a:solidFill>
                  <a:srgbClr val="C00000"/>
                </a:solidFill>
                <a:cs typeface="AL-Mateen" pitchFamily="2" charset="-78"/>
              </a:rPr>
              <a:t>"</a:t>
            </a:r>
            <a:endParaRPr lang="en-US" b="1" dirty="0">
              <a:solidFill>
                <a:srgbClr val="C00000"/>
              </a:solidFill>
              <a:cs typeface="AL-Mateen" pitchFamily="2" charset="-78"/>
            </a:endParaRPr>
          </a:p>
          <a:p>
            <a:pPr algn="just">
              <a:lnSpc>
                <a:spcPct val="150000"/>
              </a:lnSpc>
            </a:pPr>
            <a:r>
              <a:rPr lang="ar-SA" dirty="0">
                <a:cs typeface="AL-Mateen" pitchFamily="2" charset="-78"/>
              </a:rPr>
              <a:t>يعتقد الكثير من المدونين بأن استخدام منصة بلوجر يعطيها أفضلية من ناحية </a:t>
            </a:r>
            <a:r>
              <a:rPr lang="en-US" dirty="0">
                <a:cs typeface="AL-Mateen" pitchFamily="2" charset="-78"/>
              </a:rPr>
              <a:t>SEO</a:t>
            </a:r>
            <a:r>
              <a:rPr lang="ar-SA" dirty="0">
                <a:cs typeface="AL-Mateen" pitchFamily="2" charset="-78"/>
              </a:rPr>
              <a:t> وذلك لأنها تابعة لشركة </a:t>
            </a:r>
            <a:r>
              <a:rPr lang="en-US" dirty="0">
                <a:cs typeface="AL-Mateen" pitchFamily="2" charset="-78"/>
              </a:rPr>
              <a:t>Google</a:t>
            </a:r>
            <a:r>
              <a:rPr lang="ar-SA" dirty="0">
                <a:cs typeface="AL-Mateen" pitchFamily="2" charset="-78"/>
              </a:rPr>
              <a:t> وبالتالي ظهور أفضل داخل محرك بحث </a:t>
            </a:r>
            <a:r>
              <a:rPr lang="en-US" dirty="0">
                <a:cs typeface="AL-Mateen" pitchFamily="2" charset="-78"/>
              </a:rPr>
              <a:t>Google</a:t>
            </a:r>
            <a:r>
              <a:rPr lang="ar-SA" dirty="0">
                <a:cs typeface="AL-Mateen" pitchFamily="2" charset="-78"/>
              </a:rPr>
              <a:t> على الأقل، في الواقع هذا الافتراض غير صحيح بالمطلق.</a:t>
            </a:r>
            <a:endParaRPr lang="en-US" dirty="0">
              <a:cs typeface="AL-Mateen" pitchFamily="2" charset="-78"/>
            </a:endParaRPr>
          </a:p>
          <a:p>
            <a:pPr algn="just">
              <a:lnSpc>
                <a:spcPct val="150000"/>
              </a:lnSpc>
            </a:pPr>
            <a:r>
              <a:rPr lang="ar-SA" dirty="0">
                <a:cs typeface="AL-Mateen" pitchFamily="2" charset="-78"/>
              </a:rPr>
              <a:t>دعونا نحتج برأي المهندس في شركة جوجل </a:t>
            </a:r>
            <a:r>
              <a:rPr lang="en-US" dirty="0">
                <a:cs typeface="AL-Mateen" pitchFamily="2" charset="-78"/>
              </a:rPr>
              <a:t>Matt </a:t>
            </a:r>
            <a:r>
              <a:rPr lang="en-US" dirty="0" err="1">
                <a:cs typeface="AL-Mateen" pitchFamily="2" charset="-78"/>
              </a:rPr>
              <a:t>Cutts</a:t>
            </a:r>
            <a:r>
              <a:rPr lang="ar-SA" dirty="0">
                <a:cs typeface="AL-Mateen" pitchFamily="2" charset="-78"/>
              </a:rPr>
              <a:t>، فهو يعمل لدى الشركة المالكة والداعمة </a:t>
            </a:r>
            <a:r>
              <a:rPr lang="ar-SA" dirty="0" err="1">
                <a:cs typeface="AL-Mateen" pitchFamily="2" charset="-78"/>
              </a:rPr>
              <a:t>لبلوجر</a:t>
            </a:r>
            <a:r>
              <a:rPr lang="ar-SA" dirty="0">
                <a:cs typeface="AL-Mateen" pitchFamily="2" charset="-78"/>
              </a:rPr>
              <a:t> بينما تعمل مدونته الشخصية عبر منصة وورد برس.</a:t>
            </a: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14692186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96752"/>
            <a:ext cx="8229600" cy="5256584"/>
          </a:xfrm>
        </p:spPr>
        <p:txBody>
          <a:bodyPr>
            <a:normAutofit fontScale="85000" lnSpcReduction="20000"/>
          </a:bodyPr>
          <a:lstStyle/>
          <a:p>
            <a:pPr algn="just">
              <a:lnSpc>
                <a:spcPct val="150000"/>
              </a:lnSpc>
            </a:pPr>
            <a:r>
              <a:rPr lang="ar-SA" dirty="0">
                <a:cs typeface="AL-Mateen" pitchFamily="2" charset="-78"/>
              </a:rPr>
              <a:t>يرى </a:t>
            </a:r>
            <a:r>
              <a:rPr lang="en-US" dirty="0">
                <a:cs typeface="AL-Mateen" pitchFamily="2" charset="-78"/>
              </a:rPr>
              <a:t>Matt</a:t>
            </a:r>
            <a:r>
              <a:rPr lang="ar-SA" dirty="0">
                <a:cs typeface="AL-Mateen" pitchFamily="2" charset="-78"/>
              </a:rPr>
              <a:t> أن كل من المنصتين تعمل بشكل مناسب مع </a:t>
            </a:r>
            <a:r>
              <a:rPr lang="en-US" dirty="0">
                <a:cs typeface="AL-Mateen" pitchFamily="2" charset="-78"/>
              </a:rPr>
              <a:t>SEO</a:t>
            </a:r>
            <a:r>
              <a:rPr lang="ar-SA" dirty="0">
                <a:cs typeface="AL-Mateen" pitchFamily="2" charset="-78"/>
              </a:rPr>
              <a:t> وكل منصة لها إيجابيات وسلبيات، لكن في نفس الوقت فإن منصة وورد برس تعطي خيارات وإمكانية تخصيص أكبر في هذه المسألة.</a:t>
            </a:r>
            <a:endParaRPr lang="en-US" dirty="0">
              <a:cs typeface="AL-Mateen" pitchFamily="2" charset="-78"/>
            </a:endParaRPr>
          </a:p>
          <a:p>
            <a:pPr algn="just">
              <a:lnSpc>
                <a:spcPct val="150000"/>
              </a:lnSpc>
            </a:pPr>
            <a:r>
              <a:rPr lang="ar-SA" dirty="0">
                <a:cs typeface="AL-Mateen" pitchFamily="2" charset="-78"/>
              </a:rPr>
              <a:t>ويضيف </a:t>
            </a:r>
            <a:r>
              <a:rPr lang="en-US" dirty="0">
                <a:cs typeface="AL-Mateen" pitchFamily="2" charset="-78"/>
              </a:rPr>
              <a:t>Matt</a:t>
            </a:r>
            <a:r>
              <a:rPr lang="ar-SA" dirty="0">
                <a:cs typeface="AL-Mateen" pitchFamily="2" charset="-78"/>
              </a:rPr>
              <a:t> بأنه إذا كنت تمتلك محتوى جيد وعددًا معقولًا من الروابط المؤدية لمدونتك وبالتالي زوارًا أكثر، فإن المسألة لن تشكل أي فارق بين استخدام وورد برس أو بلوجر.</a:t>
            </a:r>
            <a:endParaRPr lang="en-US" dirty="0">
              <a:cs typeface="AL-Mateen" pitchFamily="2" charset="-78"/>
            </a:endParaRPr>
          </a:p>
          <a:p>
            <a:pPr algn="just">
              <a:lnSpc>
                <a:spcPct val="150000"/>
              </a:lnSpc>
            </a:pPr>
            <a:r>
              <a:rPr lang="ar-SA" dirty="0">
                <a:cs typeface="AL-Mateen" pitchFamily="2" charset="-78"/>
              </a:rPr>
              <a:t>يمكننا القول بأن مسألة </a:t>
            </a:r>
            <a:r>
              <a:rPr lang="en-US" dirty="0">
                <a:cs typeface="AL-Mateen" pitchFamily="2" charset="-78"/>
              </a:rPr>
              <a:t>SEO</a:t>
            </a:r>
            <a:r>
              <a:rPr lang="ar-SA" dirty="0">
                <a:cs typeface="AL-Mateen" pitchFamily="2" charset="-78"/>
              </a:rPr>
              <a:t> تعتمد في الأساس على المدون نفسه، فكل من وورد برس </a:t>
            </a:r>
            <a:r>
              <a:rPr lang="ar-SA" dirty="0" err="1">
                <a:cs typeface="AL-Mateen" pitchFamily="2" charset="-78"/>
              </a:rPr>
              <a:t>وبلوجر</a:t>
            </a:r>
            <a:r>
              <a:rPr lang="ar-SA" dirty="0">
                <a:cs typeface="AL-Mateen" pitchFamily="2" charset="-78"/>
              </a:rPr>
              <a:t> لا تقدم أي مميزات في هذا الخصوص ابتداءً، وبالتالي على المدون معرفة بعض الاستراتيجيات المتعلقة </a:t>
            </a:r>
            <a:r>
              <a:rPr lang="ar-SA" dirty="0" err="1">
                <a:cs typeface="AL-Mateen" pitchFamily="2" charset="-78"/>
              </a:rPr>
              <a:t>بالسيو</a:t>
            </a:r>
            <a:r>
              <a:rPr lang="ar-SA" dirty="0">
                <a:cs typeface="AL-Mateen" pitchFamily="2" charset="-78"/>
              </a:rPr>
              <a:t> للحصول على ظهور أفضل.</a:t>
            </a:r>
            <a:endParaRPr lang="en-US" dirty="0">
              <a:cs typeface="AL-Mateen" pitchFamily="2" charset="-78"/>
            </a:endParaRPr>
          </a:p>
          <a:p>
            <a:endParaRPr lang="ar-SA" dirty="0"/>
          </a:p>
        </p:txBody>
      </p:sp>
    </p:spTree>
    <p:extLst>
      <p:ext uri="{BB962C8B-B14F-4D97-AF65-F5344CB8AC3E}">
        <p14:creationId xmlns:p14="http://schemas.microsoft.com/office/powerpoint/2010/main" val="1288768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052736"/>
            <a:ext cx="8229600" cy="5472608"/>
          </a:xfrm>
        </p:spPr>
        <p:txBody>
          <a:bodyPr>
            <a:noAutofit/>
          </a:bodyPr>
          <a:lstStyle/>
          <a:p>
            <a:pPr algn="just">
              <a:lnSpc>
                <a:spcPct val="160000"/>
              </a:lnSpc>
            </a:pPr>
            <a:r>
              <a:rPr lang="ar-SA" dirty="0" smtClean="0">
                <a:cs typeface="AL-Mateen" pitchFamily="2" charset="-78"/>
              </a:rPr>
              <a:t>لكن </a:t>
            </a:r>
            <a:r>
              <a:rPr lang="ar-SA" dirty="0">
                <a:cs typeface="AL-Mateen" pitchFamily="2" charset="-78"/>
              </a:rPr>
              <a:t>يمكن لمستخدمي منصة وورد برس الاستعانة لاحقاً ببعض الإضافات المتعلقة بـ </a:t>
            </a:r>
            <a:r>
              <a:rPr lang="en-US" dirty="0">
                <a:cs typeface="AL-Mateen" pitchFamily="2" charset="-78"/>
              </a:rPr>
              <a:t>SEO</a:t>
            </a:r>
            <a:r>
              <a:rPr lang="ar-SA" dirty="0">
                <a:cs typeface="AL-Mateen" pitchFamily="2" charset="-78"/>
              </a:rPr>
              <a:t> مثل إضافة </a:t>
            </a:r>
            <a:r>
              <a:rPr lang="en-US" dirty="0" err="1">
                <a:cs typeface="AL-Mateen" pitchFamily="2" charset="-78"/>
              </a:rPr>
              <a:t>Yoast</a:t>
            </a:r>
            <a:r>
              <a:rPr lang="ar-SA" dirty="0">
                <a:cs typeface="AL-Mateen" pitchFamily="2" charset="-78"/>
              </a:rPr>
              <a:t> والتي توفر العديد من المميزات والاحتياجات المتعلقة </a:t>
            </a:r>
            <a:r>
              <a:rPr lang="ar-SA" dirty="0" err="1">
                <a:cs typeface="AL-Mateen" pitchFamily="2" charset="-78"/>
              </a:rPr>
              <a:t>بالسيو</a:t>
            </a:r>
            <a:r>
              <a:rPr lang="ar-SA" dirty="0">
                <a:cs typeface="AL-Mateen" pitchFamily="2" charset="-78"/>
              </a:rPr>
              <a:t>، وهذا الأمر غير متوفر في مدونات بلوجر.</a:t>
            </a:r>
            <a:endParaRPr lang="en-US" dirty="0">
              <a:cs typeface="AL-Mateen" pitchFamily="2" charset="-78"/>
            </a:endParaRPr>
          </a:p>
          <a:p>
            <a:pPr algn="just">
              <a:lnSpc>
                <a:spcPct val="160000"/>
              </a:lnSpc>
            </a:pPr>
            <a:r>
              <a:rPr lang="ar-SA" b="1" dirty="0">
                <a:cs typeface="AL-Mateen" pitchFamily="2" charset="-78"/>
              </a:rPr>
              <a:t>الخلاصة:</a:t>
            </a:r>
            <a:r>
              <a:rPr lang="ar-SA" dirty="0">
                <a:cs typeface="AL-Mateen" pitchFamily="2" charset="-78"/>
              </a:rPr>
              <a:t> وورد برس يتيح خيارات أوسع من ناحية تحسين محركات البحث "</a:t>
            </a:r>
            <a:r>
              <a:rPr lang="en-US" dirty="0">
                <a:cs typeface="AL-Mateen" pitchFamily="2" charset="-78"/>
              </a:rPr>
              <a:t>SEO</a:t>
            </a:r>
            <a:r>
              <a:rPr lang="ar-SA" dirty="0">
                <a:cs typeface="AL-Mateen" pitchFamily="2" charset="-78"/>
              </a:rPr>
              <a:t>" من خلال توفير العديد من الإضافات والقدرة على </a:t>
            </a:r>
            <a:r>
              <a:rPr lang="ar-SA" dirty="0" smtClean="0">
                <a:cs typeface="AL-Mateen" pitchFamily="2" charset="-78"/>
              </a:rPr>
              <a:t>تهيئة</a:t>
            </a:r>
            <a:endParaRPr lang="ar-SA" dirty="0">
              <a:cs typeface="AL-Mateen" pitchFamily="2" charset="-78"/>
            </a:endParaRPr>
          </a:p>
        </p:txBody>
      </p:sp>
    </p:spTree>
    <p:extLst>
      <p:ext uri="{BB962C8B-B14F-4D97-AF65-F5344CB8AC3E}">
        <p14:creationId xmlns:p14="http://schemas.microsoft.com/office/powerpoint/2010/main" val="23220967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pPr algn="just">
              <a:lnSpc>
                <a:spcPct val="160000"/>
              </a:lnSpc>
            </a:pPr>
            <a:r>
              <a:rPr lang="ar-SA" dirty="0">
                <a:cs typeface="AL-Mateen" pitchFamily="2" charset="-78"/>
              </a:rPr>
              <a:t>المدونة لمحركات البحث بشكل أفضل، لكن في نفس الوقت يجب الالتفات إلى أن جودة المحتوى هي النقطة المركزية في المدونة، بمعنى لو أنك تمتلك محتوى ضعيف وسيء مع أفضل استراتيجية </a:t>
            </a:r>
            <a:r>
              <a:rPr lang="ar-SA" dirty="0" err="1">
                <a:cs typeface="AL-Mateen" pitchFamily="2" charset="-78"/>
              </a:rPr>
              <a:t>سيو</a:t>
            </a:r>
            <a:r>
              <a:rPr lang="ar-SA" dirty="0">
                <a:cs typeface="AL-Mateen" pitchFamily="2" charset="-78"/>
              </a:rPr>
              <a:t> في العالم فلا تتوقع أن تحقق مدونتك أي نجاح حقيقي على صعيد الشبكة العنكبوتية. بينما المحتوى الجيد سواء كان عبر منصة بلوجر أو وورد برس هو المفتاح الحقيقي للنجاح.</a:t>
            </a:r>
            <a:endParaRPr lang="en-US" dirty="0">
              <a:cs typeface="AL-Mateen" pitchFamily="2" charset="-78"/>
            </a:endParaRPr>
          </a:p>
          <a:p>
            <a:pPr algn="just">
              <a:lnSpc>
                <a:spcPct val="160000"/>
              </a:lnSpc>
            </a:pPr>
            <a:endParaRPr lang="ar-SA" dirty="0">
              <a:cs typeface="AL-Mateen" pitchFamily="2" charset="-78"/>
            </a:endParaRPr>
          </a:p>
          <a:p>
            <a:pPr marL="0" indent="0">
              <a:buNone/>
            </a:pPr>
            <a:endParaRPr lang="ar-SA" dirty="0"/>
          </a:p>
        </p:txBody>
      </p:sp>
    </p:spTree>
    <p:extLst>
      <p:ext uri="{BB962C8B-B14F-4D97-AF65-F5344CB8AC3E}">
        <p14:creationId xmlns:p14="http://schemas.microsoft.com/office/powerpoint/2010/main" val="7682698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36712"/>
            <a:ext cx="8229600" cy="5904656"/>
          </a:xfrm>
        </p:spPr>
        <p:txBody>
          <a:bodyPr>
            <a:normAutofit fontScale="92500" lnSpcReduction="20000"/>
          </a:bodyPr>
          <a:lstStyle/>
          <a:p>
            <a:pPr algn="just">
              <a:lnSpc>
                <a:spcPct val="150000"/>
              </a:lnSpc>
            </a:pPr>
            <a:r>
              <a:rPr lang="ar-SA" b="1" dirty="0">
                <a:solidFill>
                  <a:srgbClr val="C00000"/>
                </a:solidFill>
                <a:cs typeface="AL-Mateen" pitchFamily="2" charset="-78"/>
              </a:rPr>
              <a:t>سادساً: التكاليف</a:t>
            </a:r>
            <a:endParaRPr lang="en-US" b="1" dirty="0">
              <a:solidFill>
                <a:srgbClr val="C00000"/>
              </a:solidFill>
              <a:cs typeface="AL-Mateen" pitchFamily="2" charset="-78"/>
            </a:endParaRPr>
          </a:p>
          <a:p>
            <a:pPr algn="just">
              <a:lnSpc>
                <a:spcPct val="150000"/>
              </a:lnSpc>
            </a:pPr>
            <a:r>
              <a:rPr lang="ar-SA" dirty="0">
                <a:cs typeface="AL-Mateen" pitchFamily="2" charset="-78"/>
              </a:rPr>
              <a:t>تتيح لك منصة بلوجر إنشاء مدونة مجانية بشكل كامل، حيث يتم استضافة المدونة لدى سيرفرات جوجل دون دفع أي مبلغ مقابل ذلك، بالإضافة إلى ذلك ستحصل على 1 جيجابايت لتخزين الصور من خلال خدمة </a:t>
            </a:r>
            <a:r>
              <a:rPr lang="ar-SA" dirty="0" err="1">
                <a:cs typeface="AL-Mateen" pitchFamily="2" charset="-78"/>
              </a:rPr>
              <a:t>بيكاسا</a:t>
            </a:r>
            <a:r>
              <a:rPr lang="ar-SA" dirty="0">
                <a:cs typeface="AL-Mateen" pitchFamily="2" charset="-78"/>
              </a:rPr>
              <a:t> مجاناً ويمكنك زيادتها إلى 15 جيجابايت باستخدام حساب جوجل بلس أو حساب جوجل درايف مجاناً أيضاً، كما تسمح </a:t>
            </a:r>
            <a:r>
              <a:rPr lang="ar-SA" dirty="0" smtClean="0">
                <a:cs typeface="AL-Mateen" pitchFamily="2" charset="-78"/>
              </a:rPr>
              <a:t>لك جوجل بنشر عدد لا نهائي من المواضيع عبر المدونة والقدرة على إنشاء عدة مدونات عبر حساب واحد، والأهم أن جوجل تتيح لمدونتك حجم تبادل بيانات </a:t>
            </a:r>
            <a:r>
              <a:rPr lang="en-US" dirty="0" smtClean="0">
                <a:cs typeface="AL-Mateen" pitchFamily="2" charset="-78"/>
              </a:rPr>
              <a:t>Bandwidth</a:t>
            </a:r>
            <a:r>
              <a:rPr lang="ar-SA" dirty="0" smtClean="0">
                <a:cs typeface="AL-Mateen" pitchFamily="2" charset="-78"/>
              </a:rPr>
              <a:t> غير محدود. </a:t>
            </a:r>
            <a:endParaRPr lang="en-US" dirty="0">
              <a:cs typeface="AL-Mateen" pitchFamily="2" charset="-78"/>
            </a:endParaRPr>
          </a:p>
          <a:p>
            <a:pPr algn="just">
              <a:lnSpc>
                <a:spcPct val="150000"/>
              </a:lnSpc>
            </a:pPr>
            <a:endParaRPr lang="ar-SA" dirty="0">
              <a:cs typeface="AL-Mateen" pitchFamily="2" charset="-78"/>
            </a:endParaRPr>
          </a:p>
        </p:txBody>
      </p:sp>
    </p:spTree>
    <p:extLst>
      <p:ext uri="{BB962C8B-B14F-4D97-AF65-F5344CB8AC3E}">
        <p14:creationId xmlns:p14="http://schemas.microsoft.com/office/powerpoint/2010/main" val="25215034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36712"/>
            <a:ext cx="8229600" cy="5544616"/>
          </a:xfrm>
        </p:spPr>
        <p:txBody>
          <a:bodyPr>
            <a:normAutofit fontScale="85000" lnSpcReduction="10000"/>
          </a:bodyPr>
          <a:lstStyle/>
          <a:p>
            <a:pPr marL="0" indent="0" algn="just">
              <a:lnSpc>
                <a:spcPts val="4000"/>
              </a:lnSpc>
              <a:buNone/>
            </a:pPr>
            <a:r>
              <a:rPr lang="ar-SA" dirty="0">
                <a:cs typeface="AL-Mateen" pitchFamily="2" charset="-78"/>
              </a:rPr>
              <a:t>وبالطبع يمكن دفع بعض التكاليف البسيطة بحسب الرغبة لظهور المدونة بشكل أفضل أهمها اختيار اسم نطاق خاص للمدونة بدلاً عن اسم نطاق فرعي تقدمه بلوجر بشكل افتراضي، بالإضافة إلى إمكانية اختيار قالب مدفوع</a:t>
            </a:r>
            <a:r>
              <a:rPr lang="ar-SA" dirty="0" smtClean="0">
                <a:cs typeface="AL-Mateen" pitchFamily="2" charset="-78"/>
              </a:rPr>
              <a:t>.</a:t>
            </a:r>
          </a:p>
          <a:p>
            <a:pPr marL="0" indent="0" algn="just">
              <a:lnSpc>
                <a:spcPts val="4000"/>
              </a:lnSpc>
              <a:buNone/>
            </a:pPr>
            <a:r>
              <a:rPr lang="ar-SA" dirty="0">
                <a:cs typeface="AL-Mateen" pitchFamily="2" charset="-78"/>
              </a:rPr>
              <a:t>أما مع منصة وورد برس فيجب عليك امتلاك استضافة لمدونتك من خلال إحدى الشركات التي توفر خدمات الاستضافة، ويجب عليك حينها تحديد المتطلبات التي تحتاجها مدونتك مثل المساحة التخزينية وحجم تبادل البيانات وبالتالي يمكنك اختيار أنسب العروض التي توفرها شركات الاستضافة المختلفة، وبالطبع ستقوم بدفع مبلغ مادي شهري بحسب خطة الاستضافة التي اخترتها، وكلما ازدادت المتطلبات الخاصة لمدونتك مثل الحاجة لمساحة أكبر أو أصبحت المدونة تستقطب عدد زوار أكبر، كلما ازدادت الحاجة لدفع مبالغ إضافية والانتقال لاستضافة مناسبة أكثر لمتطلبات المدونة</a:t>
            </a:r>
            <a:endParaRPr lang="ar-SA" dirty="0"/>
          </a:p>
        </p:txBody>
      </p:sp>
    </p:spTree>
    <p:extLst>
      <p:ext uri="{BB962C8B-B14F-4D97-AF65-F5344CB8AC3E}">
        <p14:creationId xmlns:p14="http://schemas.microsoft.com/office/powerpoint/2010/main" val="15835579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80728"/>
            <a:ext cx="8229600" cy="5400600"/>
          </a:xfrm>
        </p:spPr>
        <p:txBody>
          <a:bodyPr>
            <a:normAutofit fontScale="92500" lnSpcReduction="10000"/>
          </a:bodyPr>
          <a:lstStyle/>
          <a:p>
            <a:pPr marL="0" indent="0" algn="just">
              <a:lnSpc>
                <a:spcPct val="150000"/>
              </a:lnSpc>
              <a:buNone/>
            </a:pPr>
            <a:r>
              <a:rPr lang="ar-SA" dirty="0" smtClean="0">
                <a:cs typeface="AL-Mateen" pitchFamily="2" charset="-78"/>
              </a:rPr>
              <a:t>هناك </a:t>
            </a:r>
            <a:r>
              <a:rPr lang="ar-SA" dirty="0">
                <a:cs typeface="AL-Mateen" pitchFamily="2" charset="-78"/>
              </a:rPr>
              <a:t>نقطة هامة مرتبطة بمسألة التكاليف وهي أي المنصتين أفضل لتحقيق الدخل من المدونة؟ في الواقع مسألة تحقيق الدخل هي مسألة مرتبطة بجودة المحتوى واختيارك لمجال المدونة بصورة ملائمة بالإضافة إلى اتباع طرق تسويق فعالة لجلب المزيد من الزوار وبالتالي دخل أفضل، وليس لها علاقة باستخدام هذه المنصة أو تلك لكن دعونا ننوه لأمرين، الأول أن خدمة جوجل </a:t>
            </a:r>
            <a:r>
              <a:rPr lang="ar-SA" dirty="0" err="1">
                <a:cs typeface="AL-Mateen" pitchFamily="2" charset="-78"/>
              </a:rPr>
              <a:t>أدسنس</a:t>
            </a:r>
            <a:r>
              <a:rPr lang="ar-SA" dirty="0">
                <a:cs typeface="AL-Mateen" pitchFamily="2" charset="-78"/>
              </a:rPr>
              <a:t> هي إحدى خدمات شركة جوجل وبالتالي فإن ربط مدونة بلوجر بحساب </a:t>
            </a:r>
            <a:r>
              <a:rPr lang="ar-SA" dirty="0" err="1">
                <a:cs typeface="AL-Mateen" pitchFamily="2" charset="-78"/>
              </a:rPr>
              <a:t>أدسنس</a:t>
            </a:r>
            <a:r>
              <a:rPr lang="ar-SA" dirty="0">
                <a:cs typeface="AL-Mateen" pitchFamily="2" charset="-78"/>
              </a:rPr>
              <a:t> يتم بصورة سريعة وتقدم جوجل تسهيلات لقبول المدونات التابعة لها من خلال التكامل بين </a:t>
            </a:r>
            <a:r>
              <a:rPr lang="ar-SA" dirty="0" err="1">
                <a:cs typeface="AL-Mateen" pitchFamily="2" charset="-78"/>
              </a:rPr>
              <a:t>أدسنس</a:t>
            </a:r>
            <a:r>
              <a:rPr lang="ar-SA" dirty="0">
                <a:cs typeface="AL-Mateen" pitchFamily="2" charset="-78"/>
              </a:rPr>
              <a:t> </a:t>
            </a:r>
            <a:r>
              <a:rPr lang="ar-SA" dirty="0" err="1">
                <a:cs typeface="AL-Mateen" pitchFamily="2" charset="-78"/>
              </a:rPr>
              <a:t>وبلوجر</a:t>
            </a:r>
            <a:r>
              <a:rPr lang="ar-SA" dirty="0">
                <a:cs typeface="AL-Mateen" pitchFamily="2" charset="-78"/>
              </a:rPr>
              <a:t>، </a:t>
            </a:r>
          </a:p>
        </p:txBody>
      </p:sp>
    </p:spTree>
    <p:extLst>
      <p:ext uri="{BB962C8B-B14F-4D97-AF65-F5344CB8AC3E}">
        <p14:creationId xmlns:p14="http://schemas.microsoft.com/office/powerpoint/2010/main" val="12371065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340768"/>
            <a:ext cx="8229600" cy="4929411"/>
          </a:xfrm>
        </p:spPr>
        <p:txBody>
          <a:bodyPr>
            <a:normAutofit fontScale="92500"/>
          </a:bodyPr>
          <a:lstStyle/>
          <a:p>
            <a:pPr marL="0" indent="0">
              <a:lnSpc>
                <a:spcPct val="150000"/>
              </a:lnSpc>
              <a:buNone/>
            </a:pPr>
            <a:r>
              <a:rPr lang="ar-SA" dirty="0">
                <a:cs typeface="AL-Mateen" pitchFamily="2" charset="-78"/>
              </a:rPr>
              <a:t>بينما تحتاج أحياناً مدونات وورد برس لبعض الوقت لاعتمادها عبر جوجل </a:t>
            </a:r>
            <a:r>
              <a:rPr lang="ar-SA" dirty="0" err="1">
                <a:cs typeface="AL-Mateen" pitchFamily="2" charset="-78"/>
              </a:rPr>
              <a:t>أدسنس</a:t>
            </a:r>
            <a:r>
              <a:rPr lang="ar-SA" dirty="0">
                <a:cs typeface="AL-Mateen" pitchFamily="2" charset="-78"/>
              </a:rPr>
              <a:t>. الأمر الثاني يتعلق بمستقبل المدونة، فإذا أردت تحويل المدونة إلى أشبه بالمشروع التجاري وتحقيق دخل أكبر فربما تحتاج حينها لخيارات أكبر لإدارة المدونة وبالتالي ستكون منصة وورد برس خيارك الأفضل.</a:t>
            </a:r>
            <a:endParaRPr lang="en-US" dirty="0">
              <a:cs typeface="AL-Mateen" pitchFamily="2" charset="-78"/>
            </a:endParaRPr>
          </a:p>
          <a:p>
            <a:pPr>
              <a:lnSpc>
                <a:spcPct val="150000"/>
              </a:lnSpc>
            </a:pPr>
            <a:r>
              <a:rPr lang="ar-SA" b="1" dirty="0">
                <a:cs typeface="AL-Mateen" pitchFamily="2" charset="-78"/>
              </a:rPr>
              <a:t>الخلاصة</a:t>
            </a:r>
            <a:r>
              <a:rPr lang="ar-SA" dirty="0">
                <a:cs typeface="AL-Mateen" pitchFamily="2" charset="-78"/>
              </a:rPr>
              <a:t>: مدونات بلوجر لها الأفضلية من حيث التكاليف، بينما يجب أن يتوفر لك مبلغ مادي لإنشاء مدونة وورد برس</a:t>
            </a:r>
            <a:r>
              <a:rPr lang="ar-SA" dirty="0" smtClean="0">
                <a:cs typeface="AL-Mateen" pitchFamily="2" charset="-78"/>
              </a:rPr>
              <a:t>.</a:t>
            </a:r>
            <a:endParaRPr lang="en-US" dirty="0">
              <a:cs typeface="AL-Mateen" pitchFamily="2" charset="-78"/>
            </a:endParaRPr>
          </a:p>
        </p:txBody>
      </p:sp>
    </p:spTree>
    <p:extLst>
      <p:ext uri="{BB962C8B-B14F-4D97-AF65-F5344CB8AC3E}">
        <p14:creationId xmlns:p14="http://schemas.microsoft.com/office/powerpoint/2010/main" val="2430953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24744"/>
            <a:ext cx="8229600" cy="5400600"/>
          </a:xfrm>
        </p:spPr>
        <p:txBody>
          <a:bodyPr>
            <a:normAutofit lnSpcReduction="10000"/>
          </a:bodyPr>
          <a:lstStyle/>
          <a:p>
            <a:pPr algn="just"/>
            <a:r>
              <a:rPr lang="ar-SA" b="1" dirty="0" smtClean="0">
                <a:cs typeface="AL-Mateen" pitchFamily="2" charset="-78"/>
              </a:rPr>
              <a:t>سابعاً</a:t>
            </a:r>
            <a:r>
              <a:rPr lang="ar-SA" b="1" dirty="0">
                <a:cs typeface="AL-Mateen" pitchFamily="2" charset="-78"/>
              </a:rPr>
              <a:t>: الأمان</a:t>
            </a:r>
            <a:endParaRPr lang="en-US" b="1" dirty="0">
              <a:cs typeface="AL-Mateen" pitchFamily="2" charset="-78"/>
            </a:endParaRPr>
          </a:p>
          <a:p>
            <a:pPr algn="just"/>
            <a:r>
              <a:rPr lang="ar-SA" dirty="0">
                <a:cs typeface="AL-Mateen" pitchFamily="2" charset="-78"/>
              </a:rPr>
              <a:t>باستخدامك لمنصة بلوجر فأنت تقول وداعاً لمشاكل الأمان والحماية الخاصة بالمدونة، فشركة جوجل هي المسؤول المباشر عن المعالجة الأمنية للمدونة وحمايتها من الاختراق، وبالتالي فليس هناك داعي لوضع إضافات أو خدمات أمنية أو الاستعانة بأحد المختصين في هذا المجال. ولغاية الآن تعتبر مدونات بلوجر عصية على الاختراق من قبل القراصنة وربما تعتبر هذه الميزة هي الأقوى من بين كل المميزات الخاصة بمدونات بلوجر.</a:t>
            </a:r>
            <a:endParaRPr lang="en-US" dirty="0">
              <a:cs typeface="AL-Mateen" pitchFamily="2" charset="-78"/>
            </a:endParaRPr>
          </a:p>
          <a:p>
            <a:pPr algn="just"/>
            <a:r>
              <a:rPr lang="ar-SA" dirty="0">
                <a:cs typeface="AL-Mateen" pitchFamily="2" charset="-78"/>
              </a:rPr>
              <a:t>أما عند استخدامك لمدونة وورد برس فستكون أنت المسؤول الأساسي عن توفير الحماية اللازمة للمدونة ومتابعتها في حال حدوث أي خلل أو اختراق</a:t>
            </a:r>
            <a:r>
              <a:rPr lang="ar-SA" dirty="0" smtClean="0">
                <a:cs typeface="AL-Mateen" pitchFamily="2" charset="-78"/>
              </a:rPr>
              <a:t>..</a:t>
            </a: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35630443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96752"/>
            <a:ext cx="8229600" cy="4929411"/>
          </a:xfrm>
        </p:spPr>
        <p:txBody>
          <a:bodyPr>
            <a:normAutofit fontScale="92500"/>
          </a:bodyPr>
          <a:lstStyle/>
          <a:p>
            <a:pPr algn="just"/>
            <a:r>
              <a:rPr lang="ar-SA" dirty="0">
                <a:cs typeface="AL-Mateen" pitchFamily="2" charset="-78"/>
              </a:rPr>
              <a:t>وبالرغم من وجود العديد من الإضافات المتعلقة بالحماية والتطوير والتحديث الأمني الدائم للمنصة إلا أن مدونات وورد برس تبقى عرضة لهجمات القراصنة. فمثلاً من الممكن أن تتعرض بعض المدونات لهجمات حجب الخدمة </a:t>
            </a:r>
            <a:r>
              <a:rPr lang="en-US" dirty="0">
                <a:cs typeface="AL-Mateen" pitchFamily="2" charset="-78"/>
              </a:rPr>
              <a:t>DDOS</a:t>
            </a:r>
            <a:r>
              <a:rPr lang="ar-SA" dirty="0">
                <a:cs typeface="AL-Mateen" pitchFamily="2" charset="-78"/>
              </a:rPr>
              <a:t> وإيقافها لمدة معينة، بينما لا يمكن حدوث أمر من هذا القبيل مع مدونات بلوجر وسيرفرات جوجل، وبالطبع هذا لا يعني أن منصة وورد برس هي منصة غير آمنة، لكن في نفس الوقت يجب الاهتمام بهذه النقطة من قبل المدون لضمان عدم وجود أي مشاكل مستقبلية.</a:t>
            </a:r>
            <a:endParaRPr lang="en-US" dirty="0">
              <a:cs typeface="AL-Mateen" pitchFamily="2" charset="-78"/>
            </a:endParaRPr>
          </a:p>
          <a:p>
            <a:pPr algn="just"/>
            <a:r>
              <a:rPr lang="ar-SA" b="1" dirty="0">
                <a:cs typeface="AL-Mateen" pitchFamily="2" charset="-78"/>
              </a:rPr>
              <a:t>الخلاصة</a:t>
            </a:r>
            <a:r>
              <a:rPr lang="ar-SA" dirty="0">
                <a:cs typeface="AL-Mateen" pitchFamily="2" charset="-78"/>
              </a:rPr>
              <a:t>: مدونات بلوجر لها أفضلية واضحة من حيث الأمان والحماية، بينما تحتاج مدونات وورد برس إلى المتابعة من صاحب المدونة لتوفير الحماية اللازمة</a:t>
            </a:r>
            <a:endParaRPr lang="ar-SA" dirty="0"/>
          </a:p>
        </p:txBody>
      </p:sp>
    </p:spTree>
    <p:extLst>
      <p:ext uri="{BB962C8B-B14F-4D97-AF65-F5344CB8AC3E}">
        <p14:creationId xmlns:p14="http://schemas.microsoft.com/office/powerpoint/2010/main" val="2037085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12776"/>
            <a:ext cx="8229600" cy="4713387"/>
          </a:xfrm>
        </p:spPr>
        <p:txBody>
          <a:bodyPr>
            <a:normAutofit/>
          </a:bodyPr>
          <a:lstStyle/>
          <a:p>
            <a:r>
              <a:rPr lang="ar-SA" b="1" dirty="0">
                <a:cs typeface="AL-Mateen" pitchFamily="2" charset="-78"/>
              </a:rPr>
              <a:t>موقع جيران </a:t>
            </a:r>
            <a:r>
              <a:rPr lang="en-US" b="1" dirty="0" err="1">
                <a:cs typeface="AL-Mateen" pitchFamily="2" charset="-78"/>
              </a:rPr>
              <a:t>jeeran</a:t>
            </a:r>
            <a:r>
              <a:rPr lang="ar-SA" b="1" dirty="0">
                <a:cs typeface="AL-Mateen" pitchFamily="2" charset="-78"/>
              </a:rPr>
              <a:t>: موقع يحوي عددا من المدونات المجانية، كما يمكن البحث من خلاله عن عدد من المدونات العربية، وله واجهات مميزة، على الرغم من أنه أقل تقدما من غيره.</a:t>
            </a:r>
            <a:endParaRPr lang="en-US" b="1" dirty="0">
              <a:cs typeface="AL-Mateen" pitchFamily="2" charset="-78"/>
            </a:endParaRPr>
          </a:p>
          <a:p>
            <a:r>
              <a:rPr lang="ar-SA" b="1" dirty="0">
                <a:cs typeface="AL-Mateen" pitchFamily="2" charset="-78"/>
              </a:rPr>
              <a:t>- موقع مكتوب </a:t>
            </a:r>
            <a:r>
              <a:rPr lang="en-US" b="1" dirty="0" err="1">
                <a:cs typeface="AL-Mateen" pitchFamily="2" charset="-78"/>
              </a:rPr>
              <a:t>maktoob</a:t>
            </a:r>
            <a:r>
              <a:rPr lang="ar-SA" b="1" dirty="0">
                <a:cs typeface="AL-Mateen" pitchFamily="2" charset="-78"/>
              </a:rPr>
              <a:t>: موقع عربي لإنشاء المدونات، سهل الاستعمال.</a:t>
            </a:r>
            <a:endParaRPr lang="en-US" b="1" dirty="0">
              <a:cs typeface="AL-Mateen" pitchFamily="2" charset="-78"/>
            </a:endParaRPr>
          </a:p>
          <a:p>
            <a:r>
              <a:rPr lang="ar-SA" b="1" dirty="0">
                <a:cs typeface="AL-Mateen" pitchFamily="2" charset="-78"/>
              </a:rPr>
              <a:t>- موقع مدونات </a:t>
            </a:r>
            <a:r>
              <a:rPr lang="en-US" b="1" dirty="0" err="1">
                <a:cs typeface="AL-Mateen" pitchFamily="2" charset="-78"/>
              </a:rPr>
              <a:t>mdwnat</a:t>
            </a:r>
            <a:r>
              <a:rPr lang="ar-SA" b="1" dirty="0">
                <a:cs typeface="AL-Mateen" pitchFamily="2" charset="-78"/>
              </a:rPr>
              <a:t>: دليل متخصص بالمدونات العربية ويصنفها حسب الدول التي تنتمي إليها</a:t>
            </a:r>
            <a:r>
              <a:rPr lang="ar-SA" b="1" dirty="0" smtClean="0">
                <a:cs typeface="AL-Mateen" pitchFamily="2" charset="-78"/>
              </a:rPr>
              <a:t>.-.</a:t>
            </a:r>
            <a:endParaRPr lang="en-US" b="1" dirty="0">
              <a:cs typeface="AL-Mateen" pitchFamily="2" charset="-78"/>
            </a:endParaRPr>
          </a:p>
          <a:p>
            <a:endParaRPr lang="ar-SA" dirty="0"/>
          </a:p>
        </p:txBody>
      </p:sp>
    </p:spTree>
    <p:extLst>
      <p:ext uri="{BB962C8B-B14F-4D97-AF65-F5344CB8AC3E}">
        <p14:creationId xmlns:p14="http://schemas.microsoft.com/office/powerpoint/2010/main" val="21638918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24744"/>
            <a:ext cx="8229600" cy="5400600"/>
          </a:xfrm>
        </p:spPr>
        <p:txBody>
          <a:bodyPr>
            <a:normAutofit/>
          </a:bodyPr>
          <a:lstStyle/>
          <a:p>
            <a:pPr marL="0" indent="0">
              <a:buNone/>
            </a:pPr>
            <a:r>
              <a:rPr lang="ar-SA" b="1" dirty="0">
                <a:solidFill>
                  <a:srgbClr val="C00000"/>
                </a:solidFill>
                <a:cs typeface="AL-Mateen" pitchFamily="2" charset="-78"/>
              </a:rPr>
              <a:t>ثامناً: الدعم</a:t>
            </a:r>
            <a:endParaRPr lang="en-US" b="1" dirty="0">
              <a:solidFill>
                <a:srgbClr val="C00000"/>
              </a:solidFill>
              <a:cs typeface="AL-Mateen" pitchFamily="2" charset="-78"/>
            </a:endParaRPr>
          </a:p>
          <a:p>
            <a:pPr marL="0" indent="0" algn="just">
              <a:lnSpc>
                <a:spcPts val="4300"/>
              </a:lnSpc>
              <a:buNone/>
            </a:pPr>
            <a:r>
              <a:rPr lang="ar-SA" dirty="0">
                <a:cs typeface="AL-Mateen" pitchFamily="2" charset="-78"/>
              </a:rPr>
              <a:t>للأسف فإن مدونات بلوجر لا تتمتع بدعم حقيقي من طرف جوجل، ففي حال اختيارك للتدوين عبر منصة بلوجر عليك أن تنسى تماماً بعض المصطلحات مثل فريق الدعم أو مجتمع الدعم ومن الأفضل ألا تتعب نفسك في محاولة الاتصال بهم أو حتى البحث عن طريقة للاتصال. وللتوضيح أكثر يوجد هناك منتدى دعم رسمي خاص </a:t>
            </a:r>
            <a:r>
              <a:rPr lang="ar-SA" dirty="0" err="1">
                <a:cs typeface="AL-Mateen" pitchFamily="2" charset="-78"/>
              </a:rPr>
              <a:t>ببلوجر</a:t>
            </a:r>
            <a:r>
              <a:rPr lang="ar-SA" dirty="0">
                <a:cs typeface="AL-Mateen" pitchFamily="2" charset="-78"/>
              </a:rPr>
              <a:t> يطرح بعض المشاكل والحلول الخاصة </a:t>
            </a:r>
            <a:r>
              <a:rPr lang="ar-SA" dirty="0" err="1">
                <a:cs typeface="AL-Mateen" pitchFamily="2" charset="-78"/>
              </a:rPr>
              <a:t>ببلوجر</a:t>
            </a:r>
            <a:r>
              <a:rPr lang="ar-SA" dirty="0">
                <a:cs typeface="AL-Mateen" pitchFamily="2" charset="-78"/>
              </a:rPr>
              <a:t> ويمكنك البحث خلاله عن إحدى المشاكل التي واجهتك، لكن على الأغلب لن تجد هناك أي مساعدة حقيقية لحل مشكلتك عبر هذه المنتديات أو حتى أي تفاعل من قبل المطورين. </a:t>
            </a:r>
          </a:p>
        </p:txBody>
      </p:sp>
    </p:spTree>
    <p:extLst>
      <p:ext uri="{BB962C8B-B14F-4D97-AF65-F5344CB8AC3E}">
        <p14:creationId xmlns:p14="http://schemas.microsoft.com/office/powerpoint/2010/main" val="16471891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908720"/>
            <a:ext cx="8229600" cy="5661248"/>
          </a:xfrm>
        </p:spPr>
        <p:txBody>
          <a:bodyPr>
            <a:normAutofit fontScale="92500" lnSpcReduction="20000"/>
          </a:bodyPr>
          <a:lstStyle/>
          <a:p>
            <a:pPr marL="0" indent="0" algn="just">
              <a:lnSpc>
                <a:spcPct val="150000"/>
              </a:lnSpc>
              <a:buNone/>
            </a:pPr>
            <a:r>
              <a:rPr lang="ar-SA" dirty="0">
                <a:cs typeface="AL-Mateen" pitchFamily="2" charset="-78"/>
              </a:rPr>
              <a:t>وباختصار إن واجهتك مشكلة داخل بلوجر فعليك اختصار الوقت والعمل على إيجاد الحل بنفسك أو عن طريق الاستعانة بأحد المختصين بعيداً عن الدعم الرسمي من جوجل.</a:t>
            </a:r>
            <a:endParaRPr lang="en-US" dirty="0">
              <a:cs typeface="AL-Mateen" pitchFamily="2" charset="-78"/>
            </a:endParaRPr>
          </a:p>
          <a:p>
            <a:pPr marL="0" indent="0" algn="just">
              <a:lnSpc>
                <a:spcPct val="150000"/>
              </a:lnSpc>
              <a:buNone/>
            </a:pPr>
            <a:r>
              <a:rPr lang="ar-SA" dirty="0" smtClean="0">
                <a:cs typeface="AL-Mateen" pitchFamily="2" charset="-78"/>
              </a:rPr>
              <a:t>أما </a:t>
            </a:r>
            <a:r>
              <a:rPr lang="ar-SA" dirty="0">
                <a:cs typeface="AL-Mateen" pitchFamily="2" charset="-78"/>
              </a:rPr>
              <a:t>بالنسبة لمدونات وورد برس فهي تتمتع بدعم فني كامل، مع وجود العديد من المساهمين والمطورين المستعدين لتقديم المساعدة عبر قسم المساعدة أو المنتدى الرسمي الخاص بالمنصة، وبالتالي ستجد حلاً لأغلب المشاكل التي قد تواجهك عند استخدامك للمنصة بكل سهولة.</a:t>
            </a:r>
            <a:endParaRPr lang="en-US" dirty="0">
              <a:cs typeface="AL-Mateen" pitchFamily="2" charset="-78"/>
            </a:endParaRPr>
          </a:p>
          <a:p>
            <a:pPr algn="just">
              <a:lnSpc>
                <a:spcPct val="150000"/>
              </a:lnSpc>
            </a:pPr>
            <a:r>
              <a:rPr lang="ar-SA" b="1" dirty="0">
                <a:cs typeface="AL-Mateen" pitchFamily="2" charset="-78"/>
              </a:rPr>
              <a:t>الخلاصة</a:t>
            </a:r>
            <a:r>
              <a:rPr lang="ar-SA" dirty="0">
                <a:cs typeface="AL-Mateen" pitchFamily="2" charset="-78"/>
              </a:rPr>
              <a:t>: تمتلك مدونات وورد برس أفضلية كاملة من حيث الدعم الفني وإيجاد الحلول لأي مشكلة تواجه المدون.</a:t>
            </a:r>
            <a:endParaRPr lang="en-US" dirty="0">
              <a:cs typeface="AL-Mateen" pitchFamily="2" charset="-78"/>
            </a:endParaRPr>
          </a:p>
        </p:txBody>
      </p:sp>
    </p:spTree>
    <p:extLst>
      <p:ext uri="{BB962C8B-B14F-4D97-AF65-F5344CB8AC3E}">
        <p14:creationId xmlns:p14="http://schemas.microsoft.com/office/powerpoint/2010/main" val="36430958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904656"/>
          </a:xfrm>
        </p:spPr>
        <p:txBody>
          <a:bodyPr>
            <a:normAutofit fontScale="85000" lnSpcReduction="20000"/>
          </a:bodyPr>
          <a:lstStyle/>
          <a:p>
            <a:pPr algn="just">
              <a:lnSpc>
                <a:spcPct val="170000"/>
              </a:lnSpc>
            </a:pPr>
            <a:r>
              <a:rPr lang="ar-SA" b="1" dirty="0">
                <a:cs typeface="AL-Mateen" pitchFamily="2" charset="-78"/>
              </a:rPr>
              <a:t>تاسعاً: مستقبل المنصّتين</a:t>
            </a:r>
            <a:endParaRPr lang="en-US" b="1" dirty="0">
              <a:cs typeface="AL-Mateen" pitchFamily="2" charset="-78"/>
            </a:endParaRPr>
          </a:p>
          <a:p>
            <a:pPr algn="just">
              <a:lnSpc>
                <a:spcPct val="170000"/>
              </a:lnSpc>
            </a:pPr>
            <a:r>
              <a:rPr lang="ar-SA" dirty="0">
                <a:cs typeface="AL-Mateen" pitchFamily="2" charset="-78"/>
              </a:rPr>
              <a:t>دعونا نعود إلى الوراء قليلاً ونتذكر الخطوة التي قامت بها شركة ياهو بإغلاق منتديات مكتوب والصدمة التي تلقتها شريحة واسعة من المستخدمين في العالم العربي حينها.</a:t>
            </a:r>
            <a:endParaRPr lang="en-US" dirty="0">
              <a:cs typeface="AL-Mateen" pitchFamily="2" charset="-78"/>
            </a:endParaRPr>
          </a:p>
          <a:p>
            <a:pPr algn="just">
              <a:lnSpc>
                <a:spcPct val="170000"/>
              </a:lnSpc>
            </a:pPr>
            <a:r>
              <a:rPr lang="ar-SA" dirty="0">
                <a:cs typeface="AL-Mateen" pitchFamily="2" charset="-78"/>
              </a:rPr>
              <a:t>لكن لا شك أن هذه الصدمة ستكون متواضعة جداً في حال أقدمت جوجل على إغلاق خدمة بلوجر بعد فترة معينة من الزمن، ولك أن تتصور ذلك الآن.</a:t>
            </a:r>
            <a:endParaRPr lang="en-US" dirty="0">
              <a:cs typeface="AL-Mateen" pitchFamily="2" charset="-78"/>
            </a:endParaRPr>
          </a:p>
          <a:p>
            <a:pPr algn="just">
              <a:lnSpc>
                <a:spcPct val="170000"/>
              </a:lnSpc>
            </a:pPr>
            <a:r>
              <a:rPr lang="ar-SA" dirty="0">
                <a:cs typeface="AL-Mateen" pitchFamily="2" charset="-78"/>
              </a:rPr>
              <a:t>هناك العديد من المخاوف حول إمكانية إقبال جوجل على خطوة شبيهة بخطوة ياهو يوماً ما، ومما يشير على هذا الأمر أن شركة جوجل لم تقم بإطلاق أي تحديثات حقيقية أو تطوير فعلي على منصة بلوجر منذ فترة طويلة جداً</a:t>
            </a:r>
            <a:r>
              <a:rPr lang="ar-SA" dirty="0" smtClean="0">
                <a:cs typeface="AL-Mateen" pitchFamily="2" charset="-78"/>
              </a:rPr>
              <a:t>،.</a:t>
            </a: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36997339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980728"/>
            <a:ext cx="8229600" cy="6048672"/>
          </a:xfrm>
        </p:spPr>
        <p:txBody>
          <a:bodyPr>
            <a:normAutofit fontScale="77500" lnSpcReduction="20000"/>
          </a:bodyPr>
          <a:lstStyle/>
          <a:p>
            <a:pPr algn="just">
              <a:lnSpc>
                <a:spcPct val="170000"/>
              </a:lnSpc>
            </a:pPr>
            <a:r>
              <a:rPr lang="ar-SA" dirty="0">
                <a:cs typeface="AL-Mateen" pitchFamily="2" charset="-78"/>
              </a:rPr>
              <a:t>بالإضافة إلى أن تطبيق بلوجر لنظام </a:t>
            </a:r>
            <a:r>
              <a:rPr lang="ar-SA" dirty="0" err="1">
                <a:cs typeface="AL-Mateen" pitchFamily="2" charset="-78"/>
              </a:rPr>
              <a:t>أندرويد</a:t>
            </a:r>
            <a:r>
              <a:rPr lang="ar-SA" dirty="0">
                <a:cs typeface="AL-Mateen" pitchFamily="2" charset="-78"/>
              </a:rPr>
              <a:t> يعتبر من أسوأ التطبيقات التي أطلقتها الشركة، مما يعطي انطباعاً لدى البعض بعدم اهتمام جوجل بمنصة بلوجر بشكل جدي، وتركيزها بشكل كبير جداً على خدمة يوتيوب التي تحقق لها أرباح </a:t>
            </a:r>
            <a:r>
              <a:rPr lang="ar-SA" dirty="0" smtClean="0">
                <a:cs typeface="AL-Mateen" pitchFamily="2" charset="-78"/>
              </a:rPr>
              <a:t>طائلة</a:t>
            </a:r>
          </a:p>
          <a:p>
            <a:pPr algn="just">
              <a:lnSpc>
                <a:spcPct val="170000"/>
              </a:lnSpc>
            </a:pPr>
            <a:r>
              <a:rPr lang="ar-SA" dirty="0">
                <a:cs typeface="AL-Mateen" pitchFamily="2" charset="-78"/>
              </a:rPr>
              <a:t>وعلى الرغم من أن المخاوف بإغلاق خدمة بلوجر هي مخاوف مبررة، لكن لا توجد أي دلائل حقيقية تدعمها أو حتى تلميحات حول الأمر من شركة جوجل، والمقارنة بمسألة إغلاق ياهو لمكتوب لا تستقيم مطلقاً، والمتابع الجيد للأحداث يعلم الصعوبات التي واجهتها </a:t>
            </a:r>
            <a:r>
              <a:rPr lang="ar-SA" dirty="0" err="1">
                <a:cs typeface="AL-Mateen" pitchFamily="2" charset="-78"/>
              </a:rPr>
              <a:t>ماريسا</a:t>
            </a:r>
            <a:r>
              <a:rPr lang="ar-SA" dirty="0">
                <a:cs typeface="AL-Mateen" pitchFamily="2" charset="-78"/>
              </a:rPr>
              <a:t> </a:t>
            </a:r>
            <a:r>
              <a:rPr lang="ar-SA" dirty="0" err="1">
                <a:cs typeface="AL-Mateen" pitchFamily="2" charset="-78"/>
              </a:rPr>
              <a:t>ماير</a:t>
            </a:r>
            <a:r>
              <a:rPr lang="ar-SA" dirty="0">
                <a:cs typeface="AL-Mateen" pitchFamily="2" charset="-78"/>
              </a:rPr>
              <a:t> الرئيسة التنفيذية لشركة ياهو واضطرارها على اتخاذ عدة خطوات حاسمة وقوية، وهو الأمر الذي لا تعاني منه جوجل حالياً ولا حتى في السنوات القليلة المقبلة.</a:t>
            </a:r>
            <a:endParaRPr lang="en-US" dirty="0">
              <a:cs typeface="AL-Mateen" pitchFamily="2" charset="-78"/>
            </a:endParaRPr>
          </a:p>
          <a:p>
            <a:endParaRPr lang="ar-SA" dirty="0"/>
          </a:p>
        </p:txBody>
      </p:sp>
    </p:spTree>
    <p:extLst>
      <p:ext uri="{BB962C8B-B14F-4D97-AF65-F5344CB8AC3E}">
        <p14:creationId xmlns:p14="http://schemas.microsoft.com/office/powerpoint/2010/main" val="14967413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80728"/>
            <a:ext cx="8229600" cy="5616624"/>
          </a:xfrm>
        </p:spPr>
        <p:txBody>
          <a:bodyPr>
            <a:normAutofit/>
          </a:bodyPr>
          <a:lstStyle/>
          <a:p>
            <a:r>
              <a:rPr lang="ar-SA" dirty="0" smtClean="0">
                <a:cs typeface="AL-Mateen" pitchFamily="2" charset="-78"/>
              </a:rPr>
              <a:t>لكن </a:t>
            </a:r>
            <a:r>
              <a:rPr lang="ar-SA" dirty="0">
                <a:cs typeface="AL-Mateen" pitchFamily="2" charset="-78"/>
              </a:rPr>
              <a:t>لنفترض في أسوء الحالات أن جوجل قامت بإغلاق خدمة بلوجر فهل يعني ذلك ضياع المدونة؟ بالتأكيد لا فشركة عملاقة مثل جوجل لن تترك المستخدم الذي وضع الثقة في خدماتها لسنوات دون إيجاد حل فعال، وأبسط هذه الحلول هو إعطاء مهلة زمنية معينة لنقل المدونة عبر منصة أخرى. بالطبع ستكون هناك أضرار معينة جراء ذلك لكن يمكن مع الوقت تدارك هذه الأضرار والتغلب عليها.</a:t>
            </a:r>
            <a:endParaRPr lang="en-US" dirty="0">
              <a:cs typeface="AL-Mateen" pitchFamily="2" charset="-78"/>
            </a:endParaRPr>
          </a:p>
          <a:p>
            <a:r>
              <a:rPr lang="ar-SA" dirty="0" smtClean="0">
                <a:cs typeface="AL-Mateen" pitchFamily="2" charset="-78"/>
              </a:rPr>
              <a:t>.</a:t>
            </a:r>
            <a:endParaRPr lang="en-US" dirty="0">
              <a:cs typeface="AL-Mateen" pitchFamily="2" charset="-78"/>
            </a:endParaRPr>
          </a:p>
          <a:p>
            <a:endParaRPr lang="ar-SA" dirty="0"/>
          </a:p>
        </p:txBody>
      </p:sp>
    </p:spTree>
    <p:extLst>
      <p:ext uri="{BB962C8B-B14F-4D97-AF65-F5344CB8AC3E}">
        <p14:creationId xmlns:p14="http://schemas.microsoft.com/office/powerpoint/2010/main" val="25586256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lnSpc>
                <a:spcPct val="150000"/>
              </a:lnSpc>
              <a:buNone/>
            </a:pPr>
            <a:r>
              <a:rPr lang="ar-SA" dirty="0">
                <a:cs typeface="AL-Mateen" pitchFamily="2" charset="-78"/>
              </a:rPr>
              <a:t>أما منصة وورد برس فلا شك أن أمامها مستقبلاً واعداً، فهي تسير يوماً بعد يوم نحو مزيد من التطوير والتحديث خصوصاً مع وجود آلاف المطورين والمختصين في البرمجة أو التصميم والمواضيع المرتبطة بتطوير منصة وورد برس، وبالتالي فإن استخدامك لمنصة وورد برس سيشعرك باطمئنان أكبر حول مستقبل مدونتك وتطويرها بشكل دائم، بالإضافة إلى ذلك ستكون أنت المتحكم الوحيد في مصير المدونة ومستقبلها</a:t>
            </a:r>
            <a:endParaRPr lang="ar-SA" dirty="0"/>
          </a:p>
        </p:txBody>
      </p:sp>
    </p:spTree>
    <p:extLst>
      <p:ext uri="{BB962C8B-B14F-4D97-AF65-F5344CB8AC3E}">
        <p14:creationId xmlns:p14="http://schemas.microsoft.com/office/powerpoint/2010/main" val="39870138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52736"/>
            <a:ext cx="8229600" cy="5688632"/>
          </a:xfrm>
        </p:spPr>
        <p:txBody>
          <a:bodyPr>
            <a:normAutofit fontScale="85000" lnSpcReduction="10000"/>
          </a:bodyPr>
          <a:lstStyle/>
          <a:p>
            <a:r>
              <a:rPr lang="ar-SA" b="1" dirty="0">
                <a:cs typeface="AL-Mateen" pitchFamily="2" charset="-78"/>
              </a:rPr>
              <a:t>الخلاصة:</a:t>
            </a:r>
            <a:r>
              <a:rPr lang="ar-SA" dirty="0">
                <a:cs typeface="AL-Mateen" pitchFamily="2" charset="-78"/>
              </a:rPr>
              <a:t> تمتلك مدونات وورد برس أفضلية واضحة من ناحية مستقبل المنصة، سواء من حيث الملكية أو التطوير والتحديث، في نفس الوقت لا يوجد أي نهوض حقيقي لغاية الآن لمنصة بلوجر بالإضافة إلى المخاوف الخاصة بإغلاق الخدمة من طرف جوجل.</a:t>
            </a:r>
            <a:endParaRPr lang="en-US" dirty="0">
              <a:cs typeface="AL-Mateen" pitchFamily="2" charset="-78"/>
            </a:endParaRPr>
          </a:p>
          <a:p>
            <a:r>
              <a:rPr lang="ar-SA" dirty="0">
                <a:cs typeface="AL-Mateen" pitchFamily="2" charset="-78"/>
              </a:rPr>
              <a:t>بعد هذه المناقشة المفصلة لأوجه الفرق بين المنصتين دعونا نلخص أبرز مميزات وعيوب كل منصة على هيئة نقاط سريعة.</a:t>
            </a:r>
            <a:endParaRPr lang="en-US" dirty="0">
              <a:cs typeface="AL-Mateen" pitchFamily="2" charset="-78"/>
            </a:endParaRPr>
          </a:p>
          <a:p>
            <a:r>
              <a:rPr lang="ar-SA" b="1" dirty="0">
                <a:cs typeface="AL-Mateen" pitchFamily="2" charset="-78"/>
              </a:rPr>
              <a:t>مميزات بلوجر</a:t>
            </a:r>
            <a:endParaRPr lang="en-US" dirty="0">
              <a:cs typeface="AL-Mateen" pitchFamily="2" charset="-78"/>
            </a:endParaRPr>
          </a:p>
          <a:p>
            <a:pPr lvl="0"/>
            <a:r>
              <a:rPr lang="ar-SA" dirty="0">
                <a:cs typeface="AL-Mateen" pitchFamily="2" charset="-78"/>
              </a:rPr>
              <a:t>منصة بسيطة جداً وسهلة الاستخدام.</a:t>
            </a:r>
            <a:endParaRPr lang="en-US" dirty="0">
              <a:cs typeface="AL-Mateen" pitchFamily="2" charset="-78"/>
            </a:endParaRPr>
          </a:p>
          <a:p>
            <a:pPr lvl="0"/>
            <a:r>
              <a:rPr lang="ar-SA" dirty="0">
                <a:cs typeface="AL-Mateen" pitchFamily="2" charset="-78"/>
              </a:rPr>
              <a:t>التكامل مع خدمات شركة جوجل وأهمها جوجل </a:t>
            </a:r>
            <a:r>
              <a:rPr lang="ar-SA" dirty="0" err="1">
                <a:cs typeface="AL-Mateen" pitchFamily="2" charset="-78"/>
              </a:rPr>
              <a:t>أدسنس</a:t>
            </a:r>
            <a:r>
              <a:rPr lang="ar-SA" dirty="0">
                <a:cs typeface="AL-Mateen" pitchFamily="2" charset="-78"/>
              </a:rPr>
              <a:t>.</a:t>
            </a:r>
            <a:endParaRPr lang="en-US" dirty="0">
              <a:cs typeface="AL-Mateen" pitchFamily="2" charset="-78"/>
            </a:endParaRPr>
          </a:p>
          <a:p>
            <a:pPr lvl="0"/>
            <a:r>
              <a:rPr lang="ar-SA" dirty="0">
                <a:cs typeface="AL-Mateen" pitchFamily="2" charset="-78"/>
              </a:rPr>
              <a:t>مجانية تماماً، مع إمكانية دفع مبالغ بسيطة بحسب رغبة المدون مثل امتلاك دومين مدفوع أو الحصول على قالب خاص وأكثر احترافية من القوالب المجانية.</a:t>
            </a:r>
            <a:endParaRPr lang="en-US" dirty="0">
              <a:cs typeface="AL-Mateen" pitchFamily="2" charset="-78"/>
            </a:endParaRPr>
          </a:p>
          <a:p>
            <a:pPr lvl="0"/>
            <a:r>
              <a:rPr lang="ar-SA" dirty="0">
                <a:cs typeface="AL-Mateen" pitchFamily="2" charset="-78"/>
              </a:rPr>
              <a:t>توفر مستوى عالي من الحماية والأمان</a:t>
            </a:r>
            <a:endParaRPr lang="en-US" dirty="0">
              <a:cs typeface="AL-Mateen" pitchFamily="2" charset="-78"/>
            </a:endParaRPr>
          </a:p>
          <a:p>
            <a:pPr lvl="0"/>
            <a:r>
              <a:rPr lang="ar-SA" dirty="0">
                <a:cs typeface="AL-Mateen" pitchFamily="2" charset="-78"/>
              </a:rPr>
              <a:t>تساعد المدون بالتركيز على تقديم المحتوى بعيداً عن الأمور الفنية الأخرى.</a:t>
            </a: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32253809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36712"/>
            <a:ext cx="8229600" cy="5760640"/>
          </a:xfrm>
        </p:spPr>
        <p:txBody>
          <a:bodyPr>
            <a:normAutofit fontScale="85000" lnSpcReduction="10000"/>
          </a:bodyPr>
          <a:lstStyle/>
          <a:p>
            <a:r>
              <a:rPr lang="ar-SA" b="1" dirty="0">
                <a:cs typeface="AL-Mateen" pitchFamily="2" charset="-78"/>
              </a:rPr>
              <a:t>عيوب بلوجر</a:t>
            </a:r>
            <a:endParaRPr lang="en-US" dirty="0">
              <a:cs typeface="AL-Mateen" pitchFamily="2" charset="-78"/>
            </a:endParaRPr>
          </a:p>
          <a:p>
            <a:pPr lvl="0"/>
            <a:r>
              <a:rPr lang="ar-SA" dirty="0">
                <a:cs typeface="AL-Mateen" pitchFamily="2" charset="-78"/>
              </a:rPr>
              <a:t>عدم وجود إضافات</a:t>
            </a:r>
            <a:endParaRPr lang="en-US" dirty="0">
              <a:cs typeface="AL-Mateen" pitchFamily="2" charset="-78"/>
            </a:endParaRPr>
          </a:p>
          <a:p>
            <a:pPr lvl="0"/>
            <a:r>
              <a:rPr lang="ar-SA" dirty="0">
                <a:cs typeface="AL-Mateen" pitchFamily="2" charset="-78"/>
              </a:rPr>
              <a:t>خيارات محدودة بالنسبة للتصميم والقالب</a:t>
            </a:r>
            <a:endParaRPr lang="en-US" dirty="0">
              <a:cs typeface="AL-Mateen" pitchFamily="2" charset="-78"/>
            </a:endParaRPr>
          </a:p>
          <a:p>
            <a:pPr lvl="0"/>
            <a:r>
              <a:rPr lang="ar-SA" dirty="0">
                <a:cs typeface="AL-Mateen" pitchFamily="2" charset="-78"/>
              </a:rPr>
              <a:t>لست المالك الحقيقي للموقع</a:t>
            </a:r>
            <a:endParaRPr lang="en-US" dirty="0">
              <a:cs typeface="AL-Mateen" pitchFamily="2" charset="-78"/>
            </a:endParaRPr>
          </a:p>
          <a:p>
            <a:pPr lvl="0"/>
            <a:r>
              <a:rPr lang="ar-SA" dirty="0">
                <a:cs typeface="AL-Mateen" pitchFamily="2" charset="-78"/>
              </a:rPr>
              <a:t>عدم وجود دعم فني</a:t>
            </a:r>
            <a:endParaRPr lang="en-US" dirty="0">
              <a:cs typeface="AL-Mateen" pitchFamily="2" charset="-78"/>
            </a:endParaRPr>
          </a:p>
          <a:p>
            <a:pPr lvl="0"/>
            <a:r>
              <a:rPr lang="ar-SA" dirty="0">
                <a:cs typeface="AL-Mateen" pitchFamily="2" charset="-78"/>
              </a:rPr>
              <a:t>خيارات محدودة جداً لتخصيص المدونة والتحكم بها</a:t>
            </a:r>
            <a:endParaRPr lang="en-US" dirty="0">
              <a:cs typeface="AL-Mateen" pitchFamily="2" charset="-78"/>
            </a:endParaRPr>
          </a:p>
          <a:p>
            <a:r>
              <a:rPr lang="ar-SA" b="1" dirty="0">
                <a:cs typeface="AL-Mateen" pitchFamily="2" charset="-78"/>
              </a:rPr>
              <a:t>مميزات وورد برس</a:t>
            </a:r>
            <a:endParaRPr lang="en-US" dirty="0">
              <a:cs typeface="AL-Mateen" pitchFamily="2" charset="-78"/>
            </a:endParaRPr>
          </a:p>
          <a:p>
            <a:pPr lvl="0"/>
            <a:r>
              <a:rPr lang="ar-SA" dirty="0">
                <a:cs typeface="AL-Mateen" pitchFamily="2" charset="-78"/>
              </a:rPr>
              <a:t>منصة مرنة تمتلك العديد من الوظائف والخيارات المختلفة</a:t>
            </a:r>
            <a:endParaRPr lang="en-US" dirty="0">
              <a:cs typeface="AL-Mateen" pitchFamily="2" charset="-78"/>
            </a:endParaRPr>
          </a:p>
          <a:p>
            <a:pPr lvl="0"/>
            <a:r>
              <a:rPr lang="ar-SA" dirty="0">
                <a:cs typeface="AL-Mateen" pitchFamily="2" charset="-78"/>
              </a:rPr>
              <a:t>وجود مجموعة كبيرة جداً من التصاميم والقوالب التي يمكنك الاختيار بينها.</a:t>
            </a:r>
            <a:endParaRPr lang="en-US" dirty="0">
              <a:cs typeface="AL-Mateen" pitchFamily="2" charset="-78"/>
            </a:endParaRPr>
          </a:p>
          <a:p>
            <a:pPr lvl="0"/>
            <a:r>
              <a:rPr lang="ar-SA" dirty="0">
                <a:cs typeface="AL-Mateen" pitchFamily="2" charset="-78"/>
              </a:rPr>
              <a:t>إمكانية تخصيص المدونة بشكل كامل، بالإضافة إلى وجود العديد من الإضافات</a:t>
            </a:r>
            <a:endParaRPr lang="en-US" dirty="0">
              <a:cs typeface="AL-Mateen" pitchFamily="2" charset="-78"/>
            </a:endParaRPr>
          </a:p>
          <a:p>
            <a:pPr lvl="0"/>
            <a:r>
              <a:rPr lang="ar-SA" dirty="0">
                <a:cs typeface="AL-Mateen" pitchFamily="2" charset="-78"/>
              </a:rPr>
              <a:t>إمكانية التحكم الكامل بالمدونة بالإضافة إلى حق الملكية.</a:t>
            </a:r>
            <a:endParaRPr lang="en-US" dirty="0">
              <a:cs typeface="AL-Mateen" pitchFamily="2" charset="-78"/>
            </a:endParaRPr>
          </a:p>
          <a:p>
            <a:pPr lvl="0"/>
            <a:r>
              <a:rPr lang="ar-SA" dirty="0">
                <a:cs typeface="AL-Mateen" pitchFamily="2" charset="-78"/>
              </a:rPr>
              <a:t>دعم فني شامل والحصول على حل لأي مشكلة قد تواجهك</a:t>
            </a:r>
            <a:endParaRPr lang="en-US" dirty="0">
              <a:cs typeface="AL-Mateen" pitchFamily="2" charset="-78"/>
            </a:endParaRPr>
          </a:p>
          <a:p>
            <a:endParaRPr lang="ar-SA" dirty="0"/>
          </a:p>
        </p:txBody>
      </p:sp>
    </p:spTree>
    <p:extLst>
      <p:ext uri="{BB962C8B-B14F-4D97-AF65-F5344CB8AC3E}">
        <p14:creationId xmlns:p14="http://schemas.microsoft.com/office/powerpoint/2010/main" val="24825296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980728"/>
            <a:ext cx="8229600" cy="5400600"/>
          </a:xfrm>
        </p:spPr>
        <p:txBody>
          <a:bodyPr>
            <a:normAutofit/>
          </a:bodyPr>
          <a:lstStyle/>
          <a:p>
            <a:r>
              <a:rPr lang="ar-SA" b="1" dirty="0" smtClean="0">
                <a:cs typeface="AL-Mateen" pitchFamily="2" charset="-78"/>
              </a:rPr>
              <a:t>عيوب </a:t>
            </a:r>
            <a:r>
              <a:rPr lang="ar-SA" b="1" dirty="0">
                <a:cs typeface="AL-Mateen" pitchFamily="2" charset="-78"/>
              </a:rPr>
              <a:t>وورد برس</a:t>
            </a:r>
            <a:endParaRPr lang="en-US" dirty="0">
              <a:cs typeface="AL-Mateen" pitchFamily="2" charset="-78"/>
            </a:endParaRPr>
          </a:p>
          <a:p>
            <a:pPr lvl="0"/>
            <a:r>
              <a:rPr lang="ar-SA" dirty="0">
                <a:cs typeface="AL-Mateen" pitchFamily="2" charset="-78"/>
              </a:rPr>
              <a:t>تحتاج بعض الوقت للتعلم والتعامل مع المنصة</a:t>
            </a:r>
            <a:endParaRPr lang="en-US" dirty="0">
              <a:cs typeface="AL-Mateen" pitchFamily="2" charset="-78"/>
            </a:endParaRPr>
          </a:p>
          <a:p>
            <a:pPr lvl="0"/>
            <a:r>
              <a:rPr lang="ar-SA" dirty="0">
                <a:cs typeface="AL-Mateen" pitchFamily="2" charset="-78"/>
              </a:rPr>
              <a:t>تحتاج إلى صيانة ومتابعة دورية</a:t>
            </a:r>
            <a:endParaRPr lang="en-US" dirty="0">
              <a:cs typeface="AL-Mateen" pitchFamily="2" charset="-78"/>
            </a:endParaRPr>
          </a:p>
          <a:p>
            <a:pPr lvl="0"/>
            <a:r>
              <a:rPr lang="ar-SA" dirty="0">
                <a:cs typeface="AL-Mateen" pitchFamily="2" charset="-78"/>
              </a:rPr>
              <a:t>تحتاج إلى دفع تكاليف أكبر وتوفير ميزانية محددة منذ البداية لبناء المدونة.</a:t>
            </a:r>
            <a:endParaRPr lang="en-US" dirty="0">
              <a:cs typeface="AL-Mateen" pitchFamily="2" charset="-78"/>
            </a:endParaRPr>
          </a:p>
          <a:p>
            <a:pPr lvl="0"/>
            <a:r>
              <a:rPr lang="ar-SA" dirty="0">
                <a:cs typeface="AL-Mateen" pitchFamily="2" charset="-78"/>
              </a:rPr>
              <a:t>الصعوبة في التعامل مع المنصة والتكيف معها في البداية، خصوصاً للمدونين الجدد.</a:t>
            </a:r>
            <a:endParaRPr lang="en-US" dirty="0">
              <a:cs typeface="AL-Mateen" pitchFamily="2" charset="-78"/>
            </a:endParaRPr>
          </a:p>
          <a:p>
            <a:r>
              <a:rPr lang="ar-SA" dirty="0">
                <a:cs typeface="AL-Mateen" pitchFamily="2" charset="-78"/>
              </a:rPr>
              <a:t>والآن وصلنا إلى الإجابة النهائية عن التساؤل الأساسي لهذا الموضوع، ماذا أستخدم بلوجر أم وورد برس؟</a:t>
            </a:r>
            <a:endParaRPr lang="en-US" dirty="0">
              <a:cs typeface="AL-Mateen" pitchFamily="2" charset="-78"/>
            </a:endParaRPr>
          </a:p>
          <a:p>
            <a:endParaRPr lang="ar-SA" dirty="0">
              <a:cs typeface="AL-Mateen" pitchFamily="2" charset="-78"/>
            </a:endParaRPr>
          </a:p>
        </p:txBody>
      </p:sp>
    </p:spTree>
    <p:extLst>
      <p:ext uri="{BB962C8B-B14F-4D97-AF65-F5344CB8AC3E}">
        <p14:creationId xmlns:p14="http://schemas.microsoft.com/office/powerpoint/2010/main" val="16169295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052736"/>
            <a:ext cx="8229600" cy="5616624"/>
          </a:xfrm>
        </p:spPr>
        <p:txBody>
          <a:bodyPr>
            <a:normAutofit/>
          </a:bodyPr>
          <a:lstStyle/>
          <a:p>
            <a:r>
              <a:rPr lang="ar-SA" dirty="0" smtClean="0">
                <a:cs typeface="AL-Mateen" pitchFamily="2" charset="-78"/>
              </a:rPr>
              <a:t>في </a:t>
            </a:r>
            <a:r>
              <a:rPr lang="ar-SA" dirty="0">
                <a:cs typeface="AL-Mateen" pitchFamily="2" charset="-78"/>
              </a:rPr>
              <a:t>البداية دعونا نتفق بأن تجربة التدوين وتقديم محتوى جيد هي تجربة تستحق الدعم الكامل والتقدير بغض النظر عن المنصة التي ستقوم باستخدامها لهذا الغرض، فالمدونات هي نشاط لطيف وجميل جداً يساعدنا في قضاء بعض الوقت المفيد والممتع لنا وللآخرين، فتقاسم خبراتك ومعرفتك ومهاراتك مع الآخرين والبدء في تكوين شبكة من الأصدقاء والحصول على بعض الأموال هي تجربة مثيرة وممتعة فعلاً.</a:t>
            </a:r>
            <a:endParaRPr lang="en-US" dirty="0">
              <a:cs typeface="AL-Mateen" pitchFamily="2" charset="-78"/>
            </a:endParaRPr>
          </a:p>
          <a:p>
            <a:r>
              <a:rPr lang="ar-SA" dirty="0">
                <a:cs typeface="AL-Mateen" pitchFamily="2" charset="-78"/>
              </a:rPr>
              <a:t>لكن من الجيد أن تتيح لنفسك القليل من الوقت للتفكير واتخاذ القرار المناسب وفقًا لتطلعاتك وأهدافك التي تريد الوصول إليها من خلال مجال التدوين، </a:t>
            </a:r>
          </a:p>
        </p:txBody>
      </p:sp>
    </p:spTree>
    <p:extLst>
      <p:ext uri="{BB962C8B-B14F-4D97-AF65-F5344CB8AC3E}">
        <p14:creationId xmlns:p14="http://schemas.microsoft.com/office/powerpoint/2010/main" val="312264755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5455</Words>
  <Application>Microsoft Office PowerPoint</Application>
  <PresentationFormat>عرض على الشاشة (3:4)‏</PresentationFormat>
  <Paragraphs>468</Paragraphs>
  <Slides>153</Slides>
  <Notes>0</Notes>
  <HiddenSlides>0</HiddenSlides>
  <MMClips>0</MMClips>
  <ScaleCrop>false</ScaleCrop>
  <HeadingPairs>
    <vt:vector size="4" baseType="variant">
      <vt:variant>
        <vt:lpstr>نسق</vt:lpstr>
      </vt:variant>
      <vt:variant>
        <vt:i4>1</vt:i4>
      </vt:variant>
      <vt:variant>
        <vt:lpstr>عناوين الشرائح</vt:lpstr>
      </vt:variant>
      <vt:variant>
        <vt:i4>153</vt:i4>
      </vt:variant>
    </vt:vector>
  </HeadingPairs>
  <TitlesOfParts>
    <vt:vector size="154" baseType="lpstr">
      <vt:lpstr>نسق Office</vt:lpstr>
      <vt:lpstr>عرض تقديمي في PowerPoint</vt:lpstr>
      <vt:lpstr>محتوى البرنامج </vt:lpstr>
      <vt:lpstr> مقدمة: </vt:lpstr>
      <vt:lpstr>عرض تقديمي في PowerPoint</vt:lpstr>
      <vt:lpstr>عرض تقديمي في PowerPoint</vt:lpstr>
      <vt:lpstr>عرض تقديمي في PowerPoint</vt:lpstr>
      <vt:lpstr> تعريف المدونة </vt:lpstr>
      <vt:lpstr> مواقع تدعم خدمة المدونات: </vt:lpstr>
      <vt:lpstr>عرض تقديمي في PowerPoint</vt:lpstr>
      <vt:lpstr>عرض تقديمي في PowerPoint</vt:lpstr>
      <vt:lpstr>عرض تقديمي في PowerPoint</vt:lpstr>
      <vt:lpstr>عرض تقديمي في PowerPoint</vt:lpstr>
      <vt:lpstr>خصائص المدونة الناجحة</vt:lpstr>
      <vt:lpstr>عرض تقديمي في PowerPoint</vt:lpstr>
      <vt:lpstr>الفرق بين المدونة وصفحة الإنترنت</vt:lpstr>
      <vt:lpstr>عرض تقديمي في PowerPoint</vt:lpstr>
      <vt:lpstr>عرض تقديمي في PowerPoint</vt:lpstr>
      <vt:lpstr>المدونات والتعليم</vt:lpstr>
      <vt:lpstr>مدونات المعلم</vt:lpstr>
      <vt:lpstr>مدونات المتعلم</vt:lpstr>
      <vt:lpstr>مدونات الفصل: </vt:lpstr>
      <vt:lpstr>فوائد المدونات التعليمية</vt:lpstr>
      <vt:lpstr> في الإدارة الصفية:  </vt:lpstr>
      <vt:lpstr>ملفات إنجاز الكترونية</vt:lpstr>
      <vt:lpstr>التغذية الراجعة والنقد البناء</vt:lpstr>
      <vt:lpstr>مشاركة الأهل والمتابعة المستمرة</vt:lpstr>
      <vt:lpstr>الأمان على الإنترنت</vt:lpstr>
      <vt:lpstr>عرض تقديمي في PowerPoint</vt:lpstr>
      <vt:lpstr>عرض تقديمي في PowerPoint</vt:lpstr>
      <vt:lpstr>مصطلحات خاصة بالمدونات الإلكترونية: </vt:lpstr>
      <vt:lpstr> مكونات المدونة: </vt:lpstr>
      <vt:lpstr>عرض تقديمي في PowerPoint</vt:lpstr>
      <vt:lpstr>عرض تقديمي في PowerPoint</vt:lpstr>
      <vt:lpstr>عرض تقديمي في PowerPoint</vt:lpstr>
      <vt:lpstr> كيف تنشئ مدونة </vt:lpstr>
      <vt:lpstr>عرض تقديمي في PowerPoint</vt:lpstr>
      <vt:lpstr>عرض تقديمي في PowerPoint</vt:lpstr>
      <vt:lpstr>عرض تقديمي في PowerPoint</vt:lpstr>
      <vt:lpstr>عرض تقديمي في PowerPoint</vt:lpstr>
      <vt:lpstr>خطوات انشاء مدونة الكترونية بشكل محترف</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تصنيف المدونات</vt:lpstr>
      <vt:lpstr>مدونه شخصيه </vt:lpstr>
      <vt:lpstr> مدونه محددة المجال niche blog </vt:lpstr>
      <vt:lpstr> مدونه ذات الموضوع الواحد micro niche blog </vt:lpstr>
      <vt:lpstr>عرض تقديمي في PowerPoint</vt:lpstr>
      <vt:lpstr> المدونات العامة </vt:lpstr>
      <vt:lpstr>مقارنة شاملة بين مدونات Blogger &amp; Wordpress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الآن ...نبدأ بإنشاء المدونة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MAX</dc:creator>
  <cp:lastModifiedBy>MAX</cp:lastModifiedBy>
  <cp:revision>42</cp:revision>
  <dcterms:created xsi:type="dcterms:W3CDTF">2016-12-26T18:54:57Z</dcterms:created>
  <dcterms:modified xsi:type="dcterms:W3CDTF">2016-12-30T00:55:14Z</dcterms:modified>
</cp:coreProperties>
</file>