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58" r:id="rId6"/>
    <p:sldId id="260" r:id="rId7"/>
    <p:sldId id="261" r:id="rId8"/>
    <p:sldId id="262" r:id="rId9"/>
    <p:sldId id="263" r:id="rId10"/>
  </p:sldIdLst>
  <p:sldSz cx="6858000" cy="9144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90" d="100"/>
          <a:sy n="90" d="100"/>
        </p:scale>
        <p:origin x="-1452" y="23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D41F-6B22-448F-8D2A-56D83FCC0A0D}" type="datetimeFigureOut">
              <a:rPr lang="ar-SA" smtClean="0"/>
              <a:t>28/06/38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6B6D3-ED18-4C5F-8FDE-65260B7384E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52572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D41F-6B22-448F-8D2A-56D83FCC0A0D}" type="datetimeFigureOut">
              <a:rPr lang="ar-SA" smtClean="0"/>
              <a:t>28/06/38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6B6D3-ED18-4C5F-8FDE-65260B7384E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97195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D41F-6B22-448F-8D2A-56D83FCC0A0D}" type="datetimeFigureOut">
              <a:rPr lang="ar-SA" smtClean="0"/>
              <a:t>28/06/38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6B6D3-ED18-4C5F-8FDE-65260B7384E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5390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D41F-6B22-448F-8D2A-56D83FCC0A0D}" type="datetimeFigureOut">
              <a:rPr lang="ar-SA" smtClean="0"/>
              <a:t>28/06/38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6B6D3-ED18-4C5F-8FDE-65260B7384E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5493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D41F-6B22-448F-8D2A-56D83FCC0A0D}" type="datetimeFigureOut">
              <a:rPr lang="ar-SA" smtClean="0"/>
              <a:t>28/06/38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6B6D3-ED18-4C5F-8FDE-65260B7384E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9370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D41F-6B22-448F-8D2A-56D83FCC0A0D}" type="datetimeFigureOut">
              <a:rPr lang="ar-SA" smtClean="0"/>
              <a:t>28/06/38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6B6D3-ED18-4C5F-8FDE-65260B7384E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6599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D41F-6B22-448F-8D2A-56D83FCC0A0D}" type="datetimeFigureOut">
              <a:rPr lang="ar-SA" smtClean="0"/>
              <a:t>28/06/38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6B6D3-ED18-4C5F-8FDE-65260B7384E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893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D41F-6B22-448F-8D2A-56D83FCC0A0D}" type="datetimeFigureOut">
              <a:rPr lang="ar-SA" smtClean="0"/>
              <a:t>28/06/38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6B6D3-ED18-4C5F-8FDE-65260B7384E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5866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D41F-6B22-448F-8D2A-56D83FCC0A0D}" type="datetimeFigureOut">
              <a:rPr lang="ar-SA" smtClean="0"/>
              <a:t>28/06/38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6B6D3-ED18-4C5F-8FDE-65260B7384E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7119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D41F-6B22-448F-8D2A-56D83FCC0A0D}" type="datetimeFigureOut">
              <a:rPr lang="ar-SA" smtClean="0"/>
              <a:t>28/06/38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6B6D3-ED18-4C5F-8FDE-65260B7384E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3241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D41F-6B22-448F-8D2A-56D83FCC0A0D}" type="datetimeFigureOut">
              <a:rPr lang="ar-SA" smtClean="0"/>
              <a:t>28/06/38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6B6D3-ED18-4C5F-8FDE-65260B7384E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5915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7D41F-6B22-448F-8D2A-56D83FCC0A0D}" type="datetimeFigureOut">
              <a:rPr lang="ar-SA" smtClean="0"/>
              <a:t>28/06/38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6B6D3-ED18-4C5F-8FDE-65260B7384E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6700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36713" y="2051720"/>
            <a:ext cx="5328591" cy="158417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اليوم الدعوي الأول</a:t>
            </a:r>
            <a:endParaRPr lang="ar-SA" sz="3600" dirty="0"/>
          </a:p>
        </p:txBody>
      </p:sp>
      <p:pic>
        <p:nvPicPr>
          <p:cNvPr id="6" name="صورة 6" descr="شعار المجمعة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770" y="251520"/>
            <a:ext cx="1651053" cy="1357322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5" y="4211960"/>
            <a:ext cx="6813375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836712" y="6804248"/>
            <a:ext cx="5328592" cy="136815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د. خوطر موسى فضل الله </a:t>
            </a:r>
          </a:p>
          <a:p>
            <a:pPr algn="ctr"/>
            <a:r>
              <a:rPr lang="ar-SA" b="1" dirty="0" smtClean="0"/>
              <a:t>استاذ مساعد قسم الدراسات الإسلامية </a:t>
            </a:r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1223161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صورة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37" y="0"/>
            <a:ext cx="7062787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hape 66"/>
          <p:cNvSpPr/>
          <p:nvPr/>
        </p:nvSpPr>
        <p:spPr>
          <a:xfrm>
            <a:off x="-15416" y="194944"/>
            <a:ext cx="6396744" cy="1142365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ar-SA"/>
          </a:p>
        </p:txBody>
      </p:sp>
      <p:sp>
        <p:nvSpPr>
          <p:cNvPr id="4" name="Shape 67"/>
          <p:cNvSpPr/>
          <p:nvPr/>
        </p:nvSpPr>
        <p:spPr>
          <a:xfrm>
            <a:off x="642714" y="421640"/>
            <a:ext cx="5162550" cy="738664"/>
          </a:xfrm>
          <a:prstGeom prst="rect">
            <a:avLst/>
          </a:prstGeom>
          <a:ln/>
          <a:extLst>
            <a:ext uri="{C572A759-6A51-4108-AA02-DFA0A04FC94B}">
              <ma14:wrappingTextBox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 rtl="1">
              <a:spcAft>
                <a:spcPts val="0"/>
              </a:spcAft>
            </a:pPr>
            <a:r>
              <a:rPr lang="ar-SA" sz="2400" b="1" dirty="0">
                <a:solidFill>
                  <a:srgbClr val="000000"/>
                </a:solidFill>
                <a:effectLst/>
                <a:ea typeface="Times New Roman"/>
                <a:cs typeface="Arial"/>
              </a:rPr>
              <a:t>     </a:t>
            </a:r>
            <a:r>
              <a:rPr lang="ar-SA" sz="2400" b="1" dirty="0" smtClean="0">
                <a:solidFill>
                  <a:srgbClr val="000000"/>
                </a:solidFill>
                <a:ea typeface="Times New Roman"/>
                <a:cs typeface="Arial"/>
              </a:rPr>
              <a:t>قدمت وحدة خدمة المجتمع </a:t>
            </a:r>
            <a:r>
              <a:rPr lang="ar-SA" sz="2400" b="1" dirty="0" smtClean="0">
                <a:solidFill>
                  <a:srgbClr val="000000"/>
                </a:solidFill>
                <a:effectLst/>
                <a:ea typeface="Times New Roman"/>
                <a:cs typeface="Arial"/>
              </a:rPr>
              <a:t>بالتعاون </a:t>
            </a:r>
            <a:r>
              <a:rPr lang="ar-SA" sz="2400" b="1" dirty="0">
                <a:solidFill>
                  <a:srgbClr val="000000"/>
                </a:solidFill>
                <a:effectLst/>
                <a:ea typeface="Times New Roman"/>
                <a:cs typeface="Arial"/>
              </a:rPr>
              <a:t>مع </a:t>
            </a:r>
            <a:r>
              <a:rPr lang="ar-SA" sz="2400" b="1" dirty="0" smtClean="0">
                <a:solidFill>
                  <a:srgbClr val="000000"/>
                </a:solidFill>
                <a:ea typeface="Times New Roman"/>
                <a:cs typeface="Arial"/>
              </a:rPr>
              <a:t>قسم الدراسات الإسلامية </a:t>
            </a:r>
            <a:r>
              <a:rPr lang="ar-SA" sz="2400" b="1" dirty="0" smtClean="0">
                <a:solidFill>
                  <a:srgbClr val="000000"/>
                </a:solidFill>
                <a:effectLst/>
                <a:ea typeface="Times New Roman"/>
                <a:cs typeface="Arial"/>
              </a:rPr>
              <a:t> </a:t>
            </a:r>
            <a:r>
              <a:rPr lang="ar-SA" sz="2400" b="1" dirty="0">
                <a:solidFill>
                  <a:srgbClr val="000000"/>
                </a:solidFill>
                <a:effectLst/>
                <a:ea typeface="Times New Roman"/>
                <a:cs typeface="Arial"/>
              </a:rPr>
              <a:t>بكلية التربية بالزلفي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89374" y="1179830"/>
            <a:ext cx="6902750" cy="1428750"/>
            <a:chOff x="1450990" y="1027490"/>
            <a:chExt cx="6429424" cy="1428764"/>
          </a:xfrm>
        </p:grpSpPr>
        <p:sp>
          <p:nvSpPr>
            <p:cNvPr id="6" name="Shape 68"/>
            <p:cNvSpPr/>
            <p:nvPr/>
          </p:nvSpPr>
          <p:spPr>
            <a:xfrm>
              <a:off x="1808182" y="1206086"/>
              <a:ext cx="5786477" cy="891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50"/>
                  </a:moveTo>
                  <a:cubicBezTo>
                    <a:pt x="21600" y="604"/>
                    <a:pt x="21466" y="0"/>
                    <a:pt x="21300" y="0"/>
                  </a:cubicBezTo>
                  <a:cubicBezTo>
                    <a:pt x="21134" y="0"/>
                    <a:pt x="21000" y="604"/>
                    <a:pt x="21000" y="1350"/>
                  </a:cubicBezTo>
                  <a:lnTo>
                    <a:pt x="21000" y="2700"/>
                  </a:lnTo>
                  <a:lnTo>
                    <a:pt x="300" y="2700"/>
                  </a:lnTo>
                  <a:cubicBezTo>
                    <a:pt x="134" y="2700"/>
                    <a:pt x="0" y="3304"/>
                    <a:pt x="0" y="4050"/>
                  </a:cubicBezTo>
                  <a:lnTo>
                    <a:pt x="0" y="20250"/>
                  </a:lnTo>
                  <a:cubicBezTo>
                    <a:pt x="0" y="20996"/>
                    <a:pt x="134" y="21600"/>
                    <a:pt x="300" y="21600"/>
                  </a:cubicBezTo>
                  <a:cubicBezTo>
                    <a:pt x="466" y="21600"/>
                    <a:pt x="600" y="20996"/>
                    <a:pt x="600" y="20250"/>
                  </a:cubicBezTo>
                  <a:lnTo>
                    <a:pt x="600" y="18900"/>
                  </a:lnTo>
                  <a:lnTo>
                    <a:pt x="21300" y="18900"/>
                  </a:lnTo>
                  <a:cubicBezTo>
                    <a:pt x="21466" y="18900"/>
                    <a:pt x="21600" y="18296"/>
                    <a:pt x="21600" y="17550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algn="l" rtl="0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Arial"/>
                </a:rPr>
                <a:t> </a:t>
              </a:r>
              <a:endParaRPr lang="en-US" sz="1100">
                <a:effectLst/>
                <a:ea typeface="Calibri"/>
                <a:cs typeface="Arial"/>
              </a:endParaRPr>
            </a:p>
          </p:txBody>
        </p:sp>
        <p:sp>
          <p:nvSpPr>
            <p:cNvPr id="7" name="Shape 69"/>
            <p:cNvSpPr/>
            <p:nvPr/>
          </p:nvSpPr>
          <p:spPr>
            <a:xfrm>
              <a:off x="1540289" y="1027490"/>
              <a:ext cx="6340125" cy="357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68" y="21600"/>
                    <a:pt x="304" y="19182"/>
                    <a:pt x="304" y="16200"/>
                  </a:cubicBezTo>
                  <a:cubicBezTo>
                    <a:pt x="304" y="14709"/>
                    <a:pt x="236" y="13500"/>
                    <a:pt x="152" y="13500"/>
                  </a:cubicBezTo>
                  <a:cubicBezTo>
                    <a:pt x="68" y="13500"/>
                    <a:pt x="0" y="14709"/>
                    <a:pt x="0" y="16200"/>
                  </a:cubicBezTo>
                  <a:close/>
                  <a:moveTo>
                    <a:pt x="21296" y="10800"/>
                  </a:moveTo>
                  <a:cubicBezTo>
                    <a:pt x="21464" y="10800"/>
                    <a:pt x="21600" y="8382"/>
                    <a:pt x="21600" y="5400"/>
                  </a:cubicBezTo>
                  <a:cubicBezTo>
                    <a:pt x="21600" y="2418"/>
                    <a:pt x="21464" y="0"/>
                    <a:pt x="21296" y="0"/>
                  </a:cubicBezTo>
                  <a:cubicBezTo>
                    <a:pt x="21128" y="0"/>
                    <a:pt x="20992" y="2418"/>
                    <a:pt x="20992" y="5400"/>
                  </a:cubicBezTo>
                  <a:cubicBezTo>
                    <a:pt x="20992" y="6891"/>
                    <a:pt x="21060" y="8100"/>
                    <a:pt x="21144" y="8100"/>
                  </a:cubicBezTo>
                  <a:cubicBezTo>
                    <a:pt x="21228" y="8100"/>
                    <a:pt x="21296" y="6891"/>
                    <a:pt x="21296" y="54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rtl="0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effectLst/>
                  <a:latin typeface="Calibri"/>
                  <a:ea typeface="Times New Roman"/>
                  <a:cs typeface="Arial"/>
                </a:rPr>
                <a:t> </a:t>
              </a:r>
              <a:endParaRPr lang="en-US" sz="1100">
                <a:effectLst/>
                <a:latin typeface="Calibri"/>
                <a:ea typeface="Calibri"/>
                <a:cs typeface="Arial"/>
              </a:endParaRPr>
            </a:p>
          </p:txBody>
        </p:sp>
        <p:sp>
          <p:nvSpPr>
            <p:cNvPr id="8" name="Shape 70"/>
            <p:cNvSpPr/>
            <p:nvPr/>
          </p:nvSpPr>
          <p:spPr>
            <a:xfrm>
              <a:off x="1450990" y="1027491"/>
              <a:ext cx="6429424" cy="142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050"/>
                  </a:moveTo>
                  <a:cubicBezTo>
                    <a:pt x="0" y="3304"/>
                    <a:pt x="134" y="2700"/>
                    <a:pt x="300" y="2700"/>
                  </a:cubicBezTo>
                  <a:lnTo>
                    <a:pt x="21000" y="2700"/>
                  </a:lnTo>
                  <a:lnTo>
                    <a:pt x="21000" y="1350"/>
                  </a:lnTo>
                  <a:cubicBezTo>
                    <a:pt x="21000" y="604"/>
                    <a:pt x="21134" y="0"/>
                    <a:pt x="21300" y="0"/>
                  </a:cubicBezTo>
                  <a:cubicBezTo>
                    <a:pt x="21466" y="0"/>
                    <a:pt x="21600" y="604"/>
                    <a:pt x="21600" y="1350"/>
                  </a:cubicBezTo>
                  <a:lnTo>
                    <a:pt x="21600" y="17550"/>
                  </a:lnTo>
                  <a:cubicBezTo>
                    <a:pt x="21600" y="18296"/>
                    <a:pt x="21466" y="18900"/>
                    <a:pt x="21300" y="18900"/>
                  </a:cubicBezTo>
                  <a:lnTo>
                    <a:pt x="600" y="18900"/>
                  </a:lnTo>
                  <a:lnTo>
                    <a:pt x="600" y="20250"/>
                  </a:lnTo>
                  <a:cubicBezTo>
                    <a:pt x="600" y="20996"/>
                    <a:pt x="466" y="21600"/>
                    <a:pt x="300" y="21600"/>
                  </a:cubicBezTo>
                  <a:cubicBezTo>
                    <a:pt x="134" y="21600"/>
                    <a:pt x="0" y="20996"/>
                    <a:pt x="0" y="20250"/>
                  </a:cubicBezTo>
                  <a:close/>
                  <a:moveTo>
                    <a:pt x="21000" y="2700"/>
                  </a:moveTo>
                  <a:lnTo>
                    <a:pt x="21300" y="2700"/>
                  </a:lnTo>
                  <a:cubicBezTo>
                    <a:pt x="21466" y="2700"/>
                    <a:pt x="21600" y="2096"/>
                    <a:pt x="21600" y="1350"/>
                  </a:cubicBezTo>
                  <a:moveTo>
                    <a:pt x="21300" y="2700"/>
                  </a:moveTo>
                  <a:lnTo>
                    <a:pt x="21300" y="1350"/>
                  </a:lnTo>
                  <a:cubicBezTo>
                    <a:pt x="21300" y="1723"/>
                    <a:pt x="21233" y="2025"/>
                    <a:pt x="21150" y="2025"/>
                  </a:cubicBezTo>
                  <a:cubicBezTo>
                    <a:pt x="21067" y="2025"/>
                    <a:pt x="21000" y="1723"/>
                    <a:pt x="21000" y="1350"/>
                  </a:cubicBezTo>
                  <a:moveTo>
                    <a:pt x="300" y="5400"/>
                  </a:moveTo>
                  <a:lnTo>
                    <a:pt x="300" y="4050"/>
                  </a:lnTo>
                  <a:cubicBezTo>
                    <a:pt x="300" y="3677"/>
                    <a:pt x="367" y="3375"/>
                    <a:pt x="450" y="3375"/>
                  </a:cubicBezTo>
                  <a:cubicBezTo>
                    <a:pt x="533" y="3375"/>
                    <a:pt x="600" y="3677"/>
                    <a:pt x="600" y="4050"/>
                  </a:cubicBezTo>
                  <a:cubicBezTo>
                    <a:pt x="600" y="4796"/>
                    <a:pt x="466" y="5400"/>
                    <a:pt x="300" y="5400"/>
                  </a:cubicBezTo>
                  <a:cubicBezTo>
                    <a:pt x="134" y="5400"/>
                    <a:pt x="0" y="4796"/>
                    <a:pt x="0" y="4050"/>
                  </a:cubicBezTo>
                  <a:moveTo>
                    <a:pt x="600" y="4050"/>
                  </a:moveTo>
                  <a:lnTo>
                    <a:pt x="600" y="18900"/>
                  </a:lnTo>
                </a:path>
              </a:pathLst>
            </a:custGeom>
            <a:noFill/>
            <a:ln w="47625" cap="flat">
              <a:solidFill>
                <a:srgbClr val="FFFFFF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rtl="0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effectLst/>
                  <a:latin typeface="Calibri"/>
                  <a:ea typeface="Times New Roman"/>
                  <a:cs typeface="Arial"/>
                </a:rPr>
                <a:t> </a:t>
              </a:r>
              <a:endParaRPr lang="en-US" sz="1100">
                <a:effectLst/>
                <a:latin typeface="Calibri"/>
                <a:ea typeface="Calibri"/>
                <a:cs typeface="Arial"/>
              </a:endParaRPr>
            </a:p>
          </p:txBody>
        </p:sp>
        <p:sp>
          <p:nvSpPr>
            <p:cNvPr id="9" name="Shape 71"/>
            <p:cNvSpPr/>
            <p:nvPr/>
          </p:nvSpPr>
          <p:spPr>
            <a:xfrm>
              <a:off x="2984277" y="1581784"/>
              <a:ext cx="3393593" cy="3077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ar-SA" sz="2000" b="1" dirty="0" smtClean="0">
                  <a:effectLst/>
                  <a:latin typeface="Tw Cen MT"/>
                  <a:ea typeface="Tw Cen MT"/>
                </a:rPr>
                <a:t>اليوم </a:t>
              </a:r>
              <a:r>
                <a:rPr lang="ar-SA" sz="2000" b="1" dirty="0">
                  <a:effectLst/>
                  <a:latin typeface="Tw Cen MT"/>
                  <a:ea typeface="Tw Cen MT"/>
                </a:rPr>
                <a:t>الدعوي الأول</a:t>
              </a:r>
              <a:endParaRPr lang="en-US" sz="1000" dirty="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8359" y="2995682"/>
            <a:ext cx="1781175" cy="1144270"/>
            <a:chOff x="-53969" y="651299"/>
            <a:chExt cx="1781189" cy="1144547"/>
          </a:xfrm>
        </p:grpSpPr>
        <p:sp>
          <p:nvSpPr>
            <p:cNvPr id="11" name="Shape 73"/>
            <p:cNvSpPr/>
            <p:nvPr/>
          </p:nvSpPr>
          <p:spPr>
            <a:xfrm>
              <a:off x="-53969" y="651299"/>
              <a:ext cx="1781189" cy="1144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3664"/>
                    <a:pt x="20462" y="16411"/>
                    <a:pt x="18437" y="18437"/>
                  </a:cubicBezTo>
                  <a:lnTo>
                    <a:pt x="21600" y="18437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0000"/>
            </a:solidFill>
            <a:ln w="47625" cap="flat">
              <a:solidFill>
                <a:srgbClr val="FFFFFF"/>
              </a:solidFill>
              <a:prstDash val="solid"/>
              <a:bevel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l" rtl="0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effectLst/>
                  <a:latin typeface="Calibri"/>
                  <a:ea typeface="Times New Roman"/>
                  <a:cs typeface="Arial"/>
                </a:rPr>
                <a:t> </a:t>
              </a:r>
              <a:endParaRPr lang="en-US" sz="1100">
                <a:effectLst/>
                <a:latin typeface="Calibri"/>
                <a:ea typeface="Calibri"/>
                <a:cs typeface="Arial"/>
              </a:endParaRPr>
            </a:p>
            <a:p>
              <a:pPr algn="l" rtl="0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effectLst/>
                  <a:latin typeface="Calibri"/>
                  <a:ea typeface="Times New Roman"/>
                  <a:cs typeface="Arial"/>
                </a:rPr>
                <a:t> </a:t>
              </a:r>
              <a:endParaRPr lang="en-US" sz="1100">
                <a:effectLst/>
                <a:latin typeface="Calibri"/>
                <a:ea typeface="Calibri"/>
                <a:cs typeface="Arial"/>
              </a:endParaRPr>
            </a:p>
            <a:p>
              <a:pPr algn="l" rtl="0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effectLst/>
                  <a:latin typeface="Calibri"/>
                  <a:ea typeface="Times New Roman"/>
                  <a:cs typeface="Arial"/>
                </a:rPr>
                <a:t> </a:t>
              </a:r>
              <a:endParaRPr lang="en-US" sz="1100">
                <a:effectLst/>
                <a:latin typeface="Calibri"/>
                <a:ea typeface="Calibri"/>
                <a:cs typeface="Arial"/>
              </a:endParaRPr>
            </a:p>
            <a:p>
              <a:pPr algn="l" rtl="0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effectLst/>
                  <a:latin typeface="Calibri"/>
                  <a:ea typeface="Times New Roman"/>
                  <a:cs typeface="Arial"/>
                </a:rPr>
                <a:t> </a:t>
              </a:r>
              <a:endParaRPr lang="en-US" sz="1100">
                <a:effectLst/>
                <a:latin typeface="Calibri"/>
                <a:ea typeface="Calibri"/>
                <a:cs typeface="Arial"/>
              </a:endParaRPr>
            </a:p>
            <a:p>
              <a:pPr algn="l" rtl="0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effectLst/>
                  <a:latin typeface="Calibri"/>
                  <a:ea typeface="Times New Roman"/>
                  <a:cs typeface="Arial"/>
                </a:rPr>
                <a:t> </a:t>
              </a:r>
              <a:endParaRPr lang="en-US" sz="1100">
                <a:effectLst/>
                <a:latin typeface="Calibri"/>
                <a:ea typeface="Calibri"/>
                <a:cs typeface="Arial"/>
              </a:endParaRPr>
            </a:p>
          </p:txBody>
        </p:sp>
        <p:sp>
          <p:nvSpPr>
            <p:cNvPr id="12" name="Shape 74"/>
            <p:cNvSpPr/>
            <p:nvPr/>
          </p:nvSpPr>
          <p:spPr>
            <a:xfrm>
              <a:off x="136533" y="868242"/>
              <a:ext cx="1370341" cy="5970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ar-SA" sz="2000" b="1">
                  <a:solidFill>
                    <a:srgbClr val="000000"/>
                  </a:solidFill>
                  <a:effectLst/>
                  <a:latin typeface="Tw Cen MT"/>
                  <a:ea typeface="Tw Cen MT"/>
                </a:rPr>
                <a:t>استشارات دينية وأسرية ونفسية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73016" y="3995935"/>
            <a:ext cx="1571625" cy="1245755"/>
            <a:chOff x="7754964" y="3951997"/>
            <a:chExt cx="1571638" cy="1357322"/>
          </a:xfrm>
          <a:solidFill>
            <a:srgbClr val="0070C0"/>
          </a:solidFill>
        </p:grpSpPr>
        <p:sp>
          <p:nvSpPr>
            <p:cNvPr id="14" name="Shape 76"/>
            <p:cNvSpPr/>
            <p:nvPr/>
          </p:nvSpPr>
          <p:spPr>
            <a:xfrm>
              <a:off x="7754964" y="3951997"/>
              <a:ext cx="1571638" cy="1357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3664"/>
                    <a:pt x="20462" y="16411"/>
                    <a:pt x="18437" y="18437"/>
                  </a:cubicBezTo>
                  <a:lnTo>
                    <a:pt x="21600" y="18437"/>
                  </a:lnTo>
                  <a:lnTo>
                    <a:pt x="21600" y="21600"/>
                  </a:lnTo>
                  <a:close/>
                </a:path>
              </a:pathLst>
            </a:custGeom>
            <a:grpFill/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algn="l" rtl="0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Arial"/>
                </a:rPr>
                <a:t> </a:t>
              </a:r>
              <a:endParaRPr lang="en-US" sz="1100">
                <a:effectLst/>
                <a:ea typeface="Calibri"/>
                <a:cs typeface="Arial"/>
              </a:endParaRPr>
            </a:p>
          </p:txBody>
        </p:sp>
        <p:sp>
          <p:nvSpPr>
            <p:cNvPr id="15" name="Shape 77"/>
            <p:cNvSpPr/>
            <p:nvPr/>
          </p:nvSpPr>
          <p:spPr>
            <a:xfrm>
              <a:off x="8021006" y="4188098"/>
              <a:ext cx="1111884" cy="914399"/>
            </a:xfrm>
            <a:prstGeom prst="rect">
              <a:avLst/>
            </a:prstGeom>
            <a:grpFill/>
            <a:ln/>
            <a:extLst>
              <a:ext uri="{C572A759-6A51-4108-AA02-DFA0A04FC94B}">
                <ma14:wrappingTextBox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val="1"/>
              </a:ext>
            </a:ex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ar-SA" sz="2000" b="1" dirty="0">
                  <a:solidFill>
                    <a:srgbClr val="FFFFFF"/>
                  </a:solidFill>
                  <a:effectLst/>
                  <a:ea typeface="Times New Roman"/>
                  <a:cs typeface="Arial"/>
                </a:rPr>
                <a:t>الإنحراف الفكري والسلوكي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313371" y="4109253"/>
            <a:ext cx="1570990" cy="1290155"/>
            <a:chOff x="7032662" y="3928065"/>
            <a:chExt cx="1571637" cy="1500199"/>
          </a:xfrm>
        </p:grpSpPr>
        <p:sp>
          <p:nvSpPr>
            <p:cNvPr id="17" name="Shape 79"/>
            <p:cNvSpPr/>
            <p:nvPr/>
          </p:nvSpPr>
          <p:spPr>
            <a:xfrm>
              <a:off x="7032662" y="3928065"/>
              <a:ext cx="1571637" cy="1500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3664"/>
                    <a:pt x="20462" y="16411"/>
                    <a:pt x="18437" y="18437"/>
                  </a:cubicBezTo>
                  <a:lnTo>
                    <a:pt x="21600" y="18437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B050"/>
            </a:solidFill>
            <a:ln w="47625" cap="flat">
              <a:solidFill>
                <a:srgbClr val="FFFFFF"/>
              </a:solidFill>
              <a:prstDash val="solid"/>
              <a:bevel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l" rtl="0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effectLst/>
                  <a:latin typeface="Calibri"/>
                  <a:ea typeface="Times New Roman"/>
                  <a:cs typeface="Arial"/>
                </a:rPr>
                <a:t> </a:t>
              </a:r>
              <a:endParaRPr lang="en-US" sz="1100">
                <a:effectLst/>
                <a:latin typeface="Calibri"/>
                <a:ea typeface="Calibri"/>
                <a:cs typeface="Arial"/>
              </a:endParaRPr>
            </a:p>
          </p:txBody>
        </p:sp>
        <p:sp>
          <p:nvSpPr>
            <p:cNvPr id="18" name="Shape 80"/>
            <p:cNvSpPr/>
            <p:nvPr/>
          </p:nvSpPr>
          <p:spPr>
            <a:xfrm>
              <a:off x="7317589" y="4241895"/>
              <a:ext cx="1111884" cy="8889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ar-SA" sz="2000" b="1" dirty="0">
                  <a:solidFill>
                    <a:srgbClr val="FFFFFF"/>
                  </a:solidFill>
                  <a:effectLst/>
                  <a:latin typeface="Tw Cen MT"/>
                  <a:ea typeface="Tw Cen MT"/>
                </a:rPr>
                <a:t>وقفة مع اسم من أسماء الله تعالى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064094" y="5436096"/>
            <a:ext cx="1628775" cy="1003707"/>
            <a:chOff x="4191006" y="5451536"/>
            <a:chExt cx="1628787" cy="1051083"/>
          </a:xfrm>
          <a:solidFill>
            <a:srgbClr val="7030A0"/>
          </a:solidFill>
        </p:grpSpPr>
        <p:sp>
          <p:nvSpPr>
            <p:cNvPr id="20" name="Shape 82"/>
            <p:cNvSpPr/>
            <p:nvPr/>
          </p:nvSpPr>
          <p:spPr>
            <a:xfrm>
              <a:off x="4191006" y="5451536"/>
              <a:ext cx="1628787" cy="1051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3664"/>
                    <a:pt x="20462" y="16411"/>
                    <a:pt x="18437" y="18437"/>
                  </a:cubicBezTo>
                  <a:lnTo>
                    <a:pt x="21600" y="18437"/>
                  </a:lnTo>
                  <a:lnTo>
                    <a:pt x="21600" y="21600"/>
                  </a:lnTo>
                  <a:close/>
                </a:path>
              </a:pathLst>
            </a:custGeom>
            <a:grpFill/>
            <a:ln w="47625" cap="flat">
              <a:solidFill>
                <a:srgbClr val="FFFFFF"/>
              </a:solidFill>
              <a:prstDash val="solid"/>
              <a:bevel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l" rtl="0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effectLst/>
                  <a:latin typeface="Calibri"/>
                  <a:ea typeface="Times New Roman"/>
                  <a:cs typeface="Arial"/>
                </a:rPr>
                <a:t> </a:t>
              </a:r>
              <a:endParaRPr lang="en-US" sz="1100">
                <a:effectLst/>
                <a:latin typeface="Calibri"/>
                <a:ea typeface="Calibri"/>
                <a:cs typeface="Arial"/>
              </a:endParaRPr>
            </a:p>
          </p:txBody>
        </p:sp>
        <p:sp>
          <p:nvSpPr>
            <p:cNvPr id="21" name="Shape 83"/>
            <p:cNvSpPr/>
            <p:nvPr/>
          </p:nvSpPr>
          <p:spPr>
            <a:xfrm>
              <a:off x="4500130" y="5754908"/>
              <a:ext cx="1111884" cy="59689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ar-SA" sz="2000" b="1" dirty="0">
                  <a:solidFill>
                    <a:srgbClr val="FFFFFF"/>
                  </a:solidFill>
                  <a:effectLst/>
                  <a:latin typeface="Tw Cen MT"/>
                  <a:ea typeface="Tw Cen MT"/>
                </a:rPr>
                <a:t>تذكرة عن هادم اللذات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473419" y="5527089"/>
            <a:ext cx="1571625" cy="1012746"/>
            <a:chOff x="3308379" y="2770267"/>
            <a:chExt cx="1571638" cy="1357322"/>
          </a:xfrm>
        </p:grpSpPr>
        <p:sp>
          <p:nvSpPr>
            <p:cNvPr id="23" name="Shape 85"/>
            <p:cNvSpPr/>
            <p:nvPr/>
          </p:nvSpPr>
          <p:spPr>
            <a:xfrm>
              <a:off x="3308379" y="2770267"/>
              <a:ext cx="1571638" cy="1357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3664"/>
                    <a:pt x="20462" y="16411"/>
                    <a:pt x="18437" y="18437"/>
                  </a:cubicBezTo>
                  <a:lnTo>
                    <a:pt x="21600" y="18437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B050"/>
            </a:solidFill>
            <a:ln w="47625" cap="flat">
              <a:solidFill>
                <a:srgbClr val="FFFFFF"/>
              </a:solidFill>
              <a:prstDash val="solid"/>
              <a:bevel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l" rtl="0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effectLst/>
                  <a:latin typeface="Calibri"/>
                  <a:ea typeface="Times New Roman"/>
                  <a:cs typeface="Arial"/>
                </a:rPr>
                <a:t> </a:t>
              </a:r>
              <a:endParaRPr lang="en-US" sz="1100">
                <a:effectLst/>
                <a:latin typeface="Calibri"/>
                <a:ea typeface="Calibri"/>
                <a:cs typeface="Arial"/>
              </a:endParaRPr>
            </a:p>
          </p:txBody>
        </p:sp>
        <p:sp>
          <p:nvSpPr>
            <p:cNvPr id="24" name="Shape 86"/>
            <p:cNvSpPr/>
            <p:nvPr/>
          </p:nvSpPr>
          <p:spPr>
            <a:xfrm>
              <a:off x="3538538" y="3289599"/>
              <a:ext cx="1111884" cy="538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ar-SA" sz="1800" dirty="0">
                  <a:solidFill>
                    <a:srgbClr val="000000"/>
                  </a:solidFill>
                  <a:effectLst/>
                  <a:latin typeface="Tw Cen MT"/>
                  <a:ea typeface="Tw Cen MT"/>
                </a:rPr>
                <a:t>ثمرات الإخلاص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857375" y="5527088"/>
            <a:ext cx="1571625" cy="1061135"/>
            <a:chOff x="1798657" y="4095392"/>
            <a:chExt cx="1571637" cy="1191570"/>
          </a:xfrm>
        </p:grpSpPr>
        <p:sp>
          <p:nvSpPr>
            <p:cNvPr id="26" name="Shape 88"/>
            <p:cNvSpPr/>
            <p:nvPr/>
          </p:nvSpPr>
          <p:spPr>
            <a:xfrm>
              <a:off x="1798657" y="4095392"/>
              <a:ext cx="1571637" cy="1191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3664"/>
                    <a:pt x="20462" y="16411"/>
                    <a:pt x="18437" y="18437"/>
                  </a:cubicBezTo>
                  <a:lnTo>
                    <a:pt x="21600" y="18437"/>
                  </a:lnTo>
                  <a:lnTo>
                    <a:pt x="21600" y="21600"/>
                  </a:lnTo>
                  <a:close/>
                </a:path>
              </a:pathLst>
            </a:cu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algn="l" rtl="0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Arial"/>
                </a:rPr>
                <a:t> </a:t>
              </a:r>
              <a:endParaRPr lang="en-US" sz="1100">
                <a:effectLst/>
                <a:ea typeface="Calibri"/>
                <a:cs typeface="Arial"/>
              </a:endParaRPr>
            </a:p>
          </p:txBody>
        </p:sp>
        <p:sp>
          <p:nvSpPr>
            <p:cNvPr id="27" name="Shape 89"/>
            <p:cNvSpPr/>
            <p:nvPr/>
          </p:nvSpPr>
          <p:spPr>
            <a:xfrm>
              <a:off x="2038340" y="4385174"/>
              <a:ext cx="1111884" cy="609599"/>
            </a:xfrm>
            <a:prstGeom prst="rect">
              <a:avLst/>
            </a:prstGeom>
            <a:ln/>
            <a:extLst>
              <a:ext uri="{C572A759-6A51-4108-AA02-DFA0A04FC94B}">
                <ma14:wrappingTextBox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val="1"/>
              </a:ext>
            </a:ex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ar-SA" sz="2000" b="1" dirty="0">
                  <a:solidFill>
                    <a:srgbClr val="FFFFFF"/>
                  </a:solidFill>
                  <a:effectLst/>
                  <a:ea typeface="Times New Roman"/>
                  <a:cs typeface="Arial"/>
                </a:rPr>
                <a:t>طوبى للغرباء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-170006" y="4169142"/>
            <a:ext cx="1571625" cy="1410970"/>
            <a:chOff x="165108" y="2031138"/>
            <a:chExt cx="1571637" cy="1369082"/>
          </a:xfrm>
        </p:grpSpPr>
        <p:sp>
          <p:nvSpPr>
            <p:cNvPr id="29" name="Shape 91"/>
            <p:cNvSpPr/>
            <p:nvPr/>
          </p:nvSpPr>
          <p:spPr>
            <a:xfrm>
              <a:off x="165108" y="2042897"/>
              <a:ext cx="1571637" cy="1357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3664"/>
                    <a:pt x="20462" y="16411"/>
                    <a:pt x="18437" y="18437"/>
                  </a:cubicBezTo>
                  <a:lnTo>
                    <a:pt x="21600" y="18437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B95B22"/>
            </a:solidFill>
            <a:ln w="47625" cap="flat">
              <a:solidFill>
                <a:srgbClr val="FFFFFF"/>
              </a:solidFill>
              <a:prstDash val="solid"/>
              <a:bevel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l" rtl="0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effectLst/>
                  <a:latin typeface="Calibri"/>
                  <a:ea typeface="Times New Roman"/>
                  <a:cs typeface="Arial"/>
                </a:rPr>
                <a:t> </a:t>
              </a:r>
              <a:endParaRPr lang="en-US" sz="1100">
                <a:effectLst/>
                <a:latin typeface="Calibri"/>
                <a:ea typeface="Calibri"/>
                <a:cs typeface="Arial"/>
              </a:endParaRPr>
            </a:p>
          </p:txBody>
        </p:sp>
        <p:sp>
          <p:nvSpPr>
            <p:cNvPr id="30" name="Shape 92"/>
            <p:cNvSpPr/>
            <p:nvPr/>
          </p:nvSpPr>
          <p:spPr>
            <a:xfrm>
              <a:off x="395266" y="2031138"/>
              <a:ext cx="1111884" cy="12221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ar-SA" sz="1800" b="1" dirty="0">
                  <a:solidFill>
                    <a:srgbClr val="FFFFFF"/>
                  </a:solidFill>
                  <a:effectLst/>
                  <a:latin typeface="Tw Cen MT"/>
                  <a:ea typeface="Tw Cen MT"/>
                </a:rPr>
                <a:t>برنامج للعاملات وتوزيع كتب إسلامية بلغاتهم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-236959" y="5587846"/>
            <a:ext cx="2009775" cy="928370"/>
            <a:chOff x="0" y="3679790"/>
            <a:chExt cx="1928827" cy="928695"/>
          </a:xfrm>
        </p:grpSpPr>
        <p:sp>
          <p:nvSpPr>
            <p:cNvPr id="32" name="Shape 95"/>
            <p:cNvSpPr/>
            <p:nvPr/>
          </p:nvSpPr>
          <p:spPr>
            <a:xfrm>
              <a:off x="0" y="3679790"/>
              <a:ext cx="1928827" cy="928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3664"/>
                    <a:pt x="20462" y="16411"/>
                    <a:pt x="18437" y="18437"/>
                  </a:cubicBezTo>
                  <a:lnTo>
                    <a:pt x="21600" y="18437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D4E2ED"/>
            </a:solidFill>
            <a:ln w="19050" cap="flat">
              <a:solidFill>
                <a:srgbClr val="6C859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rtl="0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effectLst/>
                  <a:latin typeface="Calibri"/>
                  <a:ea typeface="Times New Roman"/>
                  <a:cs typeface="Arial"/>
                </a:rPr>
                <a:t> </a:t>
              </a:r>
              <a:endParaRPr lang="en-US" sz="1100">
                <a:effectLst/>
                <a:latin typeface="Calibri"/>
                <a:ea typeface="Calibri"/>
                <a:cs typeface="Arial"/>
              </a:endParaRPr>
            </a:p>
          </p:txBody>
        </p:sp>
        <p:sp>
          <p:nvSpPr>
            <p:cNvPr id="33" name="Shape 96"/>
            <p:cNvSpPr/>
            <p:nvPr/>
          </p:nvSpPr>
          <p:spPr>
            <a:xfrm>
              <a:off x="282421" y="3954492"/>
              <a:ext cx="1363344" cy="5092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ar-SA" sz="1800" dirty="0">
                  <a:effectLst/>
                  <a:latin typeface="Tw Cen MT"/>
                  <a:ea typeface="Tw Cen MT"/>
                </a:rPr>
                <a:t>أخلاق </a:t>
              </a:r>
              <a:r>
                <a:rPr lang="ar-SA" sz="1600" b="1" dirty="0">
                  <a:effectLst/>
                  <a:latin typeface="Tw Cen MT"/>
                  <a:ea typeface="Tw Cen MT"/>
                </a:rPr>
                <a:t>النبي صلى الله عليه وسلم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34" name="Shape 98"/>
          <p:cNvSpPr/>
          <p:nvPr/>
        </p:nvSpPr>
        <p:spPr>
          <a:xfrm>
            <a:off x="-27384" y="6487760"/>
            <a:ext cx="6768752" cy="892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val="1"/>
            </a:ext>
          </a:extLst>
        </p:spPr>
        <p:txBody>
          <a:bodyPr wrap="square" lIns="45719" rIns="45719">
            <a:spAutoFit/>
          </a:bodyPr>
          <a:lstStyle/>
          <a:p>
            <a:pPr algn="r">
              <a:spcAft>
                <a:spcPts val="0"/>
              </a:spcAft>
            </a:pPr>
            <a:r>
              <a:rPr lang="ar-SA" sz="2400" b="1" dirty="0">
                <a:effectLst/>
                <a:latin typeface="Tw Cen MT"/>
                <a:ea typeface="Tw Cen MT"/>
              </a:rPr>
              <a:t>الفئات المشاركة:</a:t>
            </a:r>
            <a:endParaRPr lang="en-US" sz="1200" b="1" dirty="0">
              <a:effectLst/>
              <a:latin typeface="Times New Roman"/>
              <a:ea typeface="Times New Roman"/>
            </a:endParaRPr>
          </a:p>
          <a:p>
            <a:pPr algn="r">
              <a:spcAft>
                <a:spcPts val="0"/>
              </a:spcAft>
            </a:pPr>
            <a:r>
              <a:rPr lang="ar-SA" sz="2800" b="1" dirty="0">
                <a:effectLst/>
                <a:latin typeface="Tw Cen MT"/>
                <a:ea typeface="Tw Cen MT"/>
              </a:rPr>
              <a:t>-اعضاء هيئة التدريس- إداريات- طالبات- عاملات.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852936" y="8033836"/>
            <a:ext cx="3980357" cy="642620"/>
            <a:chOff x="3808446" y="5956713"/>
            <a:chExt cx="5357851" cy="642943"/>
          </a:xfrm>
        </p:grpSpPr>
        <p:sp>
          <p:nvSpPr>
            <p:cNvPr id="36" name="Shape 99"/>
            <p:cNvSpPr/>
            <p:nvPr/>
          </p:nvSpPr>
          <p:spPr>
            <a:xfrm>
              <a:off x="3808446" y="5956713"/>
              <a:ext cx="5357851" cy="642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  <a:moveTo>
                    <a:pt x="324" y="2700"/>
                  </a:moveTo>
                  <a:lnTo>
                    <a:pt x="324" y="18900"/>
                  </a:lnTo>
                  <a:lnTo>
                    <a:pt x="21276" y="18900"/>
                  </a:lnTo>
                  <a:lnTo>
                    <a:pt x="21276" y="2700"/>
                  </a:lnTo>
                  <a:close/>
                </a:path>
              </a:pathLst>
            </a:custGeom>
            <a:solidFill>
              <a:srgbClr val="94B6D2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l" rtl="0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effectLst/>
                  <a:latin typeface="Calibri"/>
                  <a:ea typeface="Times New Roman"/>
                  <a:cs typeface="Arial"/>
                </a:rPr>
                <a:t> </a:t>
              </a:r>
              <a:endParaRPr lang="en-US" sz="1100">
                <a:effectLst/>
                <a:latin typeface="Calibri"/>
                <a:ea typeface="Calibri"/>
                <a:cs typeface="Arial"/>
              </a:endParaRPr>
            </a:p>
          </p:txBody>
        </p:sp>
        <p:sp>
          <p:nvSpPr>
            <p:cNvPr id="37" name="Shape 100"/>
            <p:cNvSpPr/>
            <p:nvPr/>
          </p:nvSpPr>
          <p:spPr>
            <a:xfrm>
              <a:off x="3888783" y="6010579"/>
              <a:ext cx="5196203" cy="4654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ar-SA" sz="3100">
                  <a:effectLst/>
                  <a:latin typeface="Tw Cen MT"/>
                  <a:ea typeface="Tw Cen MT"/>
                </a:rPr>
                <a:t>د. خواطر موسى فضل الله بلّية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4624" y="7607493"/>
            <a:ext cx="2713990" cy="1356995"/>
            <a:chOff x="379455" y="5456672"/>
            <a:chExt cx="2714613" cy="1357299"/>
          </a:xfrm>
        </p:grpSpPr>
        <p:sp>
          <p:nvSpPr>
            <p:cNvPr id="39" name="Shape 102"/>
            <p:cNvSpPr/>
            <p:nvPr/>
          </p:nvSpPr>
          <p:spPr>
            <a:xfrm>
              <a:off x="379455" y="5456672"/>
              <a:ext cx="2714613" cy="1357299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algn="l" rtl="0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Arial"/>
                </a:rPr>
                <a:t> </a:t>
              </a:r>
              <a:endParaRPr lang="en-US" sz="1100">
                <a:effectLst/>
                <a:ea typeface="Calibri"/>
                <a:cs typeface="Arial"/>
              </a:endParaRPr>
            </a:p>
          </p:txBody>
        </p:sp>
        <p:sp>
          <p:nvSpPr>
            <p:cNvPr id="40" name="Shape 103"/>
            <p:cNvSpPr/>
            <p:nvPr/>
          </p:nvSpPr>
          <p:spPr>
            <a:xfrm>
              <a:off x="445697" y="5519755"/>
              <a:ext cx="2581909" cy="1193798"/>
            </a:xfrm>
            <a:prstGeom prst="rect">
              <a:avLst/>
            </a:prstGeom>
            <a:ln/>
            <a:extLst>
              <a:ext uri="{C572A759-6A51-4108-AA02-DFA0A04FC94B}">
                <ma14:wrappingTextBox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val="1"/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numCol="1" anchor="ctr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ar-SA" sz="2000" b="1" dirty="0">
                  <a:solidFill>
                    <a:srgbClr val="000000"/>
                  </a:solidFill>
                  <a:effectLst/>
                  <a:ea typeface="Times New Roman"/>
                  <a:cs typeface="Arial"/>
                </a:rPr>
                <a:t>المكان : قاعة 85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ar-SA" sz="2000" b="1" dirty="0">
                  <a:solidFill>
                    <a:srgbClr val="000000"/>
                  </a:solidFill>
                  <a:effectLst/>
                  <a:ea typeface="Times New Roman"/>
                  <a:cs typeface="Arial"/>
                </a:rPr>
                <a:t>اليوم والتاريخ : الخميس 28/2/1437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ar-SA" sz="2000" b="1" dirty="0">
                  <a:solidFill>
                    <a:srgbClr val="000000"/>
                  </a:solidFill>
                  <a:effectLst/>
                  <a:ea typeface="Times New Roman"/>
                  <a:cs typeface="Arial"/>
                </a:rPr>
                <a:t>الساعة : 9:30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</p:grpSp>
      <p:pic>
        <p:nvPicPr>
          <p:cNvPr id="2054" name="Picture 6" descr="Description: نتيجة بحث الصور عن صورة عن الدعوة الإسلامي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644" y="4282430"/>
            <a:ext cx="199477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42"/>
          <p:cNvGrpSpPr/>
          <p:nvPr/>
        </p:nvGrpSpPr>
        <p:grpSpPr>
          <a:xfrm>
            <a:off x="4670251" y="2915816"/>
            <a:ext cx="2143125" cy="1172780"/>
            <a:chOff x="7698994" y="936104"/>
            <a:chExt cx="1571637" cy="1371158"/>
          </a:xfrm>
        </p:grpSpPr>
        <p:sp>
          <p:nvSpPr>
            <p:cNvPr id="44" name="Shape 73"/>
            <p:cNvSpPr/>
            <p:nvPr/>
          </p:nvSpPr>
          <p:spPr>
            <a:xfrm>
              <a:off x="7698994" y="949939"/>
              <a:ext cx="1571637" cy="1357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3664"/>
                    <a:pt x="20462" y="16411"/>
                    <a:pt x="18437" y="18437"/>
                  </a:cubicBezTo>
                  <a:lnTo>
                    <a:pt x="21600" y="18437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0000"/>
            </a:solidFill>
            <a:ln w="47625" cap="flat">
              <a:solidFill>
                <a:srgbClr val="FFFFFF"/>
              </a:solidFill>
              <a:prstDash val="solid"/>
              <a:bevel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l" rtl="0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effectLst/>
                  <a:latin typeface="Calibri"/>
                  <a:ea typeface="Times New Roman"/>
                  <a:cs typeface="Arial"/>
                </a:rPr>
                <a:t> </a:t>
              </a:r>
              <a:endParaRPr lang="en-US" sz="1100">
                <a:effectLst/>
                <a:latin typeface="Calibri"/>
                <a:ea typeface="Calibri"/>
                <a:cs typeface="Arial"/>
              </a:endParaRPr>
            </a:p>
          </p:txBody>
        </p:sp>
        <p:sp>
          <p:nvSpPr>
            <p:cNvPr id="45" name="Shape 74"/>
            <p:cNvSpPr/>
            <p:nvPr/>
          </p:nvSpPr>
          <p:spPr>
            <a:xfrm>
              <a:off x="7919627" y="936104"/>
              <a:ext cx="1111884" cy="13271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ar-SA" sz="1800" b="1">
                  <a:solidFill>
                    <a:srgbClr val="000000"/>
                  </a:solidFill>
                  <a:effectLst/>
                  <a:latin typeface="Tw Cen MT"/>
                  <a:ea typeface="Tw Cen MT"/>
                </a:rPr>
                <a:t>الأحاديث المكذوبة من المشهور في الالسنة بين الناس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46" name="Shape 77"/>
          <p:cNvSpPr/>
          <p:nvPr/>
        </p:nvSpPr>
        <p:spPr>
          <a:xfrm flipH="1">
            <a:off x="332656" y="2562432"/>
            <a:ext cx="5686425" cy="315595"/>
          </a:xfrm>
          <a:prstGeom prst="rect">
            <a:avLst/>
          </a:prstGeom>
          <a:solidFill>
            <a:srgbClr val="0070C0"/>
          </a:solidFill>
          <a:ln/>
          <a:extLst>
            <a:ext uri="{C572A759-6A51-4108-AA02-DFA0A04FC94B}">
              <ma14:wrappingTextBox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val="1"/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0" tIns="0" rIns="0" bIns="0" numCol="1" anchor="ctr">
            <a:spAutoFit/>
          </a:bodyPr>
          <a:lstStyle/>
          <a:p>
            <a:pPr>
              <a:spcAft>
                <a:spcPts val="0"/>
              </a:spcAft>
            </a:pPr>
            <a:r>
              <a:rPr lang="ar-SA" sz="1900" b="1" dirty="0">
                <a:solidFill>
                  <a:srgbClr val="FFFFFF"/>
                </a:solidFill>
                <a:effectLst/>
                <a:ea typeface="Times New Roman"/>
                <a:cs typeface="Arial"/>
              </a:rPr>
              <a:t>المظاهر السلبية السلوكية واللفظية وسط الطالبات بكلية التربية بالزلفي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" name="Rectangle 46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2048" name="Rectangle 76"/>
          <p:cNvSpPr>
            <a:spLocks noChangeArrowheads="1"/>
          </p:cNvSpPr>
          <p:nvPr/>
        </p:nvSpPr>
        <p:spPr bwMode="auto">
          <a:xfrm>
            <a:off x="0" y="4572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25913" algn="l"/>
              </a:tabLst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424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980728" y="1372623"/>
            <a:ext cx="3619397" cy="85725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1245773" y="1403648"/>
            <a:ext cx="2975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dirty="0" smtClean="0"/>
              <a:t>دليل البرنامج</a:t>
            </a:r>
            <a:endParaRPr lang="en-US" sz="4800" dirty="0"/>
          </a:p>
        </p:txBody>
      </p:sp>
      <p:sp>
        <p:nvSpPr>
          <p:cNvPr id="4" name="سهم إلى اليسار 4"/>
          <p:cNvSpPr/>
          <p:nvPr/>
        </p:nvSpPr>
        <p:spPr>
          <a:xfrm>
            <a:off x="4869160" y="2753521"/>
            <a:ext cx="1802667" cy="1026391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مربع نص 5"/>
          <p:cNvSpPr txBox="1"/>
          <p:nvPr/>
        </p:nvSpPr>
        <p:spPr>
          <a:xfrm>
            <a:off x="5225593" y="3019762"/>
            <a:ext cx="1371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dirty="0" smtClean="0"/>
              <a:t>اسم البرنامج</a:t>
            </a:r>
            <a:endParaRPr lang="en-US" sz="2000" dirty="0"/>
          </a:p>
        </p:txBody>
      </p:sp>
      <p:sp>
        <p:nvSpPr>
          <p:cNvPr id="6" name="سهم إلى اليسار 6"/>
          <p:cNvSpPr/>
          <p:nvPr/>
        </p:nvSpPr>
        <p:spPr>
          <a:xfrm>
            <a:off x="4990610" y="3897506"/>
            <a:ext cx="1681217" cy="818510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سهم إلى اليسار 7"/>
          <p:cNvSpPr/>
          <p:nvPr/>
        </p:nvSpPr>
        <p:spPr>
          <a:xfrm>
            <a:off x="4990610" y="4866302"/>
            <a:ext cx="1681217" cy="78581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سهم إلى اليسار 8"/>
          <p:cNvSpPr/>
          <p:nvPr/>
        </p:nvSpPr>
        <p:spPr>
          <a:xfrm>
            <a:off x="4990610" y="5730398"/>
            <a:ext cx="1681217" cy="785818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مربع نص 10"/>
          <p:cNvSpPr txBox="1"/>
          <p:nvPr/>
        </p:nvSpPr>
        <p:spPr>
          <a:xfrm>
            <a:off x="5331982" y="4099882"/>
            <a:ext cx="1196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dirty="0" smtClean="0"/>
              <a:t>الهدف العام</a:t>
            </a:r>
            <a:endParaRPr lang="en-US" sz="2000" dirty="0"/>
          </a:p>
        </p:txBody>
      </p:sp>
      <p:sp>
        <p:nvSpPr>
          <p:cNvPr id="10" name="مربع نص 11"/>
          <p:cNvSpPr txBox="1"/>
          <p:nvPr/>
        </p:nvSpPr>
        <p:spPr>
          <a:xfrm>
            <a:off x="5381606" y="5035986"/>
            <a:ext cx="1218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dirty="0" smtClean="0"/>
              <a:t>المستهدفون</a:t>
            </a:r>
            <a:endParaRPr lang="en-US" sz="2000" dirty="0"/>
          </a:p>
        </p:txBody>
      </p:sp>
      <p:sp>
        <p:nvSpPr>
          <p:cNvPr id="11" name="مربع نص 12"/>
          <p:cNvSpPr txBox="1"/>
          <p:nvPr/>
        </p:nvSpPr>
        <p:spPr>
          <a:xfrm>
            <a:off x="5225593" y="5828074"/>
            <a:ext cx="1303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dirty="0" smtClean="0"/>
              <a:t>مدة البرنامج</a:t>
            </a:r>
            <a:endParaRPr lang="en-US" sz="2000" dirty="0"/>
          </a:p>
        </p:txBody>
      </p:sp>
      <p:sp>
        <p:nvSpPr>
          <p:cNvPr id="12" name="مربع نص 14"/>
          <p:cNvSpPr txBox="1"/>
          <p:nvPr/>
        </p:nvSpPr>
        <p:spPr>
          <a:xfrm>
            <a:off x="1340768" y="2968660"/>
            <a:ext cx="3473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b="1" dirty="0" smtClean="0"/>
              <a:t>البرنامج الدعوي الأول</a:t>
            </a:r>
            <a:endParaRPr lang="en-US" sz="2800" b="1" dirty="0"/>
          </a:p>
        </p:txBody>
      </p:sp>
      <p:sp>
        <p:nvSpPr>
          <p:cNvPr id="13" name="مربع نص 15"/>
          <p:cNvSpPr txBox="1"/>
          <p:nvPr/>
        </p:nvSpPr>
        <p:spPr>
          <a:xfrm>
            <a:off x="1340768" y="3658639"/>
            <a:ext cx="3473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2000" dirty="0"/>
          </a:p>
        </p:txBody>
      </p:sp>
      <p:sp>
        <p:nvSpPr>
          <p:cNvPr id="14" name="مربع نص 16"/>
          <p:cNvSpPr txBox="1"/>
          <p:nvPr/>
        </p:nvSpPr>
        <p:spPr>
          <a:xfrm>
            <a:off x="276851" y="3813011"/>
            <a:ext cx="4466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 smtClean="0"/>
              <a:t>تنمية قدرات منسوبي الكلية على معرفة أمور دينهم ومجتمعهم بكفاءة . </a:t>
            </a:r>
            <a:endParaRPr lang="en-US" sz="2400" b="1" dirty="0"/>
          </a:p>
        </p:txBody>
      </p:sp>
      <p:sp>
        <p:nvSpPr>
          <p:cNvPr id="15" name="مربع نص 17"/>
          <p:cNvSpPr txBox="1"/>
          <p:nvPr/>
        </p:nvSpPr>
        <p:spPr>
          <a:xfrm>
            <a:off x="28722" y="4770021"/>
            <a:ext cx="4714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b="1" dirty="0" smtClean="0"/>
              <a:t>أعضاء هيئة تدريس- إداريات- طالبات – عاملات.</a:t>
            </a:r>
            <a:endParaRPr lang="en-US" sz="2800" b="1" dirty="0"/>
          </a:p>
        </p:txBody>
      </p:sp>
      <p:sp>
        <p:nvSpPr>
          <p:cNvPr id="16" name="مربع نص 18"/>
          <p:cNvSpPr txBox="1"/>
          <p:nvPr/>
        </p:nvSpPr>
        <p:spPr>
          <a:xfrm>
            <a:off x="3161032" y="5941893"/>
            <a:ext cx="1439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 smtClean="0"/>
              <a:t>يوم</a:t>
            </a:r>
            <a:endParaRPr lang="en-US" sz="3600" b="1" dirty="0"/>
          </a:p>
        </p:txBody>
      </p:sp>
      <p:sp>
        <p:nvSpPr>
          <p:cNvPr id="17" name="عنصر نائب لرقم الشريحة 22"/>
          <p:cNvSpPr>
            <a:spLocks noGrp="1"/>
          </p:cNvSpPr>
          <p:nvPr>
            <p:ph type="sldNum" sz="quarter" idx="12"/>
          </p:nvPr>
        </p:nvSpPr>
        <p:spPr>
          <a:xfrm>
            <a:off x="4946820" y="6943179"/>
            <a:ext cx="1482090" cy="365125"/>
          </a:xfrm>
        </p:spPr>
        <p:txBody>
          <a:bodyPr/>
          <a:lstStyle/>
          <a:p>
            <a:fld id="{67276C26-9E20-4EA1-A1E7-9045D6B46747}" type="slidenum">
              <a:rPr lang="en-US" sz="1400" smtClean="0">
                <a:solidFill>
                  <a:schemeClr val="tx1"/>
                </a:solidFill>
              </a:rPr>
              <a:pPr/>
              <a:t>3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عنصر نائب للتذييل 23"/>
          <p:cNvSpPr>
            <a:spLocks noGrp="1"/>
          </p:cNvSpPr>
          <p:nvPr>
            <p:ph type="ftr" sz="quarter" idx="11"/>
          </p:nvPr>
        </p:nvSpPr>
        <p:spPr>
          <a:xfrm>
            <a:off x="1750502" y="6943179"/>
            <a:ext cx="2011407" cy="365125"/>
          </a:xfrm>
        </p:spPr>
        <p:txBody>
          <a:bodyPr/>
          <a:lstStyle/>
          <a:p>
            <a:r>
              <a:rPr lang="ar-SA" sz="1400" smtClean="0">
                <a:solidFill>
                  <a:schemeClr val="tx1"/>
                </a:solidFill>
              </a:rPr>
              <a:t>د.خواطر موسى بلية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9" name="صورة 23" descr="شعار المجمعة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00402" y="729681"/>
            <a:ext cx="942831" cy="107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35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060848" y="545931"/>
            <a:ext cx="3161132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dirty="0" smtClean="0">
                <a:solidFill>
                  <a:schemeClr val="accent4">
                    <a:lumMod val="75000"/>
                  </a:schemeClr>
                </a:solidFill>
              </a:rPr>
              <a:t>أهداف البرنامج </a:t>
            </a:r>
            <a:endParaRPr lang="en-US" sz="4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0" y="1842075"/>
            <a:ext cx="6858000" cy="618630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SA" sz="3200" dirty="0" smtClean="0">
                <a:solidFill>
                  <a:srgbClr val="C00000"/>
                </a:solidFill>
              </a:rPr>
              <a:t>الهدف العام:  </a:t>
            </a:r>
            <a:r>
              <a:rPr lang="ar-SA" sz="3200" dirty="0" smtClean="0"/>
              <a:t>تنمية قدرات  المجتمع على أمور دينهم بكفاءة .</a:t>
            </a:r>
          </a:p>
          <a:p>
            <a:pPr algn="r"/>
            <a:r>
              <a:rPr lang="ar-SA" sz="3200" dirty="0" smtClean="0">
                <a:solidFill>
                  <a:srgbClr val="C00000"/>
                </a:solidFill>
              </a:rPr>
              <a:t>الأهداف التفصيلية </a:t>
            </a:r>
            <a:r>
              <a:rPr lang="ar-SA" sz="3200" dirty="0" smtClean="0"/>
              <a:t>: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ar-SA" sz="3200" dirty="0" smtClean="0"/>
              <a:t>معرفة مفهوم وأهمية وحكم الدعوة إلى الله.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ar-SA" sz="3200" dirty="0" smtClean="0"/>
              <a:t>معرفة الأخلاص وثمراته .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ar-SA" sz="3200" dirty="0" smtClean="0"/>
              <a:t>معرفة أخلاق النبي علية الصلاة والسلام والاقتداء به .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ar-SA" sz="3200" dirty="0" smtClean="0"/>
              <a:t>التعرف على الأحاديث المشتهرة بين الناس.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ar-SA" sz="2800" dirty="0" smtClean="0"/>
              <a:t>التعرف أسباب الانحراف الفكري والسلوكي.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ar-SA" sz="2800" dirty="0" smtClean="0"/>
              <a:t>معرفة مفهوم غربة الإسلام .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ar-SA" sz="2800" dirty="0" smtClean="0"/>
              <a:t>التعرف على السلبيات وسط طالبات كلية التربية بالزلفي.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ar-SA" sz="2800" dirty="0" smtClean="0"/>
              <a:t>تقديم استشارات دينية وأسرية ونفسية.</a:t>
            </a:r>
            <a:endParaRPr lang="en-US" sz="2800" dirty="0"/>
          </a:p>
        </p:txBody>
      </p:sp>
      <p:sp>
        <p:nvSpPr>
          <p:cNvPr id="4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6553200" y="6713641"/>
            <a:ext cx="1600200" cy="365125"/>
          </a:xfrm>
        </p:spPr>
        <p:txBody>
          <a:bodyPr/>
          <a:lstStyle/>
          <a:p>
            <a:fld id="{67276C26-9E20-4EA1-A1E7-9045D6B46747}" type="slidenum">
              <a:rPr lang="en-US" sz="1100" smtClean="0"/>
              <a:pPr/>
              <a:t>4</a:t>
            </a:fld>
            <a:endParaRPr lang="en-US" sz="1100" dirty="0"/>
          </a:p>
        </p:txBody>
      </p:sp>
      <p:sp>
        <p:nvSpPr>
          <p:cNvPr id="5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124201" y="6713641"/>
            <a:ext cx="2171700" cy="365125"/>
          </a:xfrm>
        </p:spPr>
        <p:txBody>
          <a:bodyPr/>
          <a:lstStyle/>
          <a:p>
            <a:r>
              <a:rPr lang="ar-SA" sz="1100" smtClean="0"/>
              <a:t>د.خواطر موسى بلية</a:t>
            </a:r>
            <a:endParaRPr lang="en-US" sz="1100" dirty="0"/>
          </a:p>
        </p:txBody>
      </p:sp>
      <p:sp>
        <p:nvSpPr>
          <p:cNvPr id="6" name="شكل بيضاوي 6"/>
          <p:cNvSpPr/>
          <p:nvPr/>
        </p:nvSpPr>
        <p:spPr>
          <a:xfrm>
            <a:off x="5221980" y="755576"/>
            <a:ext cx="1087340" cy="428628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7" name="شكل بيضاوي 7"/>
          <p:cNvSpPr/>
          <p:nvPr/>
        </p:nvSpPr>
        <p:spPr>
          <a:xfrm>
            <a:off x="1052736" y="758996"/>
            <a:ext cx="1051430" cy="428628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8" name="صورة 8" descr="شعار المجمعة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36966" y="473923"/>
            <a:ext cx="803654" cy="1071570"/>
          </a:xfrm>
          <a:prstGeom prst="rect">
            <a:avLst/>
          </a:prstGeom>
        </p:spPr>
      </p:pic>
      <p:pic>
        <p:nvPicPr>
          <p:cNvPr id="9" name="صورة 9" descr="شعار المجمعة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570" y="401915"/>
            <a:ext cx="983166" cy="107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74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656" y="653940"/>
            <a:ext cx="6120680" cy="74789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ar-SA" sz="2000" b="1" dirty="0" smtClean="0"/>
              <a:t>     انطلقت </a:t>
            </a:r>
            <a:r>
              <a:rPr lang="ar-SA" sz="2000" b="1" dirty="0"/>
              <a:t>فعاليات برنامج (اليوم الدعوي الأول ) بالتعاون مع وحدة خدمة المجتمع بالكلية في يوم الخميس </a:t>
            </a:r>
            <a:r>
              <a:rPr lang="ar-SA" sz="2000" b="1" dirty="0" smtClean="0"/>
              <a:t>2/28/1437 عند </a:t>
            </a:r>
            <a:r>
              <a:rPr lang="ar-SA" sz="2000" b="1" dirty="0"/>
              <a:t>الساعة التاسعة والنصف صباحاً بقاعة (85) المبنى رقم (2) </a:t>
            </a:r>
            <a:r>
              <a:rPr lang="ar-SA" sz="2000" b="1" dirty="0" smtClean="0"/>
              <a:t>.</a:t>
            </a:r>
            <a:endParaRPr lang="en-US" sz="2000" b="1" dirty="0"/>
          </a:p>
          <a:p>
            <a:r>
              <a:rPr lang="ar-SA" sz="2000" b="1" dirty="0" smtClean="0"/>
              <a:t>     ابتدأ </a:t>
            </a:r>
            <a:r>
              <a:rPr lang="ar-SA" sz="2000" b="1" dirty="0"/>
              <a:t>البرنامج بآيات من القرآن الكريم تلتها على الحضور الطالبة / حنان الفريح . من طالبات القسم . بعدها كلمة وعنوانها (مفهوم الدعوة إلى الله ) مع د. نجوى إبراهيم موسى </a:t>
            </a:r>
            <a:r>
              <a:rPr lang="ar-SA" sz="2000" b="1" dirty="0" smtClean="0"/>
              <a:t>، </a:t>
            </a:r>
            <a:r>
              <a:rPr lang="ar-SA" sz="2000" b="1" dirty="0"/>
              <a:t>أوضحت فيه معنى كلمة الدعوة في اللغة والاصطلاح .</a:t>
            </a:r>
            <a:endParaRPr lang="en-US" sz="2000" b="1" dirty="0"/>
          </a:p>
          <a:p>
            <a:r>
              <a:rPr lang="ar-SA" sz="2000" b="1" dirty="0" smtClean="0"/>
              <a:t>    أعقبتها </a:t>
            </a:r>
            <a:r>
              <a:rPr lang="ar-SA" sz="2000" b="1" dirty="0"/>
              <a:t>مشاركة من الأستاذة / فاطمة الحمد بعنوان (أخلاق النبي صلى الله عليه وسلم ) . </a:t>
            </a:r>
            <a:endParaRPr lang="en-US" sz="2000" b="1" dirty="0"/>
          </a:p>
          <a:p>
            <a:r>
              <a:rPr lang="ar-SA" sz="2000" b="1" dirty="0" smtClean="0"/>
              <a:t>    أبدعت </a:t>
            </a:r>
            <a:r>
              <a:rPr lang="ar-SA" sz="2000" b="1" dirty="0"/>
              <a:t>الطالبة / أسمهان محمد في إلقائها بكلمة عن (هادم اللذات ) ، وقصص من التابعين والسلف الصالح وحالهم مع ذكر الموت وأهواله .</a:t>
            </a:r>
            <a:endParaRPr lang="en-US" sz="2000" b="1" dirty="0"/>
          </a:p>
          <a:p>
            <a:r>
              <a:rPr lang="ar-SA" sz="2000" b="1" dirty="0"/>
              <a:t>ثم بعد ذلك تم عرض مشاركة الطالبة / منى العبدة في برنامج البوربوينت وعنوانها ( حجابي عفافي )، تخلل هذا العرض مقتطفات من محاضرات الشيخين ( سعد العتيق ، عبد المحسن الأحمد ) </a:t>
            </a:r>
            <a:r>
              <a:rPr lang="ar-SA" sz="2000" b="1" dirty="0" smtClean="0"/>
              <a:t>- حفظهما الله-  </a:t>
            </a:r>
            <a:r>
              <a:rPr lang="ar-SA" sz="2000" b="1" dirty="0"/>
              <a:t>عن الحجاب وتساهل الكثيرات فيه.</a:t>
            </a:r>
            <a:endParaRPr lang="en-US" sz="2000" b="1" dirty="0"/>
          </a:p>
          <a:p>
            <a:r>
              <a:rPr lang="ar-SA" sz="2000" b="1" dirty="0"/>
              <a:t> </a:t>
            </a:r>
            <a:r>
              <a:rPr lang="ar-SA" sz="2000" b="1" dirty="0" smtClean="0"/>
              <a:t>   الدكتورة </a:t>
            </a:r>
            <a:r>
              <a:rPr lang="ar-SA" sz="2000" b="1" dirty="0"/>
              <a:t>مشاعر عبد الرحيم لها بصمة في المشاركات الإبداعية حيث عرضت على الحضور في البوربوينت (الأحاديث المشهورة بين الألسنة والمكذوبة عن الرسول صلى الله عليه وسلم ) والحديث الصحيح البديل عن هذه الأحاديث المنتشرة .</a:t>
            </a:r>
            <a:endParaRPr lang="en-US" sz="2000" b="1" dirty="0"/>
          </a:p>
          <a:p>
            <a:r>
              <a:rPr lang="ar-SA" sz="2000" b="1" dirty="0"/>
              <a:t> </a:t>
            </a:r>
            <a:r>
              <a:rPr lang="ar-SA" sz="2000" b="1" dirty="0" smtClean="0"/>
              <a:t>  </a:t>
            </a:r>
            <a:r>
              <a:rPr lang="ar-SA" sz="2000" b="1" dirty="0"/>
              <a:t>وكان من أبرز الأحاديث المكذوبة والموضوعة التي ذكرت ( نحن قوم لا نأكل حتى نجوع </a:t>
            </a:r>
            <a:r>
              <a:rPr lang="ar-SA" sz="2000" b="1" dirty="0" smtClean="0"/>
              <a:t>...، </a:t>
            </a:r>
            <a:r>
              <a:rPr lang="ar-SA" sz="2000" b="1" dirty="0"/>
              <a:t>والجنة تحت أقدام الأمهات ، النظافة من الإيمان </a:t>
            </a:r>
            <a:r>
              <a:rPr lang="ar-SA" sz="2000" b="1" dirty="0" smtClean="0"/>
              <a:t>) </a:t>
            </a:r>
            <a:r>
              <a:rPr lang="ar-SA" sz="2000" b="1" dirty="0"/>
              <a:t>وغيرها .</a:t>
            </a:r>
            <a:endParaRPr lang="en-US" sz="2000" b="1" dirty="0"/>
          </a:p>
          <a:p>
            <a:r>
              <a:rPr lang="ar-SA" sz="2000" b="1" dirty="0" smtClean="0"/>
              <a:t>  ثم </a:t>
            </a:r>
            <a:r>
              <a:rPr lang="ar-SA" sz="2000" b="1" dirty="0"/>
              <a:t>مشاركة الطالبة / أسماء الدويش  و(بعض المظاهر السلبية السلوكية وسط الطالبات )  ذكر ت نماذج من المواقف والعبارات المنتشرة بينهن .</a:t>
            </a:r>
          </a:p>
        </p:txBody>
      </p:sp>
    </p:spTree>
    <p:extLst>
      <p:ext uri="{BB962C8B-B14F-4D97-AF65-F5344CB8AC3E}">
        <p14:creationId xmlns:p14="http://schemas.microsoft.com/office/powerpoint/2010/main" val="3752809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656" y="1020951"/>
            <a:ext cx="6192688" cy="68634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000" b="1" dirty="0" smtClean="0"/>
              <a:t>     وموضوع </a:t>
            </a:r>
            <a:r>
              <a:rPr lang="ar-SA" sz="2000" b="1" dirty="0"/>
              <a:t>(كيف نحيا باسم الرحمن الرحيم ) من اختيارات الأستاذة /علياء أبو نواس عنواناً لمشاركتها . أوضحت للحضور شرح أسماء الله الحسنى (الرحمن ، الرحيم ) والفرق بينهما . استشهدت بذلك من القرآن السنة . </a:t>
            </a:r>
            <a:endParaRPr lang="en-US" sz="2000" b="1" dirty="0"/>
          </a:p>
          <a:p>
            <a:r>
              <a:rPr lang="ar-SA" sz="2000" b="1" dirty="0" smtClean="0"/>
              <a:t>   ثم </a:t>
            </a:r>
            <a:r>
              <a:rPr lang="ar-SA" sz="2000" b="1" dirty="0"/>
              <a:t>ختم البرنامج الدعوي بكلمة عن (الإخلاص ، وثمراته ) كان ذلك مع د. فوزية البدر .</a:t>
            </a:r>
            <a:endParaRPr lang="en-US" sz="2000" b="1" dirty="0"/>
          </a:p>
          <a:p>
            <a:r>
              <a:rPr lang="ar-SA" sz="2000" b="1" dirty="0" smtClean="0"/>
              <a:t>   وفي </a:t>
            </a:r>
            <a:r>
              <a:rPr lang="ar-SA" sz="2000" b="1" dirty="0"/>
              <a:t>نهاية البرنامج تم تخصيص وقت لمداخلات الحضور عن : </a:t>
            </a:r>
            <a:endParaRPr lang="en-US" sz="2000" b="1" dirty="0"/>
          </a:p>
          <a:p>
            <a:pPr lvl="0"/>
            <a:r>
              <a:rPr lang="ar-SA" sz="2000" b="1" dirty="0"/>
              <a:t> استشارة دينية أجابت عنها (د. فوزية البدر ) .</a:t>
            </a:r>
            <a:endParaRPr lang="en-US" sz="2000" b="1" dirty="0"/>
          </a:p>
          <a:p>
            <a:pPr lvl="0"/>
            <a:r>
              <a:rPr lang="ar-SA" sz="2000" b="1" dirty="0"/>
              <a:t>الاستشارات النفسية مع (د. سارة مبارك ، قسم العلوم التربوية ) .</a:t>
            </a:r>
            <a:endParaRPr lang="en-US" sz="2000" b="1" dirty="0"/>
          </a:p>
          <a:p>
            <a:pPr lvl="0"/>
            <a:r>
              <a:rPr lang="ar-SA" sz="2000" b="1" dirty="0"/>
              <a:t>استشارة أسرية و (د. سهام علي من قسم العلوم التربوية ) .  </a:t>
            </a:r>
            <a:endParaRPr lang="en-US" sz="2000" b="1" dirty="0"/>
          </a:p>
          <a:p>
            <a:r>
              <a:rPr lang="ar-SA" sz="2000" b="1" u="sng" dirty="0"/>
              <a:t>مشاهدات في البرنامج : </a:t>
            </a:r>
            <a:endParaRPr lang="en-US" sz="2000" b="1" dirty="0"/>
          </a:p>
          <a:p>
            <a:pPr lvl="0"/>
            <a:r>
              <a:rPr lang="ar-SA" sz="2000" b="1" u="sng" dirty="0"/>
              <a:t>افطار للعاملات ، وتوزيع كتيبات اسلامية بلغتهم (البنغالية ) .إضافة إلى كسوة الشتاء ، مقدمة من طالبات (مقرر أصول الدعوة ) .</a:t>
            </a:r>
            <a:endParaRPr lang="en-US" sz="2000" b="1" dirty="0"/>
          </a:p>
          <a:p>
            <a:pPr lvl="0"/>
            <a:r>
              <a:rPr lang="ar-SA" sz="2000" b="1" u="sng" dirty="0"/>
              <a:t>الضيافة كانت مشتركة بين طالبات وموظفات القسم .</a:t>
            </a:r>
            <a:endParaRPr lang="en-US" sz="2000" b="1" dirty="0"/>
          </a:p>
          <a:p>
            <a:pPr lvl="0"/>
            <a:r>
              <a:rPr lang="ar-SA" sz="2000" b="1" u="sng" dirty="0"/>
              <a:t>الحضور كان من جميع منسوبات الكلية من أعضاء وإداريات ومراسلات .</a:t>
            </a:r>
            <a:endParaRPr lang="en-US" sz="2000" b="1" dirty="0"/>
          </a:p>
          <a:p>
            <a:pPr lvl="0"/>
            <a:r>
              <a:rPr lang="ar-SA" sz="2000" b="1" u="sng" dirty="0"/>
              <a:t>استغرق البرنامج (4) ساعات . </a:t>
            </a:r>
            <a:endParaRPr lang="en-US" sz="2000" b="1" dirty="0"/>
          </a:p>
          <a:p>
            <a:r>
              <a:rPr lang="ar-SA" sz="2000" b="1" dirty="0"/>
              <a:t> وأخيراً : </a:t>
            </a:r>
            <a:endParaRPr lang="en-US" sz="2000" b="1" dirty="0"/>
          </a:p>
          <a:p>
            <a:r>
              <a:rPr lang="ar-SA" sz="2000" b="1" dirty="0"/>
              <a:t>البرنامج قد آتى ثماره في استحسان الحضور وإعجابهم فيه من ناحية التنظيم والأداء ، و الاستفادة العلمية والمعرفية . وكل هذا بتوفيق الله تعالى ، نفع الله بهذا البرنامج وأجزل المثوبة لكل من أسهم فيه من كلمة ، ومشاركة، وتوجيه . لا حرم الله أجرهم . وجعل ذلك في موازين الحسنات .</a:t>
            </a:r>
            <a:endParaRPr lang="en-US" sz="2000" b="1" dirty="0"/>
          </a:p>
          <a:p>
            <a:r>
              <a:rPr lang="ar-SA" sz="2000" b="1" dirty="0"/>
              <a:t> 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77947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47798" y="2555776"/>
            <a:ext cx="4617748" cy="6983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600" b="1" dirty="0" smtClean="0"/>
              <a:t>الأحاديث المشتهرة بين الناس</a:t>
            </a:r>
            <a:endParaRPr lang="ar-SA" sz="3600" b="1" dirty="0"/>
          </a:p>
        </p:txBody>
      </p:sp>
      <p:sp>
        <p:nvSpPr>
          <p:cNvPr id="4" name="Oval 3"/>
          <p:cNvSpPr/>
          <p:nvPr/>
        </p:nvSpPr>
        <p:spPr>
          <a:xfrm>
            <a:off x="1497075" y="3275856"/>
            <a:ext cx="4020157" cy="7200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د. مشاعر عبد الرحيم</a:t>
            </a:r>
            <a:endParaRPr lang="ar-SA" sz="28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2044185" y="251520"/>
            <a:ext cx="2824975" cy="21047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اليوم الدعوي الأول </a:t>
            </a:r>
          </a:p>
          <a:p>
            <a:pPr algn="ctr"/>
            <a:r>
              <a:rPr lang="ar-SA" sz="2800" b="1" dirty="0"/>
              <a:t>وحدة خدمة المجتمع</a:t>
            </a:r>
          </a:p>
          <a:p>
            <a:pPr algn="ctr"/>
            <a:r>
              <a:rPr lang="ar-SA" sz="2800" b="1" dirty="0" smtClean="0"/>
              <a:t>بالتعاون مع </a:t>
            </a:r>
            <a:r>
              <a:rPr lang="ar-SA" sz="2800" b="1" dirty="0"/>
              <a:t>لقسم الدراسات </a:t>
            </a:r>
            <a:r>
              <a:rPr lang="ar-SA" sz="2800" b="1" dirty="0" smtClean="0"/>
              <a:t>الإسلامية</a:t>
            </a:r>
            <a:endParaRPr lang="ar-SA" sz="2800" b="1" dirty="0"/>
          </a:p>
        </p:txBody>
      </p:sp>
      <p:pic>
        <p:nvPicPr>
          <p:cNvPr id="6" name="صورة 6" descr="شعار المجمعة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17232" y="332656"/>
            <a:ext cx="1224136" cy="1357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صورة 6" descr="شعار المجمعة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640" y="451022"/>
            <a:ext cx="1224136" cy="1357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Picture 2" descr="C:\Users\MAx\Pictures\IMG_45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152" y="4499992"/>
            <a:ext cx="3234215" cy="312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x\Pictures\IMG_45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4499993"/>
            <a:ext cx="324036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506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47798" y="2555776"/>
            <a:ext cx="4617748" cy="6983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600" b="1" dirty="0" smtClean="0"/>
              <a:t>كيف نحيا باسم الرحيم</a:t>
            </a:r>
            <a:endParaRPr lang="ar-SA" sz="3600" b="1" dirty="0"/>
          </a:p>
        </p:txBody>
      </p:sp>
      <p:sp>
        <p:nvSpPr>
          <p:cNvPr id="3" name="Oval 2"/>
          <p:cNvSpPr/>
          <p:nvPr/>
        </p:nvSpPr>
        <p:spPr>
          <a:xfrm>
            <a:off x="1497075" y="3491880"/>
            <a:ext cx="4020157" cy="72008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أ. عليا أبو نواس</a:t>
            </a:r>
            <a:endParaRPr lang="ar-SA" sz="28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2044185" y="251520"/>
            <a:ext cx="2824975" cy="210475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اليوم الدعوي الأول </a:t>
            </a:r>
          </a:p>
          <a:p>
            <a:pPr algn="ctr"/>
            <a:r>
              <a:rPr lang="ar-SA" sz="2800" b="1" dirty="0"/>
              <a:t>وحدة خدمة المجتمع</a:t>
            </a:r>
          </a:p>
          <a:p>
            <a:pPr algn="ctr"/>
            <a:r>
              <a:rPr lang="ar-SA" sz="2800" b="1" dirty="0" smtClean="0"/>
              <a:t>بالتعاون مع </a:t>
            </a:r>
            <a:r>
              <a:rPr lang="ar-SA" sz="2800" b="1" dirty="0"/>
              <a:t>لقسم الدراسات </a:t>
            </a:r>
            <a:r>
              <a:rPr lang="ar-SA" sz="2800" b="1" dirty="0" smtClean="0"/>
              <a:t>الإسلامية</a:t>
            </a:r>
            <a:endParaRPr lang="ar-SA" sz="2800" b="1" dirty="0"/>
          </a:p>
        </p:txBody>
      </p:sp>
      <p:pic>
        <p:nvPicPr>
          <p:cNvPr id="6" name="صورة 6" descr="شعار المجمعة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640" y="451022"/>
            <a:ext cx="1224136" cy="1357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4572000"/>
            <a:ext cx="273630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992" y="4644008"/>
            <a:ext cx="280831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054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IMG_9744[1]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024" y="755576"/>
            <a:ext cx="2758430" cy="3721446"/>
          </a:xfrm>
          <a:prstGeom prst="rect">
            <a:avLst/>
          </a:prstGeom>
          <a:noFill/>
          <a:extLst/>
        </p:spPr>
      </p:pic>
      <p:pic>
        <p:nvPicPr>
          <p:cNvPr id="4" name="Picture 3" descr="F:\IMG_9746[1]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33" y="755576"/>
            <a:ext cx="2776855" cy="3721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:\IMG_9743[1]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023" y="4572000"/>
            <a:ext cx="2758393" cy="4032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F:\IMG_9747[1]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32" y="4572000"/>
            <a:ext cx="2776855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7287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734</Words>
  <Application>Microsoft Office PowerPoint</Application>
  <PresentationFormat>عرض على الشاشة (3:4)‏</PresentationFormat>
  <Paragraphs>95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</dc:creator>
  <cp:lastModifiedBy>1</cp:lastModifiedBy>
  <cp:revision>18</cp:revision>
  <dcterms:created xsi:type="dcterms:W3CDTF">2016-01-07T05:29:09Z</dcterms:created>
  <dcterms:modified xsi:type="dcterms:W3CDTF">2017-03-26T20:34:59Z</dcterms:modified>
</cp:coreProperties>
</file>