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9" r:id="rId4"/>
    <p:sldId id="460" r:id="rId5"/>
    <p:sldId id="459" r:id="rId6"/>
    <p:sldId id="260" r:id="rId7"/>
    <p:sldId id="261" r:id="rId8"/>
    <p:sldId id="303" r:id="rId9"/>
    <p:sldId id="262" r:id="rId10"/>
    <p:sldId id="304" r:id="rId11"/>
    <p:sldId id="263" r:id="rId12"/>
    <p:sldId id="264" r:id="rId13"/>
    <p:sldId id="305" r:id="rId14"/>
    <p:sldId id="265" r:id="rId15"/>
    <p:sldId id="267" r:id="rId16"/>
    <p:sldId id="527" r:id="rId17"/>
    <p:sldId id="542" r:id="rId18"/>
    <p:sldId id="535" r:id="rId19"/>
    <p:sldId id="534" r:id="rId20"/>
    <p:sldId id="528" r:id="rId21"/>
    <p:sldId id="538" r:id="rId22"/>
    <p:sldId id="536" r:id="rId23"/>
    <p:sldId id="530" r:id="rId24"/>
    <p:sldId id="531" r:id="rId25"/>
    <p:sldId id="543" r:id="rId26"/>
    <p:sldId id="503" r:id="rId27"/>
    <p:sldId id="599" r:id="rId28"/>
    <p:sldId id="598" r:id="rId29"/>
    <p:sldId id="504" r:id="rId30"/>
    <p:sldId id="544" r:id="rId31"/>
    <p:sldId id="505" r:id="rId32"/>
    <p:sldId id="545" r:id="rId33"/>
    <p:sldId id="600" r:id="rId34"/>
    <p:sldId id="507" r:id="rId35"/>
    <p:sldId id="546" r:id="rId36"/>
    <p:sldId id="508" r:id="rId37"/>
    <p:sldId id="547" r:id="rId38"/>
    <p:sldId id="548" r:id="rId39"/>
    <p:sldId id="549" r:id="rId40"/>
    <p:sldId id="550" r:id="rId41"/>
    <p:sldId id="601" r:id="rId42"/>
    <p:sldId id="602" r:id="rId43"/>
    <p:sldId id="603" r:id="rId44"/>
    <p:sldId id="604" r:id="rId45"/>
    <p:sldId id="605" r:id="rId46"/>
    <p:sldId id="606" r:id="rId47"/>
    <p:sldId id="607" r:id="rId48"/>
    <p:sldId id="608" r:id="rId49"/>
    <p:sldId id="609" r:id="rId50"/>
    <p:sldId id="610" r:id="rId51"/>
    <p:sldId id="611" r:id="rId52"/>
    <p:sldId id="612" r:id="rId53"/>
    <p:sldId id="613" r:id="rId54"/>
    <p:sldId id="619" r:id="rId55"/>
    <p:sldId id="462" r:id="rId56"/>
    <p:sldId id="532" r:id="rId57"/>
    <p:sldId id="311" r:id="rId58"/>
    <p:sldId id="315" r:id="rId59"/>
    <p:sldId id="274" r:id="rId60"/>
    <p:sldId id="313" r:id="rId61"/>
    <p:sldId id="312" r:id="rId62"/>
    <p:sldId id="314" r:id="rId63"/>
    <p:sldId id="360" r:id="rId64"/>
    <p:sldId id="640" r:id="rId65"/>
    <p:sldId id="275" r:id="rId66"/>
    <p:sldId id="322" r:id="rId67"/>
    <p:sldId id="276" r:id="rId68"/>
    <p:sldId id="293" r:id="rId69"/>
    <p:sldId id="337" r:id="rId70"/>
    <p:sldId id="616" r:id="rId71"/>
    <p:sldId id="617" r:id="rId72"/>
    <p:sldId id="615" r:id="rId73"/>
    <p:sldId id="277" r:id="rId74"/>
    <p:sldId id="620" r:id="rId75"/>
    <p:sldId id="281" r:id="rId76"/>
    <p:sldId id="282" r:id="rId77"/>
    <p:sldId id="283" r:id="rId78"/>
    <p:sldId id="326" r:id="rId79"/>
    <p:sldId id="284" r:id="rId80"/>
    <p:sldId id="296" r:id="rId81"/>
    <p:sldId id="621" r:id="rId82"/>
    <p:sldId id="348" r:id="rId83"/>
    <p:sldId id="329" r:id="rId84"/>
    <p:sldId id="556" r:id="rId85"/>
    <p:sldId id="559" r:id="rId86"/>
    <p:sldId id="330" r:id="rId87"/>
    <p:sldId id="622" r:id="rId88"/>
    <p:sldId id="560" r:id="rId89"/>
    <p:sldId id="558" r:id="rId90"/>
    <p:sldId id="298" r:id="rId91"/>
    <p:sldId id="561" r:id="rId92"/>
    <p:sldId id="623" r:id="rId93"/>
    <p:sldId id="361" r:id="rId94"/>
    <p:sldId id="302" r:id="rId95"/>
    <p:sldId id="635" r:id="rId9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71" autoAdjust="0"/>
  </p:normalViewPr>
  <p:slideViewPr>
    <p:cSldViewPr>
      <p:cViewPr>
        <p:scale>
          <a:sx n="90" d="100"/>
          <a:sy n="90" d="100"/>
        </p:scale>
        <p:origin x="-816" y="360"/>
      </p:cViewPr>
      <p:guideLst>
        <p:guide orient="horz" pos="2160"/>
        <p:guide pos="2880"/>
      </p:guideLst>
    </p:cSldViewPr>
  </p:slideViewPr>
  <p:outlineViewPr>
    <p:cViewPr>
      <p:scale>
        <a:sx n="33" d="100"/>
        <a:sy n="33" d="100"/>
      </p:scale>
      <p:origin x="0" y="9615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52174902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87233556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23352783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22334063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91466668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49700239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6DFFA062-39EC-460A-A875-C8705691D36B}" type="datetimeFigureOut">
              <a:rPr lang="ar-SA" smtClean="0"/>
              <a:t>28/06/38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77717358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6DFFA062-39EC-460A-A875-C8705691D36B}" type="datetimeFigureOut">
              <a:rPr lang="ar-SA" smtClean="0"/>
              <a:t>28/06/38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199422707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DFFA062-39EC-460A-A875-C8705691D36B}" type="datetimeFigureOut">
              <a:rPr lang="ar-SA" smtClean="0"/>
              <a:t>28/06/38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32453040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255618500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DFFA062-39EC-460A-A875-C8705691D36B}" type="datetimeFigureOut">
              <a:rPr lang="ar-SA" smtClean="0"/>
              <a:t>28/06/38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5A074AF-C963-438C-A356-7E93CB064E27}" type="slidenum">
              <a:rPr lang="ar-SA" smtClean="0"/>
              <a:t>‹#›</a:t>
            </a:fld>
            <a:endParaRPr lang="ar-SA"/>
          </a:p>
        </p:txBody>
      </p:sp>
    </p:spTree>
    <p:extLst>
      <p:ext uri="{BB962C8B-B14F-4D97-AF65-F5344CB8AC3E}">
        <p14:creationId xmlns:p14="http://schemas.microsoft.com/office/powerpoint/2010/main" val="46751350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4000" r="-4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FFA062-39EC-460A-A875-C8705691D36B}" type="datetimeFigureOut">
              <a:rPr lang="ar-SA" smtClean="0"/>
              <a:t>28/06/38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5A074AF-C963-438C-A356-7E93CB064E27}" type="slidenum">
              <a:rPr lang="ar-SA" smtClean="0"/>
              <a:t>‹#›</a:t>
            </a:fld>
            <a:endParaRPr lang="ar-SA"/>
          </a:p>
        </p:txBody>
      </p:sp>
    </p:spTree>
    <p:extLst>
      <p:ext uri="{BB962C8B-B14F-4D97-AF65-F5344CB8AC3E}">
        <p14:creationId xmlns:p14="http://schemas.microsoft.com/office/powerpoint/2010/main" val="34968303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masr.ta3mal.com/ar/Pages/Content/Article.aspx?ArticleID=4257"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mawdoo3.com/%D9%83%D9%8A%D9%81_%D8%A3%D8%B5%D8%A8%D8%AD_%D8%AC%D8%B1%D9%8A%D8%A6%D8%A9"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solidFill>
            <a:srgbClr val="E5F3F7"/>
          </a:solidFill>
          <a:scene3d>
            <a:camera prst="orthographicFront"/>
            <a:lightRig rig="threePt" dir="t"/>
          </a:scene3d>
          <a:sp3d>
            <a:bevelT prst="convex"/>
          </a:sp3d>
        </p:spPr>
        <p:style>
          <a:lnRef idx="2">
            <a:schemeClr val="accent5">
              <a:shade val="50000"/>
            </a:schemeClr>
          </a:lnRef>
          <a:fillRef idx="1">
            <a:schemeClr val="accent5"/>
          </a:fillRef>
          <a:effectRef idx="0">
            <a:schemeClr val="accent5"/>
          </a:effectRef>
          <a:fontRef idx="minor">
            <a:schemeClr val="lt1"/>
          </a:fontRef>
        </p:style>
        <p:txBody>
          <a:bodyPr/>
          <a:lstStyle/>
          <a:p>
            <a:endParaRPr lang="ar-SA" dirty="0"/>
          </a:p>
        </p:txBody>
      </p:sp>
      <p:pic>
        <p:nvPicPr>
          <p:cNvPr id="1026" name="Picture 2" descr="C:\Users\MAX\Desktop\مجلد جديد ‫(15)‬\اعلان دورة السيرة.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520" y="0"/>
            <a:ext cx="925252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942675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412776"/>
            <a:ext cx="8229600" cy="4680520"/>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ct val="160000"/>
              </a:lnSpc>
              <a:buNone/>
            </a:pPr>
            <a:r>
              <a:rPr lang="ar-SA" dirty="0">
                <a:solidFill>
                  <a:schemeClr val="bg1"/>
                </a:solidFill>
                <a:cs typeface="AL-Mateen" pitchFamily="2" charset="-78"/>
              </a:rPr>
              <a:t>وهي وسيلة للدعاية عن نفسك تستعرض فيها خبراتك ومهاراتك بشكل علمي وجذاب لصاحب العمل، أي أنها تعتبر بوابة الوصول للوظيفة لذلك لا بد من كتابتها بشكل ملائم، والسيرة الذاتية ليست هي التي تؤهلك إلى الوظيفة وإنما كتابة السيرة الذاتية بشكل جيد يجعلك تدخل الخطوة الثانية وهي المقابلة الشخصية مع صاحب العمل، هي السيرة الذاتية </a:t>
            </a:r>
            <a:r>
              <a:rPr lang="ar-SA" dirty="0" smtClean="0">
                <a:solidFill>
                  <a:schemeClr val="bg1"/>
                </a:solidFill>
                <a:cs typeface="AL-Mateen" pitchFamily="2" charset="-78"/>
              </a:rPr>
              <a:t>؟</a:t>
            </a:r>
            <a:endParaRPr lang="en-US" dirty="0">
              <a:solidFill>
                <a:schemeClr val="bg1"/>
              </a:solidFill>
              <a:cs typeface="AL-Mateen" pitchFamily="2" charset="-78"/>
            </a:endParaRPr>
          </a:p>
        </p:txBody>
      </p:sp>
    </p:spTree>
    <p:extLst>
      <p:ext uri="{BB962C8B-B14F-4D97-AF65-F5344CB8AC3E}">
        <p14:creationId xmlns:p14="http://schemas.microsoft.com/office/powerpoint/2010/main" val="422938206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3528" y="1268760"/>
            <a:ext cx="8229600" cy="4824536"/>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marL="0" lvl="0" indent="0">
              <a:lnSpc>
                <a:spcPct val="160000"/>
              </a:lnSpc>
              <a:buNone/>
            </a:pPr>
            <a:r>
              <a:rPr lang="ar-SA" dirty="0" smtClean="0">
                <a:solidFill>
                  <a:schemeClr val="bg1"/>
                </a:solidFill>
                <a:cs typeface="AL-Mateen" pitchFamily="2" charset="-78"/>
              </a:rPr>
              <a:t>هي </a:t>
            </a:r>
            <a:r>
              <a:rPr lang="ar-SA" dirty="0">
                <a:solidFill>
                  <a:schemeClr val="bg1"/>
                </a:solidFill>
                <a:cs typeface="AL-Mateen" pitchFamily="2" charset="-78"/>
              </a:rPr>
              <a:t>بطاقة تعريف للفرد</a:t>
            </a:r>
            <a:r>
              <a:rPr lang="en-US" dirty="0">
                <a:solidFill>
                  <a:schemeClr val="bg1"/>
                </a:solidFill>
                <a:cs typeface="AL-Mateen" pitchFamily="2" charset="-78"/>
              </a:rPr>
              <a:t>.</a:t>
            </a:r>
            <a:br>
              <a:rPr lang="en-US" dirty="0">
                <a:solidFill>
                  <a:schemeClr val="bg1"/>
                </a:solidFill>
                <a:cs typeface="AL-Mateen" pitchFamily="2" charset="-78"/>
              </a:rPr>
            </a:br>
            <a:r>
              <a:rPr lang="ar-SA" dirty="0" smtClean="0">
                <a:solidFill>
                  <a:schemeClr val="bg1"/>
                </a:solidFill>
                <a:cs typeface="AL-Mateen" pitchFamily="2" charset="-78"/>
              </a:rPr>
              <a:t>هي </a:t>
            </a:r>
            <a:r>
              <a:rPr lang="ar-SA" dirty="0">
                <a:solidFill>
                  <a:schemeClr val="bg1"/>
                </a:solidFill>
                <a:cs typeface="AL-Mateen" pitchFamily="2" charset="-78"/>
              </a:rPr>
              <a:t>المفتاح للوصول للمقابلة الشخصية</a:t>
            </a:r>
            <a:r>
              <a:rPr lang="en-US" dirty="0" smtClean="0">
                <a:solidFill>
                  <a:schemeClr val="bg1"/>
                </a:solidFill>
                <a:cs typeface="AL-Mateen" pitchFamily="2" charset="-78"/>
              </a:rPr>
              <a:t>.</a:t>
            </a:r>
          </a:p>
          <a:p>
            <a:pPr marL="0" lvl="0" indent="0">
              <a:lnSpc>
                <a:spcPct val="160000"/>
              </a:lnSpc>
              <a:buNone/>
            </a:pPr>
            <a:r>
              <a:rPr lang="ar-SA" dirty="0" smtClean="0">
                <a:solidFill>
                  <a:schemeClr val="bg1"/>
                </a:solidFill>
                <a:cs typeface="AL-Mateen" pitchFamily="2" charset="-78"/>
              </a:rPr>
              <a:t>هي </a:t>
            </a:r>
            <a:r>
              <a:rPr lang="ar-SA" dirty="0">
                <a:solidFill>
                  <a:schemeClr val="bg1"/>
                </a:solidFill>
                <a:cs typeface="AL-Mateen" pitchFamily="2" charset="-78"/>
              </a:rPr>
              <a:t>بمثابة النداء الذي يقول لصاحب العمل (قم بتعييني! وليس إدراجي بين </a:t>
            </a:r>
            <a:r>
              <a:rPr lang="ar-SA" dirty="0" smtClean="0">
                <a:solidFill>
                  <a:schemeClr val="bg1"/>
                </a:solidFill>
                <a:cs typeface="AL-Mateen" pitchFamily="2" charset="-78"/>
              </a:rPr>
              <a:t>الملفات</a:t>
            </a:r>
            <a:r>
              <a:rPr lang="en-US" dirty="0" smtClean="0">
                <a:solidFill>
                  <a:schemeClr val="bg1"/>
                </a:solidFill>
                <a:cs typeface="AL-Mateen" pitchFamily="2" charset="-78"/>
              </a:rPr>
              <a:t> </a:t>
            </a:r>
            <a:r>
              <a:rPr lang="en-US" dirty="0">
                <a:solidFill>
                  <a:schemeClr val="bg1"/>
                </a:solidFill>
                <a:cs typeface="AL-Mateen" pitchFamily="2" charset="-78"/>
              </a:rPr>
              <a:t>.</a:t>
            </a:r>
            <a:br>
              <a:rPr lang="en-US" dirty="0">
                <a:solidFill>
                  <a:schemeClr val="bg1"/>
                </a:solidFill>
                <a:cs typeface="AL-Mateen" pitchFamily="2" charset="-78"/>
              </a:rPr>
            </a:br>
            <a:r>
              <a:rPr lang="ar-SA" dirty="0" smtClean="0">
                <a:solidFill>
                  <a:schemeClr val="bg1"/>
                </a:solidFill>
                <a:cs typeface="AL-Mateen" pitchFamily="2" charset="-78"/>
              </a:rPr>
              <a:t>السيرة الذاتية </a:t>
            </a:r>
            <a:r>
              <a:rPr lang="ar-SA" dirty="0">
                <a:solidFill>
                  <a:schemeClr val="bg1"/>
                </a:solidFill>
                <a:cs typeface="AL-Mateen" pitchFamily="2" charset="-78"/>
              </a:rPr>
              <a:t>هي انعكاس لشخصيتك وبالتالي يجب عليك أن تعدها بجودة عالية لأن إعدادها بطريقة غير مناسبة قد تؤثر عليك </a:t>
            </a:r>
            <a:r>
              <a:rPr lang="ar-SA" dirty="0" smtClean="0">
                <a:solidFill>
                  <a:schemeClr val="bg1"/>
                </a:solidFill>
                <a:cs typeface="AL-Mateen" pitchFamily="2" charset="-78"/>
              </a:rPr>
              <a:t> في </a:t>
            </a:r>
            <a:r>
              <a:rPr lang="ar-SA" dirty="0">
                <a:solidFill>
                  <a:schemeClr val="bg1"/>
                </a:solidFill>
                <a:cs typeface="AL-Mateen" pitchFamily="2" charset="-78"/>
              </a:rPr>
              <a:t>الحصول على فرصة وظيفية.</a:t>
            </a:r>
            <a:endParaRPr lang="en-US" dirty="0">
              <a:solidFill>
                <a:schemeClr val="bg1"/>
              </a:solidFill>
              <a:cs typeface="AL-Mateen" pitchFamily="2" charset="-78"/>
            </a:endParaRPr>
          </a:p>
          <a:p>
            <a:pPr marL="0" lvl="0" indent="0">
              <a:lnSpc>
                <a:spcPct val="160000"/>
              </a:lnSpc>
              <a:buNone/>
            </a:pPr>
            <a:r>
              <a:rPr lang="ar-SA" dirty="0" smtClean="0">
                <a:solidFill>
                  <a:schemeClr val="bg1"/>
                </a:solidFill>
                <a:cs typeface="AL-Mateen" pitchFamily="2" charset="-78"/>
              </a:rPr>
              <a:t> السيرة الذاتية </a:t>
            </a:r>
            <a:r>
              <a:rPr lang="ar-SA" dirty="0">
                <a:solidFill>
                  <a:schemeClr val="bg1"/>
                </a:solidFill>
                <a:cs typeface="AL-Mateen" pitchFamily="2" charset="-78"/>
              </a:rPr>
              <a:t>هي تسويق لك عند مديري التوظيف وبالتالي يجب أن تكون مقنعة وفعالة</a:t>
            </a:r>
            <a:r>
              <a:rPr lang="ar-SA" dirty="0" smtClean="0">
                <a:solidFill>
                  <a:schemeClr val="bg1"/>
                </a:solidFill>
                <a:cs typeface="AL-Mateen" pitchFamily="2" charset="-78"/>
              </a:rPr>
              <a:t>.</a:t>
            </a:r>
            <a:endParaRPr lang="ar-SA" dirty="0">
              <a:solidFill>
                <a:schemeClr val="bg1"/>
              </a:solidFill>
              <a:cs typeface="AL-Mateen" pitchFamily="2" charset="-78"/>
            </a:endParaRPr>
          </a:p>
        </p:txBody>
      </p:sp>
    </p:spTree>
    <p:extLst>
      <p:ext uri="{BB962C8B-B14F-4D97-AF65-F5344CB8AC3E}">
        <p14:creationId xmlns:p14="http://schemas.microsoft.com/office/powerpoint/2010/main" val="285665503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713387"/>
          </a:xfrm>
        </p:spPr>
        <p:style>
          <a:lnRef idx="0">
            <a:schemeClr val="accent1"/>
          </a:lnRef>
          <a:fillRef idx="3">
            <a:schemeClr val="accent1"/>
          </a:fillRef>
          <a:effectRef idx="3">
            <a:schemeClr val="accent1"/>
          </a:effectRef>
          <a:fontRef idx="minor">
            <a:schemeClr val="lt1"/>
          </a:fontRef>
        </p:style>
        <p:txBody>
          <a:bodyPr>
            <a:normAutofit/>
          </a:bodyPr>
          <a:lstStyle/>
          <a:p>
            <a:pPr marL="0" indent="0" algn="just">
              <a:lnSpc>
                <a:spcPts val="4100"/>
              </a:lnSpc>
              <a:buNone/>
            </a:pPr>
            <a:r>
              <a:rPr lang="ar-SA" sz="3000" dirty="0">
                <a:cs typeface="AL-Mateen" pitchFamily="2" charset="-78"/>
              </a:rPr>
              <a:t>و يتمّ من خلالها رسم صورة أولية للشخص صاحب السيرة الذاتية ومعرفة خلفيته العلمية والعملية والمهارات والقدرات التي لديه، ومن السيرة الذاتية يقرر ذوو الأعمال بإجراء مقابلة مع الشخص أو لا؛ إذن فهي المفتاح الرئيسي لأيّ عمل يُقدم عليه الشخص. تسعى الكثير من الشركات والمؤسسات إلى التعامل مع نظام السيرة الذاتية قبل مقابلة الأشخاص، وذلك لتقليل عدد المرشحين للمقابلة؛ وذلك من خلال المفاضلة بين الأشخاص المتقدمين لوظيفةٍ معينة من خلال المقارنة بين أعمالهم السابقة ومهاراتهم وخبراتهم والدورات المعتمدة الحاصلين عليها، وغيرها من المعلومات التي توضع في السيرة </a:t>
            </a:r>
            <a:r>
              <a:rPr lang="ar-SA" sz="3000" dirty="0" smtClean="0">
                <a:cs typeface="AL-Mateen" pitchFamily="2" charset="-78"/>
              </a:rPr>
              <a:t>الذاتية.  </a:t>
            </a:r>
            <a:endParaRPr lang="ar-SA" sz="3000" dirty="0">
              <a:cs typeface="AL-Mateen" pitchFamily="2" charset="-78"/>
            </a:endParaRPr>
          </a:p>
        </p:txBody>
      </p:sp>
    </p:spTree>
    <p:extLst>
      <p:ext uri="{BB962C8B-B14F-4D97-AF65-F5344CB8AC3E}">
        <p14:creationId xmlns:p14="http://schemas.microsoft.com/office/powerpoint/2010/main" val="64129337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marL="0" indent="0" algn="just">
              <a:lnSpc>
                <a:spcPts val="4100"/>
              </a:lnSpc>
              <a:buNone/>
            </a:pPr>
            <a:r>
              <a:rPr lang="ar-SA" dirty="0">
                <a:solidFill>
                  <a:schemeClr val="bg1"/>
                </a:solidFill>
                <a:cs typeface="AL-Mateen" pitchFamily="2" charset="-78"/>
              </a:rPr>
              <a:t>ويجب أن تكون بأكمل وجه ومرتبة بطريقة احترافية تُظهر كل جوانب القوة لدى الشخص، </a:t>
            </a:r>
            <a:r>
              <a:rPr lang="ar-SA" dirty="0" smtClean="0">
                <a:solidFill>
                  <a:schemeClr val="bg1"/>
                </a:solidFill>
                <a:cs typeface="AL-Mateen" pitchFamily="2" charset="-78"/>
              </a:rPr>
              <a:t>وتساعده على </a:t>
            </a:r>
            <a:r>
              <a:rPr lang="ar-SA" dirty="0">
                <a:solidFill>
                  <a:schemeClr val="bg1"/>
                </a:solidFill>
                <a:cs typeface="AL-Mateen" pitchFamily="2" charset="-78"/>
              </a:rPr>
              <a:t>اجتياز المرحلة الأولى من الاختبار</a:t>
            </a:r>
            <a:r>
              <a:rPr lang="en-US" dirty="0">
                <a:solidFill>
                  <a:schemeClr val="bg1"/>
                </a:solidFill>
                <a:cs typeface="AL-Mateen" pitchFamily="2" charset="-78"/>
              </a:rPr>
              <a:t/>
            </a:r>
            <a:br>
              <a:rPr lang="en-US" dirty="0">
                <a:solidFill>
                  <a:schemeClr val="bg1"/>
                </a:solidFill>
                <a:cs typeface="AL-Mateen" pitchFamily="2" charset="-78"/>
              </a:rPr>
            </a:br>
            <a:r>
              <a:rPr lang="ar-SA" dirty="0" smtClean="0">
                <a:solidFill>
                  <a:schemeClr val="bg1"/>
                </a:solidFill>
                <a:cs typeface="AL-Mateen" pitchFamily="2" charset="-78"/>
              </a:rPr>
              <a:t>ومن </a:t>
            </a:r>
            <a:r>
              <a:rPr lang="ar-SA" dirty="0">
                <a:solidFill>
                  <a:schemeClr val="bg1"/>
                </a:solidFill>
                <a:cs typeface="AL-Mateen" pitchFamily="2" charset="-78"/>
              </a:rPr>
              <a:t>المهم أن تدوِّن فيها كل ما قد يؤثر على قرار اختيارك وأن تكون مستوفية للبيانات الأساسية. وبالتالي فأي سيرة ذاتية لابد وأن تحتوي على بيانات شخصية، التعليم، خبرة العمل، اللغات، معلومات إضافية. قد تضاف أقسام أخرى مثل التدريب، المهارات الشخصية، الأبحاث والمطبوعات. في الولايات المتحدة يفضلون كتابة قسم صغير في بداية السيرة الذاتية مكون من جملة توضح ما تهدف إليه مثل: الحصول على وظيفة مهندس في مجال الاتصالات…..ولكن يبدو أن هذا غير معتاد في المنطقة العربية ولذا أظن انه لا داعي لكتابة هذا القسم أصلا إلا إذا كنت تتقدم لشركة أجنبية فقد تُفكر في </a:t>
            </a:r>
            <a:r>
              <a:rPr lang="ar-SA" dirty="0" smtClean="0">
                <a:solidFill>
                  <a:schemeClr val="bg1"/>
                </a:solidFill>
                <a:cs typeface="AL-Mateen" pitchFamily="2" charset="-78"/>
              </a:rPr>
              <a:t>إضافته .</a:t>
            </a:r>
            <a:endParaRPr lang="ar-SA" dirty="0">
              <a:solidFill>
                <a:schemeClr val="bg1"/>
              </a:solidFill>
              <a:cs typeface="AL-Mateen" pitchFamily="2" charset="-78"/>
            </a:endParaRPr>
          </a:p>
          <a:p>
            <a:endParaRPr lang="ar-SA" dirty="0">
              <a:solidFill>
                <a:schemeClr val="bg1"/>
              </a:solidFill>
            </a:endParaRPr>
          </a:p>
        </p:txBody>
      </p:sp>
    </p:spTree>
    <p:extLst>
      <p:ext uri="{BB962C8B-B14F-4D97-AF65-F5344CB8AC3E}">
        <p14:creationId xmlns:p14="http://schemas.microsoft.com/office/powerpoint/2010/main" val="414521948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807682"/>
          </a:xfrm>
        </p:spPr>
        <p:style>
          <a:lnRef idx="1">
            <a:schemeClr val="accent1"/>
          </a:lnRef>
          <a:fillRef idx="3">
            <a:schemeClr val="accent1"/>
          </a:fillRef>
          <a:effectRef idx="2">
            <a:schemeClr val="accent1"/>
          </a:effectRef>
          <a:fontRef idx="minor">
            <a:schemeClr val="lt1"/>
          </a:fontRef>
        </p:style>
        <p:txBody>
          <a:bodyPr/>
          <a:lstStyle/>
          <a:p>
            <a:r>
              <a:rPr lang="ar-SA" b="1" dirty="0">
                <a:cs typeface="AL-Mateen" pitchFamily="2" charset="-78"/>
              </a:rPr>
              <a:t>أهمية السيرة الذاتية</a:t>
            </a:r>
            <a:endParaRPr lang="ar-SA" dirty="0">
              <a:cs typeface="AL-Mateen" pitchFamily="2" charset="-78"/>
            </a:endParaRPr>
          </a:p>
        </p:txBody>
      </p:sp>
      <p:sp>
        <p:nvSpPr>
          <p:cNvPr id="3" name="عنصر نائب للمحتوى 2"/>
          <p:cNvSpPr>
            <a:spLocks noGrp="1"/>
          </p:cNvSpPr>
          <p:nvPr>
            <p:ph idx="1"/>
          </p:nvPr>
        </p:nvSpPr>
        <p:spPr>
          <a:xfrm>
            <a:off x="467544" y="1268760"/>
            <a:ext cx="8229600" cy="4968552"/>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200"/>
              </a:lnSpc>
              <a:buNone/>
            </a:pPr>
            <a:r>
              <a:rPr lang="ar-SA" sz="2800" dirty="0" smtClean="0">
                <a:solidFill>
                  <a:schemeClr val="bg1"/>
                </a:solidFill>
                <a:cs typeface="AL-Mateen" pitchFamily="2" charset="-78"/>
              </a:rPr>
              <a:t>تعتمد </a:t>
            </a:r>
            <a:r>
              <a:rPr lang="ar-SA" sz="2800" dirty="0">
                <a:solidFill>
                  <a:schemeClr val="bg1"/>
                </a:solidFill>
                <a:cs typeface="AL-Mateen" pitchFamily="2" charset="-78"/>
              </a:rPr>
              <a:t>أهمية السيرة الذاتية في كونها أداة تظهر لمن يهمه الأمر كل المعلومات التي يحتاجها في الموظف هل سوف تكون إضافة للشركة أم لا</a:t>
            </a:r>
            <a:r>
              <a:rPr lang="ar-SA" sz="2800" b="1" dirty="0">
                <a:solidFill>
                  <a:schemeClr val="bg1"/>
                </a:solidFill>
                <a:cs typeface="AL-Mateen" pitchFamily="2" charset="-78"/>
              </a:rPr>
              <a:t> </a:t>
            </a:r>
            <a:r>
              <a:rPr lang="ar-SA" sz="2800" dirty="0">
                <a:solidFill>
                  <a:schemeClr val="bg1"/>
                </a:solidFill>
                <a:cs typeface="AL-Mateen" pitchFamily="2" charset="-78"/>
              </a:rPr>
              <a:t>هل مؤهلاتك كافية </a:t>
            </a:r>
            <a:r>
              <a:rPr lang="ar-SA" sz="2800" dirty="0" smtClean="0">
                <a:solidFill>
                  <a:schemeClr val="bg1"/>
                </a:solidFill>
                <a:cs typeface="AL-Mateen" pitchFamily="2" charset="-78"/>
              </a:rPr>
              <a:t>للالتحاق </a:t>
            </a:r>
            <a:r>
              <a:rPr lang="ar-SA" sz="2800" dirty="0">
                <a:solidFill>
                  <a:schemeClr val="bg1"/>
                </a:solidFill>
                <a:cs typeface="AL-Mateen" pitchFamily="2" charset="-78"/>
              </a:rPr>
              <a:t>بالشركة أم لا فكل هذا يظهر بالسيرة الذاتية الخاصة بك و هنا تعتمد السيرة الذاتية لك علي كونها ملخص لكل حياتك المهنية لما لها من أهمية عند أصحاب العمل لكي يعرف ما مدي خبراتك السابقة التي تعطيك الأولوية في العمل بالشركة أو للحصول علي </a:t>
            </a:r>
            <a:r>
              <a:rPr lang="ar-SA" sz="2800" dirty="0" smtClean="0">
                <a:solidFill>
                  <a:schemeClr val="bg1"/>
                </a:solidFill>
                <a:cs typeface="AL-Mateen" pitchFamily="2" charset="-78"/>
              </a:rPr>
              <a:t>وظيفة مناسبة </a:t>
            </a:r>
            <a:r>
              <a:rPr lang="ar-SA" sz="2800" dirty="0">
                <a:solidFill>
                  <a:schemeClr val="bg1"/>
                </a:solidFill>
                <a:cs typeface="AL-Mateen" pitchFamily="2" charset="-78"/>
              </a:rPr>
              <a:t>بأسرع وقت.</a:t>
            </a:r>
            <a:endParaRPr lang="en-US" sz="2800" dirty="0">
              <a:solidFill>
                <a:schemeClr val="bg1"/>
              </a:solidFill>
              <a:cs typeface="AL-Mateen" pitchFamily="2" charset="-78"/>
            </a:endParaRPr>
          </a:p>
          <a:p>
            <a:pPr marL="0" indent="0" algn="just">
              <a:lnSpc>
                <a:spcPts val="4200"/>
              </a:lnSpc>
              <a:buNone/>
            </a:pPr>
            <a:r>
              <a:rPr lang="ar-SA" sz="2800" dirty="0">
                <a:solidFill>
                  <a:schemeClr val="bg1"/>
                </a:solidFill>
                <a:cs typeface="AL-Mateen" pitchFamily="2" charset="-78"/>
              </a:rPr>
              <a:t>السيرة الذاتية لها أهمية كبيرة في الحصول على فرصة عمل مناسبة. كثيراً ما يواجه حديثي التخرج مشكلة عدم علمهم بأسلوب كتاب السيرة الذاتية ولا أدري لماذا لا تقوم الجامعات بهذا الدور كما يحدث في الخارج. </a:t>
            </a:r>
          </a:p>
        </p:txBody>
      </p:sp>
    </p:spTree>
    <p:extLst>
      <p:ext uri="{BB962C8B-B14F-4D97-AF65-F5344CB8AC3E}">
        <p14:creationId xmlns:p14="http://schemas.microsoft.com/office/powerpoint/2010/main" val="76566145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4988"/>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ar-SA" sz="3600" dirty="0">
                <a:solidFill>
                  <a:srgbClr val="FFFF00"/>
                </a:solidFill>
                <a:cs typeface="AL-Mateen" pitchFamily="2" charset="-78"/>
              </a:rPr>
              <a:t>قبل البدء </a:t>
            </a:r>
            <a:r>
              <a:rPr lang="ar-SA" sz="3600" dirty="0" smtClean="0">
                <a:solidFill>
                  <a:srgbClr val="FFFF00"/>
                </a:solidFill>
                <a:cs typeface="AL-Mateen" pitchFamily="2" charset="-78"/>
              </a:rPr>
              <a:t>الفعلي </a:t>
            </a:r>
            <a:r>
              <a:rPr lang="ar-SA" sz="3600" dirty="0">
                <a:solidFill>
                  <a:srgbClr val="FFFF00"/>
                </a:solidFill>
                <a:cs typeface="AL-Mateen" pitchFamily="2" charset="-78"/>
              </a:rPr>
              <a:t>في كتابة السيرة الذاتية تذكر  </a:t>
            </a:r>
            <a:r>
              <a:rPr lang="ar-SA" sz="3600" dirty="0" smtClean="0">
                <a:solidFill>
                  <a:srgbClr val="FFFF00"/>
                </a:solidFill>
                <a:cs typeface="AL-Mateen" pitchFamily="2" charset="-78"/>
              </a:rPr>
              <a:t>النقاط التالية</a:t>
            </a:r>
            <a:endParaRPr lang="ar-SA" sz="3600" dirty="0">
              <a:solidFill>
                <a:srgbClr val="FFFF00"/>
              </a:solidFill>
              <a:cs typeface="AL-Mateen" pitchFamily="2" charset="-78"/>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marL="0" indent="0" algn="just">
              <a:lnSpc>
                <a:spcPts val="4100"/>
              </a:lnSpc>
              <a:buNone/>
            </a:pPr>
            <a:r>
              <a:rPr lang="ar-SA" b="1" dirty="0" smtClean="0">
                <a:solidFill>
                  <a:srgbClr val="FFFF00"/>
                </a:solidFill>
                <a:cs typeface="AL-Mateen" pitchFamily="2" charset="-78"/>
              </a:rPr>
              <a:t>السيرة </a:t>
            </a:r>
            <a:r>
              <a:rPr lang="ar-SA" b="1" dirty="0">
                <a:solidFill>
                  <a:srgbClr val="FFFF00"/>
                </a:solidFill>
                <a:cs typeface="AL-Mateen" pitchFamily="2" charset="-78"/>
              </a:rPr>
              <a:t>الذاتية ملخص عنك فاجعلها مختصرة على ألا تغفل إبراز نقاط القوة فيك </a:t>
            </a:r>
          </a:p>
          <a:p>
            <a:pPr marL="0" indent="0" algn="just">
              <a:lnSpc>
                <a:spcPts val="4100"/>
              </a:lnSpc>
              <a:buNone/>
            </a:pPr>
            <a:r>
              <a:rPr lang="ar-SA" dirty="0" smtClean="0">
                <a:cs typeface="AL-Mateen" pitchFamily="2" charset="-78"/>
              </a:rPr>
              <a:t>1-اجعلها سهلة </a:t>
            </a:r>
            <a:r>
              <a:rPr lang="ar-SA" dirty="0">
                <a:cs typeface="AL-Mateen" pitchFamily="2" charset="-78"/>
              </a:rPr>
              <a:t>القراءة </a:t>
            </a:r>
            <a:r>
              <a:rPr lang="ar-SA" dirty="0" smtClean="0">
                <a:cs typeface="AL-Mateen" pitchFamily="2" charset="-78"/>
              </a:rPr>
              <a:t>والفهم</a:t>
            </a:r>
            <a:r>
              <a:rPr lang="en-US" dirty="0" smtClean="0">
                <a:cs typeface="AL-Mateen" pitchFamily="2" charset="-78"/>
              </a:rPr>
              <a:t>.</a:t>
            </a:r>
            <a:endParaRPr lang="en-US" dirty="0">
              <a:cs typeface="AL-Mateen" pitchFamily="2" charset="-78"/>
            </a:endParaRPr>
          </a:p>
          <a:p>
            <a:pPr marL="0" indent="0" algn="just">
              <a:lnSpc>
                <a:spcPts val="4100"/>
              </a:lnSpc>
              <a:buNone/>
            </a:pPr>
            <a:r>
              <a:rPr lang="ar-SA" dirty="0" smtClean="0">
                <a:cs typeface="AL-Mateen" pitchFamily="2" charset="-78"/>
              </a:rPr>
              <a:t>2- السيرة </a:t>
            </a:r>
            <a:r>
              <a:rPr lang="ar-SA" dirty="0">
                <a:cs typeface="AL-Mateen" pitchFamily="2" charset="-78"/>
              </a:rPr>
              <a:t>الذاتية شهادة عنك فاجعلها مقنعة وفعالة </a:t>
            </a:r>
            <a:r>
              <a:rPr lang="ar-SA" dirty="0" smtClean="0">
                <a:cs typeface="AL-Mateen" pitchFamily="2" charset="-78"/>
              </a:rPr>
              <a:t> </a:t>
            </a:r>
            <a:r>
              <a:rPr lang="en-US" dirty="0" smtClean="0">
                <a:cs typeface="AL-Mateen" pitchFamily="2" charset="-78"/>
              </a:rPr>
              <a:t>.</a:t>
            </a:r>
            <a:endParaRPr lang="en-US" dirty="0">
              <a:cs typeface="AL-Mateen" pitchFamily="2" charset="-78"/>
            </a:endParaRPr>
          </a:p>
          <a:p>
            <a:pPr marL="0" indent="0" algn="just">
              <a:lnSpc>
                <a:spcPts val="4100"/>
              </a:lnSpc>
              <a:buNone/>
            </a:pPr>
            <a:r>
              <a:rPr lang="ar-SA" dirty="0" smtClean="0">
                <a:cs typeface="AL-Mateen" pitchFamily="2" charset="-78"/>
              </a:rPr>
              <a:t>3-</a:t>
            </a:r>
            <a:r>
              <a:rPr lang="en-US" dirty="0" smtClean="0">
                <a:cs typeface="AL-Mateen" pitchFamily="2" charset="-78"/>
              </a:rPr>
              <a:t> </a:t>
            </a:r>
            <a:r>
              <a:rPr lang="ar-SA" dirty="0" smtClean="0">
                <a:cs typeface="AL-Mateen" pitchFamily="2" charset="-78"/>
              </a:rPr>
              <a:t>أعلم </a:t>
            </a:r>
            <a:r>
              <a:rPr lang="ar-SA" dirty="0">
                <a:cs typeface="AL-Mateen" pitchFamily="2" charset="-78"/>
              </a:rPr>
              <a:t>انت تحضر السيرة الذاتية انها تجيب على عدة </a:t>
            </a:r>
            <a:r>
              <a:rPr lang="ar-SA" dirty="0" smtClean="0">
                <a:cs typeface="AL-Mateen" pitchFamily="2" charset="-78"/>
              </a:rPr>
              <a:t>تساؤلات </a:t>
            </a:r>
            <a:r>
              <a:rPr lang="ar-SA" dirty="0">
                <a:cs typeface="AL-Mateen" pitchFamily="2" charset="-78"/>
              </a:rPr>
              <a:t>لدى أصحاب العمل مثل :هل بإمكانك تلبية احتياجات أصحاب العمل ؟ كيف تستطيع القيام بالعمل؟ كيفية تعاملك مع المشكلات ؟ كيف تقدر المال ؟ وغيرها من الاسئلة </a:t>
            </a:r>
            <a:r>
              <a:rPr lang="ar-SA" dirty="0" smtClean="0">
                <a:cs typeface="AL-Mateen" pitchFamily="2" charset="-78"/>
              </a:rPr>
              <a:t>التي </a:t>
            </a:r>
            <a:r>
              <a:rPr lang="ar-SA" dirty="0">
                <a:cs typeface="AL-Mateen" pitchFamily="2" charset="-78"/>
              </a:rPr>
              <a:t>من شأنها أن تثير اهتمام قارئ سيرتك الذاتية </a:t>
            </a:r>
            <a:r>
              <a:rPr lang="ar-SA" dirty="0" smtClean="0">
                <a:cs typeface="AL-Mateen" pitchFamily="2" charset="-78"/>
              </a:rPr>
              <a:t>,</a:t>
            </a:r>
          </a:p>
        </p:txBody>
      </p:sp>
    </p:spTree>
    <p:extLst>
      <p:ext uri="{BB962C8B-B14F-4D97-AF65-F5344CB8AC3E}">
        <p14:creationId xmlns:p14="http://schemas.microsoft.com/office/powerpoint/2010/main" val="313184274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ar-SA" b="1" dirty="0">
                <a:solidFill>
                  <a:schemeClr val="bg1"/>
                </a:solidFill>
                <a:cs typeface="AL-Mateen" pitchFamily="2" charset="-78"/>
              </a:rPr>
              <a:t>نصائح خبراء </a:t>
            </a:r>
            <a:r>
              <a:rPr lang="ar-SA" b="1" dirty="0" smtClean="0">
                <a:solidFill>
                  <a:schemeClr val="bg1"/>
                </a:solidFill>
                <a:cs typeface="AL-Mateen" pitchFamily="2" charset="-78"/>
              </a:rPr>
              <a:t>التوظيف </a:t>
            </a:r>
            <a:r>
              <a:rPr lang="ar-SA" b="1" dirty="0">
                <a:solidFill>
                  <a:schemeClr val="bg1"/>
                </a:solidFill>
                <a:cs typeface="AL-Mateen" pitchFamily="2" charset="-78"/>
              </a:rPr>
              <a:t>في اعداد السيرة الذاتية</a:t>
            </a:r>
            <a:endParaRPr lang="ar-SA" dirty="0">
              <a:solidFill>
                <a:schemeClr val="bg1"/>
              </a:solidFill>
              <a:cs typeface="AL-Mateen" pitchFamily="2" charset="-78"/>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algn="just">
              <a:lnSpc>
                <a:spcPct val="150000"/>
              </a:lnSpc>
            </a:pPr>
            <a:r>
              <a:rPr lang="ar-SA" sz="2800" dirty="0">
                <a:solidFill>
                  <a:srgbClr val="FFFF00"/>
                </a:solidFill>
                <a:cs typeface="AL-Mateen" pitchFamily="2" charset="-78"/>
              </a:rPr>
              <a:t>التدقيق الإملائي أولاً </a:t>
            </a:r>
            <a:r>
              <a:rPr lang="ar-SA" sz="2800" dirty="0" smtClean="0">
                <a:solidFill>
                  <a:srgbClr val="FFFF00"/>
                </a:solidFill>
                <a:cs typeface="AL-Mateen" pitchFamily="2" charset="-78"/>
              </a:rPr>
              <a:t>وأخيرا </a:t>
            </a:r>
            <a:r>
              <a:rPr lang="ar-SA" sz="2800" dirty="0" smtClean="0">
                <a:solidFill>
                  <a:schemeClr val="bg1"/>
                </a:solidFill>
                <a:cs typeface="AL-Mateen" pitchFamily="2" charset="-78"/>
              </a:rPr>
              <a:t>تجنب</a:t>
            </a:r>
            <a:r>
              <a:rPr lang="ar-SA" sz="2800" dirty="0" smtClean="0">
                <a:solidFill>
                  <a:srgbClr val="FFFF00"/>
                </a:solidFill>
                <a:cs typeface="AL-Mateen" pitchFamily="2" charset="-78"/>
              </a:rPr>
              <a:t> </a:t>
            </a:r>
            <a:r>
              <a:rPr lang="ar-SA" sz="2800" dirty="0">
                <a:cs typeface="AL-Mateen" pitchFamily="2" charset="-78"/>
              </a:rPr>
              <a:t>الأخطاء الإملائية لأنها أخطاء </a:t>
            </a:r>
            <a:r>
              <a:rPr lang="ar-SA" sz="2800" dirty="0" smtClean="0">
                <a:cs typeface="AL-Mateen" pitchFamily="2" charset="-78"/>
              </a:rPr>
              <a:t>قاتلة ً </a:t>
            </a:r>
            <a:r>
              <a:rPr lang="ar-SA" sz="2800" dirty="0">
                <a:cs typeface="AL-Mateen" pitchFamily="2" charset="-78"/>
              </a:rPr>
              <a:t>يجب أن تكون سيرتك الذاتية خالية من أي أخطاء كتابية وإملائية ومن أخطاء النحو والترقيم والكتابة بالأحرف الكبيرة. فاحتواء سيرتك الذاتية على خطأ واحد أو اثنين كفيل باستبعادك من المنافسة. كن دقيقاً عند إجراء التدقيق الإملائي، ولا تخف أن تطلب من أستاذك أو أصدقائك أو زملائك الموثوقين مراجعة سيرتك الذاتية أيضاً</a:t>
            </a:r>
            <a:r>
              <a:rPr lang="ar-SA" sz="2800" dirty="0" smtClean="0">
                <a:cs typeface="AL-Mateen" pitchFamily="2" charset="-78"/>
              </a:rPr>
              <a:t>.</a:t>
            </a:r>
            <a:r>
              <a:rPr lang="ar-SA" sz="2800" dirty="0">
                <a:cs typeface="AL-Mateen" pitchFamily="2" charset="-78"/>
              </a:rPr>
              <a:t> بعد إعداد </a:t>
            </a:r>
            <a:r>
              <a:rPr lang="ar-SA" sz="2800" dirty="0" smtClean="0">
                <a:cs typeface="AL-Mateen" pitchFamily="2" charset="-78"/>
              </a:rPr>
              <a:t>ثم </a:t>
            </a:r>
            <a:r>
              <a:rPr lang="ar-SA" sz="2800" dirty="0">
                <a:cs typeface="AL-Mateen" pitchFamily="2" charset="-78"/>
              </a:rPr>
              <a:t>اسأله عن انطباعه ونقاط القوة والضعف وعن وجود أي أخطاء</a:t>
            </a:r>
            <a:endParaRPr lang="en-US" sz="2800" dirty="0">
              <a:cs typeface="AL-Mateen" pitchFamily="2" charset="-78"/>
            </a:endParaRPr>
          </a:p>
          <a:p>
            <a:pPr lvl="0" algn="just"/>
            <a:endParaRPr lang="ar-SA" sz="2400" dirty="0" smtClean="0">
              <a:cs typeface="AL-Mateen" pitchFamily="2" charset="-78"/>
            </a:endParaRPr>
          </a:p>
        </p:txBody>
      </p:sp>
    </p:spTree>
    <p:extLst>
      <p:ext uri="{BB962C8B-B14F-4D97-AF65-F5344CB8AC3E}">
        <p14:creationId xmlns:p14="http://schemas.microsoft.com/office/powerpoint/2010/main" val="367431737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713387"/>
          </a:xfrm>
        </p:spPr>
        <p:style>
          <a:lnRef idx="3">
            <a:schemeClr val="lt1"/>
          </a:lnRef>
          <a:fillRef idx="1">
            <a:schemeClr val="accent1"/>
          </a:fillRef>
          <a:effectRef idx="1">
            <a:schemeClr val="accent1"/>
          </a:effectRef>
          <a:fontRef idx="minor">
            <a:schemeClr val="lt1"/>
          </a:fontRef>
        </p:style>
        <p:txBody>
          <a:bodyPr/>
          <a:lstStyle/>
          <a:p>
            <a:pPr lvl="0" algn="just">
              <a:lnSpc>
                <a:spcPts val="4200"/>
              </a:lnSpc>
            </a:pPr>
            <a:r>
              <a:rPr lang="ar-SA" dirty="0">
                <a:cs typeface="AL-Mateen" pitchFamily="2" charset="-78"/>
              </a:rPr>
              <a:t>حاول أن تكتب السيرة الذاتية بنفسك ، ولا تترك غيرك يكتبها بالنيابة عنك، ثم بعد ذلك اعرضها على عدد ممن حولك لكي يراجعوها من الأخطاء الإملائية، فأحياناً كثيرة لا تلاحظ عيناك الأخطاء الكتابية، حتى وإن قرأت سيرتك الذاتية بنفسك عدة مرات.</a:t>
            </a:r>
            <a:endParaRPr lang="en-US" dirty="0">
              <a:cs typeface="AL-Mateen" pitchFamily="2" charset="-78"/>
            </a:endParaRPr>
          </a:p>
          <a:p>
            <a:pPr lvl="0" algn="just">
              <a:lnSpc>
                <a:spcPts val="4200"/>
              </a:lnSpc>
            </a:pPr>
            <a:r>
              <a:rPr lang="ar-SA" dirty="0">
                <a:cs typeface="AL-Mateen" pitchFamily="2" charset="-78"/>
              </a:rPr>
              <a:t>استخدم تنسيق موحد لكتابة جميع أقسام السيرة الذاتية، فلا تكتب عنوان القسم الأول بخط كبير ثم عنوان قسم آخر بخط صغير، ولا تكتب اسم وظيفة بخط سميك، واسم وظيفة أخرى بخط عادي، ولا تكتب التاريخ مرة على اليمين ومرة على اليسار </a:t>
            </a:r>
          </a:p>
          <a:p>
            <a:endParaRPr lang="ar-SA" dirty="0"/>
          </a:p>
        </p:txBody>
      </p:sp>
    </p:spTree>
    <p:extLst>
      <p:ext uri="{BB962C8B-B14F-4D97-AF65-F5344CB8AC3E}">
        <p14:creationId xmlns:p14="http://schemas.microsoft.com/office/powerpoint/2010/main" val="328825730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32500" lnSpcReduction="20000"/>
          </a:bodyPr>
          <a:lstStyle/>
          <a:p>
            <a:pPr lvl="0" algn="just">
              <a:lnSpc>
                <a:spcPct val="170000"/>
              </a:lnSpc>
            </a:pPr>
            <a:r>
              <a:rPr lang="ar-SA" sz="8000" b="1" dirty="0" smtClean="0">
                <a:cs typeface="AL-Mateen" pitchFamily="2" charset="-78"/>
              </a:rPr>
              <a:t>بحيث </a:t>
            </a:r>
            <a:r>
              <a:rPr lang="ar-SA" sz="8000" b="1" dirty="0">
                <a:cs typeface="AL-Mateen" pitchFamily="2" charset="-78"/>
              </a:rPr>
              <a:t>تكون كافة العناوين الرئيسية بنوع خط واحد ومقاس واحد ، وأيضاً العناوين الفرعية تكون بمقاس خط مختلف ولكن ثابت لكل العناوين الفرعية. أيضاً استخدام نوع خط واحد بمقاس ثابت لكل النقاط الفرعية التي سوف تسردها تحت العناوين.</a:t>
            </a:r>
            <a:endParaRPr lang="en-US" sz="8000" b="1" dirty="0">
              <a:cs typeface="AL-Mateen" pitchFamily="2" charset="-78"/>
            </a:endParaRPr>
          </a:p>
          <a:p>
            <a:pPr lvl="0" algn="just">
              <a:lnSpc>
                <a:spcPct val="170000"/>
              </a:lnSpc>
            </a:pPr>
            <a:r>
              <a:rPr lang="ar-SA" sz="8000" b="1" dirty="0" smtClean="0">
                <a:cs typeface="AL-Mateen" pitchFamily="2" charset="-78"/>
              </a:rPr>
              <a:t>لا </a:t>
            </a:r>
            <a:r>
              <a:rPr lang="ar-SA" sz="8000" b="1" dirty="0">
                <a:cs typeface="AL-Mateen" pitchFamily="2" charset="-78"/>
              </a:rPr>
              <a:t>تستخدم الظلال </a:t>
            </a:r>
            <a:r>
              <a:rPr lang="ar-SA" sz="8000" b="1" dirty="0" smtClean="0">
                <a:cs typeface="AL-Mateen" pitchFamily="2" charset="-78"/>
              </a:rPr>
              <a:t>أو الخطوط المائلة.</a:t>
            </a:r>
            <a:endParaRPr lang="ar-SA" sz="8000" b="1" dirty="0">
              <a:cs typeface="AL-Mateen" pitchFamily="2" charset="-78"/>
            </a:endParaRPr>
          </a:p>
          <a:p>
            <a:pPr lvl="0" algn="just">
              <a:lnSpc>
                <a:spcPct val="170000"/>
              </a:lnSpc>
            </a:pPr>
            <a:r>
              <a:rPr lang="ar-SA" sz="8000" b="1" dirty="0">
                <a:cs typeface="AL-Mateen" pitchFamily="2" charset="-78"/>
              </a:rPr>
              <a:t>ويمكن </a:t>
            </a:r>
            <a:r>
              <a:rPr lang="ar-SA" sz="8000" b="1" dirty="0" smtClean="0">
                <a:cs typeface="AL-Mateen" pitchFamily="2" charset="-78"/>
              </a:rPr>
              <a:t>استخدام </a:t>
            </a:r>
            <a:r>
              <a:rPr lang="ar-SA" sz="8000" b="1" dirty="0">
                <a:cs typeface="AL-Mateen" pitchFamily="2" charset="-78"/>
              </a:rPr>
              <a:t>الخط العريض </a:t>
            </a:r>
            <a:r>
              <a:rPr lang="en-US" sz="8000" b="1" dirty="0">
                <a:cs typeface="AL-Mateen" pitchFamily="2" charset="-78"/>
              </a:rPr>
              <a:t>Bold</a:t>
            </a:r>
            <a:r>
              <a:rPr lang="ar-SA" sz="8000" b="1" dirty="0">
                <a:cs typeface="AL-Mateen" pitchFamily="2" charset="-78"/>
              </a:rPr>
              <a:t> للعناوين والنقاط المهمة التي تحتاج إلى إبرازها في سيرتك الذاتية</a:t>
            </a:r>
            <a:r>
              <a:rPr lang="ar-SA" sz="9600" dirty="0">
                <a:cs typeface="AL-Mateen" pitchFamily="2" charset="-78"/>
              </a:rPr>
              <a:t>.</a:t>
            </a:r>
            <a:endParaRPr lang="en-US" sz="9600" dirty="0">
              <a:cs typeface="AL-Mateen" pitchFamily="2" charset="-78"/>
            </a:endParaRPr>
          </a:p>
          <a:p>
            <a:pPr lvl="0"/>
            <a:endParaRPr lang="en-US" sz="9600" dirty="0">
              <a:cs typeface="AL-Mateen" pitchFamily="2" charset="-78"/>
            </a:endParaRPr>
          </a:p>
          <a:p>
            <a:endParaRPr lang="ar-SA" dirty="0"/>
          </a:p>
        </p:txBody>
      </p:sp>
    </p:spTree>
    <p:extLst>
      <p:ext uri="{BB962C8B-B14F-4D97-AF65-F5344CB8AC3E}">
        <p14:creationId xmlns:p14="http://schemas.microsoft.com/office/powerpoint/2010/main" val="68901096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marL="0" lvl="0" indent="0" algn="just">
              <a:lnSpc>
                <a:spcPts val="4300"/>
              </a:lnSpc>
              <a:buNone/>
            </a:pPr>
            <a:r>
              <a:rPr lang="ar-SA" sz="9600" dirty="0" smtClean="0">
                <a:solidFill>
                  <a:schemeClr val="bg1"/>
                </a:solidFill>
                <a:cs typeface="AL-Mateen" pitchFamily="2" charset="-78"/>
              </a:rPr>
              <a:t>لا </a:t>
            </a:r>
            <a:r>
              <a:rPr lang="ar-SA" sz="9600" dirty="0">
                <a:solidFill>
                  <a:schemeClr val="bg1"/>
                </a:solidFill>
                <a:cs typeface="AL-Mateen" pitchFamily="2" charset="-78"/>
              </a:rPr>
              <a:t>تستخدم خطوط أقل من حجم 12 ، ولا تزيد عن حجم 14 إلا اسمك الشخصي في بداية السيرة الذاتية فيمكن أن يكون حجم أكبر وخط عريض ، ولكن بشكل مقبول. ولا تستخدم الحروف الكبيرة </a:t>
            </a:r>
            <a:r>
              <a:rPr lang="en-US" sz="9600" dirty="0">
                <a:solidFill>
                  <a:schemeClr val="bg1"/>
                </a:solidFill>
                <a:cs typeface="AL-Mateen" pitchFamily="2" charset="-78"/>
              </a:rPr>
              <a:t>capital letters</a:t>
            </a:r>
            <a:r>
              <a:rPr lang="ar-SA" sz="9600" dirty="0">
                <a:solidFill>
                  <a:schemeClr val="bg1"/>
                </a:solidFill>
                <a:cs typeface="AL-Mateen" pitchFamily="2" charset="-78"/>
              </a:rPr>
              <a:t> إلا في بدايات الجمل ، وأول حرف من اسمك ، واسم الشركات التي عملت بها أو أي اسم تم ذكره ، وأيضاً المناصب أو الوظائف ، غير ذلك تصبح كل الحروف </a:t>
            </a:r>
            <a:r>
              <a:rPr lang="en-US" sz="9600" dirty="0">
                <a:solidFill>
                  <a:schemeClr val="bg1"/>
                </a:solidFill>
                <a:cs typeface="AL-Mateen" pitchFamily="2" charset="-78"/>
              </a:rPr>
              <a:t>small letters</a:t>
            </a:r>
            <a:r>
              <a:rPr lang="ar-SA" sz="9600" dirty="0">
                <a:solidFill>
                  <a:schemeClr val="bg1"/>
                </a:solidFill>
                <a:cs typeface="AL-Mateen" pitchFamily="2" charset="-78"/>
              </a:rPr>
              <a:t> حروف صغيرة بما فيها حروف الجر وأدوات اللغة مثل </a:t>
            </a:r>
            <a:r>
              <a:rPr lang="en-US" sz="9600" dirty="0">
                <a:solidFill>
                  <a:schemeClr val="bg1"/>
                </a:solidFill>
                <a:cs typeface="AL-Mateen" pitchFamily="2" charset="-78"/>
              </a:rPr>
              <a:t>for - the - on - of</a:t>
            </a:r>
            <a:r>
              <a:rPr lang="ar-SA" sz="9600" dirty="0">
                <a:solidFill>
                  <a:schemeClr val="bg1"/>
                </a:solidFill>
                <a:cs typeface="AL-Mateen" pitchFamily="2" charset="-78"/>
              </a:rPr>
              <a:t> ، إلا إذا كانت في أول الجملة فتكتب كبيرة.</a:t>
            </a:r>
            <a:endParaRPr lang="en-US" sz="9600" dirty="0">
              <a:solidFill>
                <a:schemeClr val="bg1"/>
              </a:solidFill>
              <a:cs typeface="AL-Mateen" pitchFamily="2" charset="-78"/>
            </a:endParaRPr>
          </a:p>
          <a:p>
            <a:pPr lvl="0"/>
            <a:r>
              <a:rPr lang="ar-SA" dirty="0">
                <a:solidFill>
                  <a:schemeClr val="bg1"/>
                </a:solidFill>
              </a:rPr>
              <a:t> </a:t>
            </a:r>
            <a:endParaRPr lang="en-US" dirty="0">
              <a:solidFill>
                <a:schemeClr val="bg1"/>
              </a:solidFill>
            </a:endParaRPr>
          </a:p>
          <a:p>
            <a:pPr>
              <a:lnSpc>
                <a:spcPct val="170000"/>
              </a:lnSpc>
            </a:pPr>
            <a:r>
              <a:rPr lang="ar-SA" sz="9500" dirty="0">
                <a:solidFill>
                  <a:schemeClr val="bg1"/>
                </a:solidFill>
                <a:cs typeface="AL-Mateen" pitchFamily="2" charset="-78"/>
              </a:rPr>
              <a:t>لا تلجأ إلى كثرة تغيير </a:t>
            </a:r>
            <a:r>
              <a:rPr lang="ar-SA" sz="9500" dirty="0" err="1">
                <a:solidFill>
                  <a:schemeClr val="bg1"/>
                </a:solidFill>
                <a:cs typeface="AL-Mateen" pitchFamily="2" charset="-78"/>
              </a:rPr>
              <a:t>الفنط</a:t>
            </a:r>
            <a:r>
              <a:rPr lang="ar-SA" sz="9500" dirty="0">
                <a:solidFill>
                  <a:schemeClr val="bg1"/>
                </a:solidFill>
                <a:cs typeface="AL-Mateen" pitchFamily="2" charset="-78"/>
              </a:rPr>
              <a:t> والألوان، فهذا النوع الملفت للنظر لا يصلح إلا لأنواع من العمل الخاص مثل مصمم الجرافيكس. يجب أن تكتب ببساطة ووضوح حتى لا تشتت ذهن القارئ</a:t>
            </a:r>
            <a:r>
              <a:rPr lang="ar-SA" dirty="0">
                <a:cs typeface="AL-Mateen" pitchFamily="2" charset="-78"/>
              </a:rPr>
              <a:t>.</a:t>
            </a:r>
            <a:endParaRPr lang="en-US" dirty="0">
              <a:cs typeface="AL-Mateen" pitchFamily="2" charset="-78"/>
            </a:endParaRPr>
          </a:p>
          <a:p>
            <a:endParaRPr lang="ar-SA" dirty="0">
              <a:solidFill>
                <a:schemeClr val="bg1"/>
              </a:solidFill>
            </a:endParaRPr>
          </a:p>
        </p:txBody>
      </p:sp>
    </p:spTree>
    <p:extLst>
      <p:ext uri="{BB962C8B-B14F-4D97-AF65-F5344CB8AC3E}">
        <p14:creationId xmlns:p14="http://schemas.microsoft.com/office/powerpoint/2010/main" val="3992900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ar-SA" dirty="0" smtClean="0">
                <a:solidFill>
                  <a:schemeClr val="bg1"/>
                </a:solidFill>
                <a:cs typeface="AL-Mateen" pitchFamily="2" charset="-78"/>
              </a:rPr>
              <a:t/>
            </a:r>
            <a:br>
              <a:rPr lang="ar-SA" dirty="0" smtClean="0">
                <a:solidFill>
                  <a:schemeClr val="bg1"/>
                </a:solidFill>
                <a:cs typeface="AL-Mateen" pitchFamily="2" charset="-78"/>
              </a:rPr>
            </a:br>
            <a:r>
              <a:rPr lang="ar-SA" dirty="0" smtClean="0">
                <a:solidFill>
                  <a:schemeClr val="bg1"/>
                </a:solidFill>
                <a:cs typeface="AL-Mateen" pitchFamily="2" charset="-78"/>
              </a:rPr>
              <a:t>الفئة </a:t>
            </a:r>
            <a:r>
              <a:rPr lang="ar-SA" dirty="0">
                <a:solidFill>
                  <a:schemeClr val="bg1"/>
                </a:solidFill>
                <a:cs typeface="AL-Mateen" pitchFamily="2" charset="-78"/>
              </a:rPr>
              <a:t>المستهدفة</a:t>
            </a:r>
            <a:r>
              <a:rPr lang="en-US" sz="3200" dirty="0">
                <a:solidFill>
                  <a:schemeClr val="bg1"/>
                </a:solidFill>
                <a:ea typeface="Calibri"/>
                <a:cs typeface="AL-Mateen" pitchFamily="2" charset="-78"/>
              </a:rPr>
              <a:t/>
            </a:r>
            <a:br>
              <a:rPr lang="en-US" sz="3200" dirty="0">
                <a:solidFill>
                  <a:schemeClr val="bg1"/>
                </a:solidFill>
                <a:ea typeface="Calibri"/>
                <a:cs typeface="AL-Mateen" pitchFamily="2" charset="-78"/>
              </a:rPr>
            </a:br>
            <a:endParaRPr lang="ar-SA" dirty="0">
              <a:solidFill>
                <a:schemeClr val="bg1"/>
              </a:solidFill>
              <a:cs typeface="AL-Mateen" pitchFamily="2" charset="-78"/>
            </a:endParaRPr>
          </a:p>
        </p:txBody>
      </p:sp>
      <p:sp>
        <p:nvSpPr>
          <p:cNvPr id="8" name="عنصر نائب للمحتوى 7"/>
          <p:cNvSpPr>
            <a:spLocks noGrp="1"/>
          </p:cNvSpPr>
          <p:nvPr>
            <p:ph idx="1"/>
          </p:nvPr>
        </p:nvSpPr>
        <p:spPr>
          <a:xfrm>
            <a:off x="323528" y="1556792"/>
            <a:ext cx="8229600" cy="4525963"/>
          </a:xfrm>
        </p:spPr>
        <p:style>
          <a:lnRef idx="2">
            <a:schemeClr val="accent1">
              <a:shade val="50000"/>
            </a:schemeClr>
          </a:lnRef>
          <a:fillRef idx="1">
            <a:schemeClr val="accent1"/>
          </a:fillRef>
          <a:effectRef idx="0">
            <a:schemeClr val="accent1"/>
          </a:effectRef>
          <a:fontRef idx="minor">
            <a:schemeClr val="lt1"/>
          </a:fontRef>
        </p:style>
        <p:txBody>
          <a:bodyPr>
            <a:normAutofit fontScale="92500"/>
          </a:bodyPr>
          <a:lstStyle/>
          <a:p>
            <a:pPr lvl="0">
              <a:lnSpc>
                <a:spcPct val="150000"/>
              </a:lnSpc>
              <a:buClr>
                <a:srgbClr val="FFFFFF"/>
              </a:buClr>
              <a:buSzPts val="1200"/>
              <a:buFont typeface="Times New Roman"/>
              <a:buAutoNum type="arabicPeriod"/>
            </a:pPr>
            <a:r>
              <a:rPr lang="ar-SA" sz="4000" dirty="0">
                <a:cs typeface="AL-Mateen" pitchFamily="2" charset="-78"/>
              </a:rPr>
              <a:t>طلاب الجامعات</a:t>
            </a:r>
            <a:r>
              <a:rPr lang="en-US" sz="4000" dirty="0">
                <a:cs typeface="AL-Mateen" pitchFamily="2" charset="-78"/>
              </a:rPr>
              <a:t> . </a:t>
            </a:r>
          </a:p>
          <a:p>
            <a:pPr lvl="0">
              <a:lnSpc>
                <a:spcPct val="150000"/>
              </a:lnSpc>
              <a:buClr>
                <a:srgbClr val="FFFFFF"/>
              </a:buClr>
              <a:buSzPts val="1200"/>
              <a:buFont typeface="Times New Roman"/>
              <a:buAutoNum type="arabicPeriod"/>
            </a:pPr>
            <a:r>
              <a:rPr lang="ar-SA" sz="4000" dirty="0">
                <a:cs typeface="AL-Mateen" pitchFamily="2" charset="-78"/>
              </a:rPr>
              <a:t>الخريجين</a:t>
            </a:r>
            <a:r>
              <a:rPr lang="en-US" sz="4000" dirty="0">
                <a:cs typeface="AL-Mateen" pitchFamily="2" charset="-78"/>
              </a:rPr>
              <a:t> .</a:t>
            </a:r>
          </a:p>
          <a:p>
            <a:pPr lvl="0">
              <a:lnSpc>
                <a:spcPct val="150000"/>
              </a:lnSpc>
              <a:buClr>
                <a:srgbClr val="FFFFFF"/>
              </a:buClr>
              <a:buSzPts val="1200"/>
              <a:buFont typeface="Times New Roman"/>
              <a:buAutoNum type="arabicPeriod"/>
            </a:pPr>
            <a:r>
              <a:rPr lang="ar-SA" sz="4000" dirty="0">
                <a:cs typeface="AL-Mateen" pitchFamily="2" charset="-78"/>
              </a:rPr>
              <a:t>الباحثين عن عمل</a:t>
            </a:r>
            <a:r>
              <a:rPr lang="en-US" sz="4000" dirty="0">
                <a:cs typeface="AL-Mateen" pitchFamily="2" charset="-78"/>
              </a:rPr>
              <a:t> .</a:t>
            </a:r>
          </a:p>
          <a:p>
            <a:pPr lvl="0">
              <a:lnSpc>
                <a:spcPct val="150000"/>
              </a:lnSpc>
              <a:buClr>
                <a:srgbClr val="FFFFFF"/>
              </a:buClr>
              <a:buSzPts val="1200"/>
              <a:buFont typeface="Times New Roman"/>
              <a:buAutoNum type="arabicPeriod"/>
            </a:pPr>
            <a:r>
              <a:rPr lang="en-US" sz="4000" dirty="0">
                <a:cs typeface="AL-Mateen" pitchFamily="2" charset="-78"/>
              </a:rPr>
              <a:t> </a:t>
            </a:r>
            <a:r>
              <a:rPr lang="ar-SA" sz="4000" dirty="0">
                <a:cs typeface="AL-Mateen" pitchFamily="2" charset="-78"/>
              </a:rPr>
              <a:t>الموظف الذى يريد تطوير نفسه والانتقال إلى وضع </a:t>
            </a:r>
            <a:r>
              <a:rPr lang="ar-SA" sz="4000" dirty="0" smtClean="0">
                <a:cs typeface="AL-Mateen" pitchFamily="2" charset="-78"/>
              </a:rPr>
              <a:t>أفضل </a:t>
            </a:r>
            <a:endParaRPr lang="en-US" sz="4000" dirty="0">
              <a:latin typeface="Times New Roman"/>
              <a:ea typeface="Times New Roman"/>
              <a:cs typeface="AL-Mateen" pitchFamily="2" charset="-78"/>
            </a:endParaRPr>
          </a:p>
          <a:p>
            <a:endParaRPr lang="ar-SA" dirty="0"/>
          </a:p>
        </p:txBody>
      </p:sp>
    </p:spTree>
    <p:extLst>
      <p:ext uri="{BB962C8B-B14F-4D97-AF65-F5344CB8AC3E}">
        <p14:creationId xmlns:p14="http://schemas.microsoft.com/office/powerpoint/2010/main" val="235408569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pPr lvl="0" algn="just">
              <a:lnSpc>
                <a:spcPct val="160000"/>
              </a:lnSpc>
            </a:pPr>
            <a:r>
              <a:rPr lang="ar-SA" dirty="0">
                <a:cs typeface="AL-Mateen" pitchFamily="2" charset="-78"/>
              </a:rPr>
              <a:t>•لا تذكر كلمة </a:t>
            </a:r>
            <a:r>
              <a:rPr lang="ar-SA" dirty="0" smtClean="0">
                <a:cs typeface="AL-Mateen" pitchFamily="2" charset="-78"/>
              </a:rPr>
              <a:t>(أنا) </a:t>
            </a:r>
            <a:r>
              <a:rPr lang="ar-SA" dirty="0">
                <a:cs typeface="AL-Mateen" pitchFamily="2" charset="-78"/>
              </a:rPr>
              <a:t>نهائياً. </a:t>
            </a:r>
            <a:endParaRPr lang="ar-SA" dirty="0" smtClean="0">
              <a:cs typeface="AL-Mateen" pitchFamily="2" charset="-78"/>
            </a:endParaRPr>
          </a:p>
          <a:p>
            <a:pPr lvl="0" algn="just">
              <a:lnSpc>
                <a:spcPct val="160000"/>
              </a:lnSpc>
            </a:pPr>
            <a:r>
              <a:rPr lang="ar-SA" dirty="0" smtClean="0">
                <a:cs typeface="AL-Mateen" pitchFamily="2" charset="-78"/>
              </a:rPr>
              <a:t>استخدم </a:t>
            </a:r>
            <a:r>
              <a:rPr lang="ar-SA" dirty="0">
                <a:cs typeface="AL-Mateen" pitchFamily="2" charset="-78"/>
              </a:rPr>
              <a:t>صيغ جمل وكلمات مرتبطة بنوعية الوظيفة أو المجال الذي ترغب في العمل به</a:t>
            </a:r>
            <a:r>
              <a:rPr lang="ar-SA" dirty="0" smtClean="0">
                <a:cs typeface="AL-Mateen" pitchFamily="2" charset="-78"/>
              </a:rPr>
              <a:t>.</a:t>
            </a:r>
            <a:endParaRPr lang="en-US" dirty="0">
              <a:cs typeface="AL-Mateen" pitchFamily="2" charset="-78"/>
            </a:endParaRPr>
          </a:p>
          <a:p>
            <a:pPr lvl="0" algn="just">
              <a:lnSpc>
                <a:spcPct val="160000"/>
              </a:lnSpc>
            </a:pPr>
            <a:r>
              <a:rPr lang="ar-SA" dirty="0">
                <a:cs typeface="AL-Mateen" pitchFamily="2" charset="-78"/>
              </a:rPr>
              <a:t>•كن صادقاً مع نفسك عند سردك مهاراتك وقدراتك ، ولا تكتب أي </a:t>
            </a:r>
            <a:r>
              <a:rPr lang="ar-SA" dirty="0" smtClean="0">
                <a:cs typeface="AL-Mateen" pitchFamily="2" charset="-78"/>
              </a:rPr>
              <a:t>شيء </a:t>
            </a:r>
            <a:r>
              <a:rPr lang="ar-SA" dirty="0">
                <a:cs typeface="AL-Mateen" pitchFamily="2" charset="-78"/>
              </a:rPr>
              <a:t>وأنت تعلم أنه ليس فيك</a:t>
            </a:r>
            <a:r>
              <a:rPr lang="ar-SA" dirty="0" smtClean="0">
                <a:cs typeface="AL-Mateen" pitchFamily="2" charset="-78"/>
              </a:rPr>
              <a:t>.</a:t>
            </a:r>
            <a:endParaRPr lang="en-US" dirty="0">
              <a:cs typeface="AL-Mateen" pitchFamily="2" charset="-78"/>
            </a:endParaRPr>
          </a:p>
          <a:p>
            <a:pPr lvl="0" algn="just">
              <a:lnSpc>
                <a:spcPct val="160000"/>
              </a:lnSpc>
            </a:pPr>
            <a:r>
              <a:rPr lang="ar-SA" dirty="0">
                <a:cs typeface="AL-Mateen" pitchFamily="2" charset="-78"/>
              </a:rPr>
              <a:t>•لا تضع صورتك الشخصية على السيرة الذاتية نهائياً، إلا إذا كانت الوظيفة التي تتقدم إليها </a:t>
            </a:r>
            <a:r>
              <a:rPr lang="ar-SA" dirty="0" smtClean="0">
                <a:cs typeface="AL-Mateen" pitchFamily="2" charset="-78"/>
              </a:rPr>
              <a:t>اشترطت </a:t>
            </a:r>
            <a:r>
              <a:rPr lang="ar-SA" dirty="0">
                <a:cs typeface="AL-Mateen" pitchFamily="2" charset="-78"/>
              </a:rPr>
              <a:t>منك ذلك</a:t>
            </a:r>
            <a:r>
              <a:rPr lang="ar-SA" dirty="0" smtClean="0">
                <a:cs typeface="AL-Mateen" pitchFamily="2" charset="-78"/>
              </a:rPr>
              <a:t>..</a:t>
            </a:r>
            <a:endParaRPr lang="en-US" dirty="0">
              <a:cs typeface="AL-Mateen" pitchFamily="2" charset="-78"/>
            </a:endParaRPr>
          </a:p>
          <a:p>
            <a:endParaRPr lang="ar-SA" dirty="0"/>
          </a:p>
        </p:txBody>
      </p:sp>
    </p:spTree>
    <p:extLst>
      <p:ext uri="{BB962C8B-B14F-4D97-AF65-F5344CB8AC3E}">
        <p14:creationId xmlns:p14="http://schemas.microsoft.com/office/powerpoint/2010/main" val="175756057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268760"/>
            <a:ext cx="8229600" cy="4525963"/>
          </a:xfrm>
        </p:spPr>
        <p:style>
          <a:lnRef idx="3">
            <a:schemeClr val="lt1"/>
          </a:lnRef>
          <a:fillRef idx="1">
            <a:schemeClr val="accent1"/>
          </a:fillRef>
          <a:effectRef idx="1">
            <a:schemeClr val="accent1"/>
          </a:effectRef>
          <a:fontRef idx="minor">
            <a:schemeClr val="lt1"/>
          </a:fontRef>
        </p:style>
        <p:txBody>
          <a:bodyPr>
            <a:normAutofit lnSpcReduction="10000"/>
          </a:bodyPr>
          <a:lstStyle/>
          <a:p>
            <a:pPr algn="just">
              <a:lnSpc>
                <a:spcPct val="150000"/>
              </a:lnSpc>
            </a:pPr>
            <a:r>
              <a:rPr lang="ar-SA" dirty="0">
                <a:cs typeface="AL-Mateen" pitchFamily="2" charset="-78"/>
              </a:rPr>
              <a:t>•في حالة طلب إرفاق صورة شخصية ، فيجب أن تكون صورة حديثة مهندمة، ويفضل أن تكون الملابس كلاسيك وليست كاجوال ، مثل البدلة أو قميص مناسب وربطة </a:t>
            </a:r>
            <a:r>
              <a:rPr lang="ar-SA" dirty="0" smtClean="0">
                <a:cs typeface="AL-Mateen" pitchFamily="2" charset="-78"/>
              </a:rPr>
              <a:t>عنق</a:t>
            </a:r>
          </a:p>
          <a:p>
            <a:pPr lvl="0" algn="just">
              <a:lnSpc>
                <a:spcPct val="150000"/>
              </a:lnSpc>
            </a:pPr>
            <a:r>
              <a:rPr lang="ar-SA" dirty="0">
                <a:cs typeface="AL-Mateen" pitchFamily="2" charset="-78"/>
              </a:rPr>
              <a:t>وبالنسبة للفتيات والسيدات، فيجب تجنب الصورة ذات المكياج المبالغ فيه، أو الملابس الغير مناسبة، لأن احتمال كبير جداً أن يكون ذلك هو سبب عدم حصولك على الوظيفة.</a:t>
            </a:r>
            <a:endParaRPr lang="en-US" dirty="0">
              <a:cs typeface="AL-Mateen" pitchFamily="2" charset="-78"/>
            </a:endParaRPr>
          </a:p>
          <a:p>
            <a:pPr algn="just">
              <a:lnSpc>
                <a:spcPct val="150000"/>
              </a:lnSpc>
            </a:pPr>
            <a:endParaRPr lang="ar-SA" dirty="0"/>
          </a:p>
        </p:txBody>
      </p:sp>
    </p:spTree>
    <p:extLst>
      <p:ext uri="{BB962C8B-B14F-4D97-AF65-F5344CB8AC3E}">
        <p14:creationId xmlns:p14="http://schemas.microsoft.com/office/powerpoint/2010/main" val="255732093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style>
          <a:lnRef idx="3">
            <a:schemeClr val="lt1"/>
          </a:lnRef>
          <a:fillRef idx="1">
            <a:schemeClr val="accent1"/>
          </a:fillRef>
          <a:effectRef idx="1">
            <a:schemeClr val="accent1"/>
          </a:effectRef>
          <a:fontRef idx="minor">
            <a:schemeClr val="lt1"/>
          </a:fontRef>
        </p:style>
        <p:txBody>
          <a:bodyPr>
            <a:normAutofit lnSpcReduction="10000"/>
          </a:bodyPr>
          <a:lstStyle/>
          <a:p>
            <a:pPr lvl="0" algn="just">
              <a:lnSpc>
                <a:spcPct val="160000"/>
              </a:lnSpc>
            </a:pPr>
            <a:r>
              <a:rPr lang="ar-SA" dirty="0" smtClean="0">
                <a:cs typeface="AL-Mateen" pitchFamily="2" charset="-78"/>
              </a:rPr>
              <a:t>ليس </a:t>
            </a:r>
            <a:r>
              <a:rPr lang="ar-SA" dirty="0">
                <a:cs typeface="AL-Mateen" pitchFamily="2" charset="-78"/>
              </a:rPr>
              <a:t>شرطاً أن تكتب سيرتك الذاتية باللغة الإنجليزية، فبعض الشركات بدأت تميل إلى قبول سير ذاتية باللغة العربية، ولا تنسى أنك شخص عربي، تعيش في دولة عربية، ومعظم موظفي الشركات هم أشخاص عرب، وفي الغالب من سيتلقى سيرتك الذاتية هو شخص عربي. لذا فليس إجباري أن تكون سيرتك الذاتية باللغة الإنجليزية، وإن كان لازال الأفضل أن تكون باللغة الإنجليزية.</a:t>
            </a:r>
            <a:endParaRPr lang="en-US" dirty="0">
              <a:cs typeface="AL-Mateen" pitchFamily="2" charset="-78"/>
            </a:endParaRPr>
          </a:p>
          <a:p>
            <a:endParaRPr lang="ar-SA" dirty="0"/>
          </a:p>
        </p:txBody>
      </p:sp>
    </p:spTree>
    <p:extLst>
      <p:ext uri="{BB962C8B-B14F-4D97-AF65-F5344CB8AC3E}">
        <p14:creationId xmlns:p14="http://schemas.microsoft.com/office/powerpoint/2010/main" val="426118081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lvl="0" algn="just">
              <a:lnSpc>
                <a:spcPct val="170000"/>
              </a:lnSpc>
            </a:pPr>
            <a:r>
              <a:rPr lang="ar-SA" sz="12800" dirty="0" smtClean="0">
                <a:cs typeface="AL-Mateen" pitchFamily="2" charset="-78"/>
              </a:rPr>
              <a:t>تنظيم </a:t>
            </a:r>
            <a:r>
              <a:rPr lang="ar-SA" sz="12800" dirty="0">
                <a:cs typeface="AL-Mateen" pitchFamily="2" charset="-78"/>
              </a:rPr>
              <a:t>محتوى السيرة الذاتية بطريقة </a:t>
            </a:r>
            <a:r>
              <a:rPr lang="ar-SA" sz="12800" dirty="0" smtClean="0">
                <a:cs typeface="AL-Mateen" pitchFamily="2" charset="-78"/>
              </a:rPr>
              <a:t>استراتيجية </a:t>
            </a:r>
            <a:r>
              <a:rPr lang="ar-SA" sz="12800" dirty="0">
                <a:cs typeface="AL-Mateen" pitchFamily="2" charset="-78"/>
              </a:rPr>
              <a:t>عليك عرض أبرز مؤهلاتك ومهاراتك وخبراتك وإنجازاتك في الصفحة الأولى من السيرة الذاتية. وهذا يعني أنه عليك أن تكون مبدعاً بعض الشيء في طريقة تقديم مزاياك. على سبيل المثال، إذا كنت خريجاً جديداً من الكلية ولا تملك خبرة عملية واسعة، فأبرز مؤهلاتك هو تعليمك الجامعي. فلا تذكر ذلك في أسفل السيرة الذاتية. </a:t>
            </a:r>
            <a:endParaRPr lang="ar-SA" dirty="0"/>
          </a:p>
        </p:txBody>
      </p:sp>
    </p:spTree>
    <p:extLst>
      <p:ext uri="{BB962C8B-B14F-4D97-AF65-F5344CB8AC3E}">
        <p14:creationId xmlns:p14="http://schemas.microsoft.com/office/powerpoint/2010/main" val="25697788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980728"/>
            <a:ext cx="8568952" cy="5328592"/>
          </a:xfrm>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algn="just">
              <a:lnSpc>
                <a:spcPct val="170000"/>
              </a:lnSpc>
            </a:pPr>
            <a:r>
              <a:rPr lang="ar-SA" sz="9600" dirty="0">
                <a:cs typeface="AL-Mateen" pitchFamily="2" charset="-78"/>
              </a:rPr>
              <a:t>إذا كنت تسعى لاستئناف مهنة تركتها منذ سنوات عدة، فعليك تسليط الضوء على خبرتك السابقة هذه. يمكنك القيام بذلك عن طريق وصف مهنتك السابقة في ملخص افتتاحي قوي عن ملفك الشخصي، يكون عبارة عن مقطع موجز يتألف من فقرة أو فقرتين يلي عنوان السيرة الذاتية والهدف مباشرةً حيث يمكنك تسليط الضوء على خبرة عملك السابقة.</a:t>
            </a:r>
            <a:endParaRPr lang="en-US" sz="9600" dirty="0">
              <a:cs typeface="AL-Mateen" pitchFamily="2" charset="-78"/>
            </a:endParaRPr>
          </a:p>
          <a:p>
            <a:pPr algn="just">
              <a:lnSpc>
                <a:spcPct val="170000"/>
              </a:lnSpc>
            </a:pPr>
            <a:r>
              <a:rPr lang="ar-SA" sz="11200" b="1" dirty="0" smtClean="0">
                <a:cs typeface="AL-Mateen" pitchFamily="2" charset="-78"/>
              </a:rPr>
              <a:t>الخبرة </a:t>
            </a:r>
            <a:r>
              <a:rPr lang="ar-SA" sz="11200" b="1" dirty="0">
                <a:cs typeface="AL-Mateen" pitchFamily="2" charset="-78"/>
              </a:rPr>
              <a:t>المهنية (قلب </a:t>
            </a:r>
            <a:r>
              <a:rPr lang="ar-SA" sz="11200" b="1" dirty="0" smtClean="0">
                <a:cs typeface="AL-Mateen" pitchFamily="2" charset="-78"/>
              </a:rPr>
              <a:t>السيرة) </a:t>
            </a:r>
            <a:endParaRPr lang="en-US" sz="11200" b="1" dirty="0">
              <a:cs typeface="AL-Mateen" pitchFamily="2" charset="-78"/>
            </a:endParaRPr>
          </a:p>
          <a:p>
            <a:pPr algn="just">
              <a:lnSpc>
                <a:spcPct val="170000"/>
              </a:lnSpc>
            </a:pPr>
            <a:r>
              <a:rPr lang="ar-SA" sz="11200" dirty="0">
                <a:cs typeface="AL-Mateen" pitchFamily="2" charset="-78"/>
              </a:rPr>
              <a:t>مع </a:t>
            </a:r>
            <a:r>
              <a:rPr lang="ar-SA" sz="11200" dirty="0" smtClean="0">
                <a:cs typeface="AL-Mateen" pitchFamily="2" charset="-78"/>
              </a:rPr>
              <a:t>استثناء </a:t>
            </a:r>
            <a:r>
              <a:rPr lang="ar-SA" sz="11200" dirty="0">
                <a:cs typeface="AL-Mateen" pitchFamily="2" charset="-78"/>
              </a:rPr>
              <a:t>المبتدئين, فهدا القسم هو الاهم في عمل سيرة ذاتية لكل متقدم لوظيفة </a:t>
            </a:r>
            <a:r>
              <a:rPr lang="ar-SA" sz="11200" dirty="0" smtClean="0">
                <a:cs typeface="AL-Mateen" pitchFamily="2" charset="-78"/>
              </a:rPr>
              <a:t>يحتوي </a:t>
            </a:r>
            <a:r>
              <a:rPr lang="ar-SA" sz="11200" dirty="0">
                <a:cs typeface="AL-Mateen" pitchFamily="2" charset="-78"/>
              </a:rPr>
              <a:t>هدا القسم علي أربع نقاط مهمة (أزمنة – نوع العمل – اسم المؤسسة التي اشتغلت عندها و عنوانها ) عادة يقتصر العنوان علي رقم البريد مرفوق باسم </a:t>
            </a:r>
            <a:r>
              <a:rPr lang="ar-SA" sz="11200" dirty="0" smtClean="0">
                <a:cs typeface="AL-Mateen" pitchFamily="2" charset="-78"/>
              </a:rPr>
              <a:t>المدينة. </a:t>
            </a:r>
            <a:endParaRPr lang="en-US" sz="11200" dirty="0">
              <a:cs typeface="AL-Mateen" pitchFamily="2" charset="-78"/>
            </a:endParaRPr>
          </a:p>
          <a:p>
            <a:pPr algn="just">
              <a:lnSpc>
                <a:spcPct val="170000"/>
              </a:lnSpc>
            </a:pPr>
            <a:endParaRPr lang="en-US" sz="11200" dirty="0">
              <a:cs typeface="AL-Mateen" pitchFamily="2" charset="-78"/>
            </a:endParaRPr>
          </a:p>
        </p:txBody>
      </p:sp>
    </p:spTree>
    <p:extLst>
      <p:ext uri="{BB962C8B-B14F-4D97-AF65-F5344CB8AC3E}">
        <p14:creationId xmlns:p14="http://schemas.microsoft.com/office/powerpoint/2010/main" val="14674317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5256584"/>
          </a:xfrm>
        </p:spPr>
        <p:style>
          <a:lnRef idx="3">
            <a:schemeClr val="lt1"/>
          </a:lnRef>
          <a:fillRef idx="1">
            <a:schemeClr val="accent1"/>
          </a:fillRef>
          <a:effectRef idx="1">
            <a:schemeClr val="accent1"/>
          </a:effectRef>
          <a:fontRef idx="minor">
            <a:schemeClr val="lt1"/>
          </a:fontRef>
        </p:style>
        <p:txBody>
          <a:bodyPr>
            <a:noAutofit/>
          </a:bodyPr>
          <a:lstStyle/>
          <a:p>
            <a:pPr algn="just">
              <a:lnSpc>
                <a:spcPct val="170000"/>
              </a:lnSpc>
            </a:pPr>
            <a:r>
              <a:rPr lang="ar-SA" sz="2800" dirty="0">
                <a:cs typeface="AL-Mateen" pitchFamily="2" charset="-78"/>
              </a:rPr>
              <a:t>هده المعلومات تكمل بنوع المسؤولية عند الشركة التي عملت عندها، و النشاطات التي قمت بها و النتائج المحققة. </a:t>
            </a:r>
          </a:p>
          <a:p>
            <a:pPr algn="just">
              <a:lnSpc>
                <a:spcPct val="170000"/>
              </a:lnSpc>
            </a:pPr>
            <a:r>
              <a:rPr lang="ar-SA" sz="2800" dirty="0">
                <a:cs typeface="AL-Mateen" pitchFamily="2" charset="-78"/>
              </a:rPr>
              <a:t>يوجد 4 طرق لتوضيح خبرتك المهنية عند القيام ب عمل سيرة ذاتية ، و هده الطرق هي التي أوجدت الأنواع الاربع للسير الذاتية </a:t>
            </a:r>
            <a:r>
              <a:rPr lang="ar-SA" sz="2800" b="1" dirty="0" smtClean="0">
                <a:cs typeface="AL-Mateen" pitchFamily="2" charset="-78"/>
              </a:rPr>
              <a:t>السيرة </a:t>
            </a:r>
            <a:r>
              <a:rPr lang="ar-SA" sz="2800" b="1" dirty="0">
                <a:cs typeface="AL-Mateen" pitchFamily="2" charset="-78"/>
              </a:rPr>
              <a:t>الذاتية مرتبة ترتيبا زمنيا </a:t>
            </a:r>
            <a:endParaRPr lang="en-US" sz="2800" b="1" dirty="0">
              <a:cs typeface="AL-Mateen" pitchFamily="2" charset="-78"/>
            </a:endParaRPr>
          </a:p>
          <a:p>
            <a:pPr algn="just">
              <a:lnSpc>
                <a:spcPts val="4400"/>
              </a:lnSpc>
            </a:pPr>
            <a:r>
              <a:rPr lang="ar-SA" sz="2800" dirty="0">
                <a:cs typeface="AL-Mateen" pitchFamily="2" charset="-78"/>
              </a:rPr>
              <a:t>في هدا النوع ترتب خبراتك المهنية من الأقدم حتي تصل الي الأحدث و بدلك تبين تطورك مع الوقت و تبرز الخبرة المتراكمة. </a:t>
            </a:r>
            <a:endParaRPr lang="en-US" sz="2800" dirty="0">
              <a:cs typeface="AL-Mateen" pitchFamily="2" charset="-78"/>
            </a:endParaRPr>
          </a:p>
        </p:txBody>
      </p:sp>
    </p:spTree>
    <p:extLst>
      <p:ext uri="{BB962C8B-B14F-4D97-AF65-F5344CB8AC3E}">
        <p14:creationId xmlns:p14="http://schemas.microsoft.com/office/powerpoint/2010/main" val="56223682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400"/>
              </a:lnSpc>
            </a:pPr>
            <a:r>
              <a:rPr lang="ar-SA" sz="2800" b="1" dirty="0">
                <a:cs typeface="AL-Mateen" pitchFamily="2" charset="-78"/>
              </a:rPr>
              <a:t>السيرة الذاتية مرتبة ترتيبا عكس الزمن </a:t>
            </a:r>
            <a:endParaRPr lang="en-US" sz="2800" b="1" dirty="0">
              <a:cs typeface="AL-Mateen" pitchFamily="2" charset="-78"/>
            </a:endParaRPr>
          </a:p>
          <a:p>
            <a:pPr algn="just">
              <a:lnSpc>
                <a:spcPts val="4400"/>
              </a:lnSpc>
            </a:pPr>
            <a:r>
              <a:rPr lang="ar-SA" sz="2800" dirty="0">
                <a:cs typeface="AL-Mateen" pitchFamily="2" charset="-78"/>
              </a:rPr>
              <a:t>عكس الأولي، حيث هنا سوف تبرز خبرتك الأخيرة (الأحدث) و تعود بالوقت حتي أول خبرة اكتسبتها (الأقدم)، ادا كانت غايتك الاستمرار في نفس الوظيفة السابقة، فهدا النوع يدعم حالتك بشد (خبرة حالية للوظيفة التي تسعي للحصول عليها + خبرات قديمة). </a:t>
            </a:r>
            <a:endParaRPr lang="en-US" sz="2800" dirty="0">
              <a:cs typeface="AL-Mateen" pitchFamily="2" charset="-78"/>
            </a:endParaRPr>
          </a:p>
          <a:p>
            <a:pPr algn="just">
              <a:lnSpc>
                <a:spcPct val="170000"/>
              </a:lnSpc>
            </a:pPr>
            <a:r>
              <a:rPr lang="ar-SA" sz="2800" b="1" dirty="0">
                <a:cs typeface="AL-Mateen" pitchFamily="2" charset="-78"/>
              </a:rPr>
              <a:t>السيرة الذاتية مرتبة ترتيبا وظيفيا </a:t>
            </a:r>
            <a:endParaRPr lang="en-US" sz="2800" b="1" dirty="0">
              <a:cs typeface="AL-Mateen" pitchFamily="2" charset="-78"/>
            </a:endParaRPr>
          </a:p>
          <a:p>
            <a:pPr algn="just">
              <a:lnSpc>
                <a:spcPct val="170000"/>
              </a:lnSpc>
            </a:pPr>
            <a:r>
              <a:rPr lang="ar-SA" sz="2800" dirty="0">
                <a:cs typeface="AL-Mateen" pitchFamily="2" charset="-78"/>
              </a:rPr>
              <a:t>تبين أنك اشتغلت علي عدة وضائف متنوعة (ادارية و تجارية و ...)، حيث </a:t>
            </a:r>
            <a:r>
              <a:rPr lang="ar-SA" sz="2800" dirty="0" smtClean="0">
                <a:cs typeface="AL-Mateen" pitchFamily="2" charset="-78"/>
              </a:rPr>
              <a:t>يجب</a:t>
            </a:r>
            <a:endParaRPr lang="ar-SA" sz="2800" dirty="0">
              <a:cs typeface="AL-Mateen" pitchFamily="2" charset="-78"/>
            </a:endParaRPr>
          </a:p>
        </p:txBody>
      </p:sp>
    </p:spTree>
    <p:extLst>
      <p:ext uri="{BB962C8B-B14F-4D97-AF65-F5344CB8AC3E}">
        <p14:creationId xmlns:p14="http://schemas.microsoft.com/office/powerpoint/2010/main" val="360603651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4525963"/>
          </a:xfrm>
        </p:spPr>
        <p:style>
          <a:lnRef idx="3">
            <a:schemeClr val="lt1"/>
          </a:lnRef>
          <a:fillRef idx="1">
            <a:schemeClr val="accent1"/>
          </a:fillRef>
          <a:effectRef idx="1">
            <a:schemeClr val="accent1"/>
          </a:effectRef>
          <a:fontRef idx="minor">
            <a:schemeClr val="lt1"/>
          </a:fontRef>
        </p:style>
        <p:txBody>
          <a:bodyPr/>
          <a:lstStyle/>
          <a:p>
            <a:pPr algn="just">
              <a:lnSpc>
                <a:spcPct val="170000"/>
              </a:lnSpc>
            </a:pPr>
            <a:r>
              <a:rPr lang="ar-SA" dirty="0">
                <a:cs typeface="AL-Mateen" pitchFamily="2" charset="-78"/>
              </a:rPr>
              <a:t>ان ترتبهم حسب الاهمية و تشرح نوع المهمة التي كانت مكلف بها في كل وظيفة. </a:t>
            </a:r>
            <a:endParaRPr lang="en-US" dirty="0">
              <a:cs typeface="AL-Mateen" pitchFamily="2" charset="-78"/>
            </a:endParaRPr>
          </a:p>
          <a:p>
            <a:pPr algn="just">
              <a:lnSpc>
                <a:spcPct val="170000"/>
              </a:lnSpc>
            </a:pPr>
            <a:r>
              <a:rPr lang="ar-SA" b="1" dirty="0">
                <a:cs typeface="AL-Mateen" pitchFamily="2" charset="-78"/>
              </a:rPr>
              <a:t>السيرة الذاتية الجامعة </a:t>
            </a:r>
            <a:endParaRPr lang="en-US" b="1" dirty="0">
              <a:cs typeface="AL-Mateen" pitchFamily="2" charset="-78"/>
            </a:endParaRPr>
          </a:p>
          <a:p>
            <a:pPr algn="just">
              <a:lnSpc>
                <a:spcPct val="170000"/>
              </a:lnSpc>
            </a:pPr>
            <a:r>
              <a:rPr lang="ar-SA" dirty="0">
                <a:cs typeface="AL-Mateen" pitchFamily="2" charset="-78"/>
              </a:rPr>
              <a:t>هي سيره ذاتيه مرتبة ترتيبا وظيفيا مضاف اليها اسماء الشركات التي  عملت  معها (مع ذكر الازمنة و المدة التي اشتغلتها) </a:t>
            </a:r>
            <a:endParaRPr lang="en-US" dirty="0">
              <a:cs typeface="AL-Mateen" pitchFamily="2" charset="-78"/>
            </a:endParaRPr>
          </a:p>
          <a:p>
            <a:endParaRPr lang="ar-SA" dirty="0"/>
          </a:p>
        </p:txBody>
      </p:sp>
    </p:spTree>
    <p:extLst>
      <p:ext uri="{BB962C8B-B14F-4D97-AF65-F5344CB8AC3E}">
        <p14:creationId xmlns:p14="http://schemas.microsoft.com/office/powerpoint/2010/main" val="62263181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nSpc>
                <a:spcPct val="170000"/>
              </a:lnSpc>
            </a:pPr>
            <a:r>
              <a:rPr lang="ar-SA" dirty="0" smtClean="0">
                <a:cs typeface="AL-Mateen" pitchFamily="2" charset="-78"/>
              </a:rPr>
              <a:t>• </a:t>
            </a:r>
            <a:r>
              <a:rPr lang="ar-SA" dirty="0">
                <a:cs typeface="AL-Mateen" pitchFamily="2" charset="-78"/>
              </a:rPr>
              <a:t>إن الكذب ووضع بعض اللمسات الغير صادقة والمفبركة عند كتابة السيرة الذاتية أو (المختصر) قد يساعد في الحصول على الوظيفة ولكن بالقطع سيستدل على الكذبة، وفى هذه الحالة سينتج عن ذلك الفصل وربما استحالة الحصول على وظيفة أخرى إذ أن ذلك سيسيئ </a:t>
            </a:r>
            <a:r>
              <a:rPr lang="ar-SA" dirty="0" smtClean="0">
                <a:cs typeface="AL-Mateen" pitchFamily="2" charset="-78"/>
              </a:rPr>
              <a:t>جداً </a:t>
            </a:r>
            <a:r>
              <a:rPr lang="ar-SA" dirty="0">
                <a:cs typeface="AL-Mateen" pitchFamily="2" charset="-78"/>
              </a:rPr>
              <a:t>إلى سمعة الشخص في مجال العمل</a:t>
            </a:r>
            <a:r>
              <a:rPr lang="ar-SA" dirty="0" smtClean="0">
                <a:cs typeface="AL-Mateen" pitchFamily="2" charset="-78"/>
              </a:rPr>
              <a:t>.</a:t>
            </a:r>
          </a:p>
          <a:p>
            <a:pPr>
              <a:lnSpc>
                <a:spcPct val="170000"/>
              </a:lnSpc>
            </a:pPr>
            <a:r>
              <a:rPr lang="ar-SA" dirty="0">
                <a:cs typeface="AL-Mateen" pitchFamily="2" charset="-78"/>
              </a:rPr>
              <a:t>لا تكثر من الإفصاح عن نفسك فكثير من آرائك ومعتقداتك لاتهم غيرك وقد تأتى بأثر عكسي ( خير الكلام ما قل ودل ).</a:t>
            </a:r>
            <a:endParaRPr lang="en-US" dirty="0">
              <a:cs typeface="AL-Mateen" pitchFamily="2" charset="-78"/>
            </a:endParaRPr>
          </a:p>
          <a:p>
            <a:pPr>
              <a:lnSpc>
                <a:spcPct val="170000"/>
              </a:lnSpc>
            </a:pPr>
            <a:endParaRPr lang="en-US" dirty="0">
              <a:cs typeface="AL-Mateen" pitchFamily="2" charset="-78"/>
            </a:endParaRPr>
          </a:p>
        </p:txBody>
      </p:sp>
    </p:spTree>
    <p:extLst>
      <p:ext uri="{BB962C8B-B14F-4D97-AF65-F5344CB8AC3E}">
        <p14:creationId xmlns:p14="http://schemas.microsoft.com/office/powerpoint/2010/main" val="3241748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5112568"/>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gn="just">
              <a:lnSpc>
                <a:spcPts val="4100"/>
              </a:lnSpc>
            </a:pPr>
            <a:r>
              <a:rPr lang="ar-SA" dirty="0" smtClean="0">
                <a:solidFill>
                  <a:schemeClr val="bg1"/>
                </a:solidFill>
                <a:cs typeface="AL-Mateen" pitchFamily="2" charset="-78"/>
              </a:rPr>
              <a:t>فكر </a:t>
            </a:r>
            <a:r>
              <a:rPr lang="ar-SA" dirty="0">
                <a:solidFill>
                  <a:schemeClr val="bg1"/>
                </a:solidFill>
                <a:cs typeface="AL-Mateen" pitchFamily="2" charset="-78"/>
              </a:rPr>
              <a:t>في أوجه قوتك والصفات الفريدة والمهارات الخاصة بك ثم أكتب جمله مفيدة تلخص هذه الأوجه. قد يساعدك ذلك على الإجابة على بعض الأسئلة مثل : فيما أنت فريد من نوعك؟ ما هي مواهبك ؟ ما الذي قد يسبب اختيارك وتفضيلك على غيرك</a:t>
            </a:r>
            <a:r>
              <a:rPr lang="ar-SA" dirty="0" smtClean="0">
                <a:solidFill>
                  <a:schemeClr val="bg1"/>
                </a:solidFill>
                <a:cs typeface="AL-Mateen" pitchFamily="2" charset="-78"/>
              </a:rPr>
              <a:t>؟</a:t>
            </a:r>
            <a:endParaRPr lang="en-US" dirty="0">
              <a:solidFill>
                <a:schemeClr val="bg1"/>
              </a:solidFill>
              <a:cs typeface="AL-Mateen" pitchFamily="2" charset="-78"/>
            </a:endParaRPr>
          </a:p>
          <a:p>
            <a:pPr algn="just">
              <a:lnSpc>
                <a:spcPts val="4100"/>
              </a:lnSpc>
            </a:pPr>
            <a:r>
              <a:rPr lang="ar-SA" dirty="0" smtClean="0">
                <a:solidFill>
                  <a:schemeClr val="bg1"/>
                </a:solidFill>
                <a:cs typeface="AL-Mateen" pitchFamily="2" charset="-78"/>
              </a:rPr>
              <a:t>حين </a:t>
            </a:r>
            <a:r>
              <a:rPr lang="ar-SA" dirty="0">
                <a:solidFill>
                  <a:schemeClr val="bg1"/>
                </a:solidFill>
                <a:cs typeface="AL-Mateen" pitchFamily="2" charset="-78"/>
              </a:rPr>
              <a:t>تكتب ابرز ما لديك من مهارات وخبرات وإمكانيات وكيف تتناسب مع الوظيفة الخاصة التي تتقدم لها, واعرضه بطريقة تلفت النظر إليك. ركز فيما يريده صاحب العمل وليس ما تريده أنت. تأكد من أن السيرة الذاتية التي كتبتها تفي بالغرض المطلوب وخاصة متطلبات الوظيفة. ووفقاً لهذه المتطلبات وتوافقها معك أختر نوع وأسلوب السيرة الذاتية أو المختصر</a:t>
            </a:r>
            <a:r>
              <a:rPr lang="ar-SA" dirty="0" smtClean="0">
                <a:solidFill>
                  <a:schemeClr val="bg1"/>
                </a:solidFill>
                <a:cs typeface="AL-Mateen" pitchFamily="2" charset="-78"/>
              </a:rPr>
              <a:t>.</a:t>
            </a:r>
            <a:endParaRPr lang="en-US" dirty="0">
              <a:solidFill>
                <a:schemeClr val="bg1"/>
              </a:solidFill>
              <a:cs typeface="AL-Mateen" pitchFamily="2" charset="-78"/>
            </a:endParaRPr>
          </a:p>
          <a:p>
            <a:pPr algn="just">
              <a:lnSpc>
                <a:spcPts val="4100"/>
              </a:lnSpc>
            </a:pPr>
            <a:endParaRPr lang="ar-SA" dirty="0">
              <a:cs typeface="AL-Mateen" pitchFamily="2" charset="-78"/>
            </a:endParaRPr>
          </a:p>
        </p:txBody>
      </p:sp>
    </p:spTree>
    <p:extLst>
      <p:ext uri="{BB962C8B-B14F-4D97-AF65-F5344CB8AC3E}">
        <p14:creationId xmlns:p14="http://schemas.microsoft.com/office/powerpoint/2010/main" val="252946351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467544" y="188640"/>
            <a:ext cx="8229600" cy="1143000"/>
          </a:xfrm>
        </p:spPr>
        <p:style>
          <a:lnRef idx="3">
            <a:schemeClr val="lt1"/>
          </a:lnRef>
          <a:fillRef idx="1">
            <a:schemeClr val="accent1"/>
          </a:fillRef>
          <a:effectRef idx="1">
            <a:schemeClr val="accent1"/>
          </a:effectRef>
          <a:fontRef idx="minor">
            <a:schemeClr val="lt1"/>
          </a:fontRef>
        </p:style>
        <p:txBody>
          <a:bodyPr/>
          <a:lstStyle/>
          <a:p>
            <a:r>
              <a:rPr lang="ar-SA" b="1" dirty="0" smtClean="0">
                <a:solidFill>
                  <a:schemeClr val="bg1"/>
                </a:solidFill>
              </a:rPr>
              <a:t>أهداف البرنامج </a:t>
            </a:r>
            <a:endParaRPr lang="ar-SA" b="1" dirty="0">
              <a:solidFill>
                <a:schemeClr val="bg1"/>
              </a:solidFill>
            </a:endParaRPr>
          </a:p>
        </p:txBody>
      </p:sp>
      <p:sp>
        <p:nvSpPr>
          <p:cNvPr id="3" name="عنصر نائب للمحتوى 2"/>
          <p:cNvSpPr>
            <a:spLocks noGrp="1"/>
          </p:cNvSpPr>
          <p:nvPr>
            <p:ph idx="1"/>
          </p:nvPr>
        </p:nvSpPr>
        <p:spPr>
          <a:xfrm>
            <a:off x="467544" y="1556792"/>
            <a:ext cx="8229600" cy="4525963"/>
          </a:xfrm>
        </p:spPr>
        <p:style>
          <a:lnRef idx="3">
            <a:schemeClr val="lt1"/>
          </a:lnRef>
          <a:fillRef idx="1">
            <a:schemeClr val="accent1"/>
          </a:fillRef>
          <a:effectRef idx="1">
            <a:schemeClr val="accent1"/>
          </a:effectRef>
          <a:fontRef idx="minor">
            <a:schemeClr val="lt1"/>
          </a:fontRef>
        </p:style>
        <p:txBody>
          <a:bodyPr>
            <a:normAutofit lnSpcReduction="10000"/>
          </a:bodyPr>
          <a:lstStyle/>
          <a:p>
            <a:pPr lvl="0" algn="just">
              <a:lnSpc>
                <a:spcPct val="150000"/>
              </a:lnSpc>
              <a:buClr>
                <a:srgbClr val="FFFFFF"/>
              </a:buClr>
              <a:buFont typeface="Times New Roman"/>
              <a:buAutoNum type="arabicPeriod"/>
            </a:pPr>
            <a:r>
              <a:rPr lang="ar-SA" dirty="0" smtClean="0">
                <a:cs typeface="AL-Mateen" pitchFamily="2" charset="-78"/>
              </a:rPr>
              <a:t>تعلم فنون ومهارات كتابة السيرة الذاتية المميزة وكيفية اجتياز المقابلة الشخصية</a:t>
            </a:r>
            <a:endParaRPr lang="en-US" sz="2400" dirty="0" smtClean="0">
              <a:cs typeface="AL-Mateen" pitchFamily="2" charset="-78"/>
            </a:endParaRPr>
          </a:p>
          <a:p>
            <a:pPr lvl="0" algn="just">
              <a:lnSpc>
                <a:spcPct val="150000"/>
              </a:lnSpc>
              <a:buClr>
                <a:srgbClr val="FFFFFF"/>
              </a:buClr>
              <a:buFont typeface="Times New Roman"/>
              <a:buAutoNum type="arabicPeriod"/>
            </a:pPr>
            <a:r>
              <a:rPr lang="ar-SA" dirty="0" smtClean="0">
                <a:cs typeface="AL-Mateen" pitchFamily="2" charset="-78"/>
              </a:rPr>
              <a:t>مساعدة </a:t>
            </a:r>
            <a:r>
              <a:rPr lang="ar-SA" dirty="0">
                <a:cs typeface="AL-Mateen" pitchFamily="2" charset="-78"/>
              </a:rPr>
              <a:t>الباحثين عن وظائف على الحصول على وظيفة تناسب مؤهلاتهم وخبراتهم</a:t>
            </a:r>
            <a:r>
              <a:rPr lang="en-US" dirty="0">
                <a:cs typeface="AL-Mateen" pitchFamily="2" charset="-78"/>
              </a:rPr>
              <a:t>. </a:t>
            </a:r>
            <a:endParaRPr lang="en-US" sz="2400" dirty="0">
              <a:cs typeface="AL-Mateen" pitchFamily="2" charset="-78"/>
            </a:endParaRPr>
          </a:p>
          <a:p>
            <a:pPr lvl="0" algn="just">
              <a:lnSpc>
                <a:spcPct val="150000"/>
              </a:lnSpc>
              <a:buClr>
                <a:srgbClr val="FFFFFF"/>
              </a:buClr>
              <a:buFont typeface="Times New Roman"/>
              <a:buAutoNum type="arabicPeriod"/>
            </a:pPr>
            <a:r>
              <a:rPr lang="ar-SA" dirty="0" smtClean="0">
                <a:cs typeface="AL-Mateen" pitchFamily="2" charset="-78"/>
              </a:rPr>
              <a:t>التعرف على اتجاهات السوق حالياً ومستقبلاً والنظر في نوعية الوظائف المتاحة في السوق</a:t>
            </a:r>
            <a:endParaRPr lang="en-US" sz="2400" dirty="0" smtClean="0">
              <a:latin typeface="Times New Roman"/>
              <a:ea typeface="Times New Roman"/>
              <a:cs typeface="AL-Mateen" pitchFamily="2" charset="-78"/>
            </a:endParaRPr>
          </a:p>
          <a:p>
            <a:pPr algn="just">
              <a:lnSpc>
                <a:spcPct val="150000"/>
              </a:lnSpc>
            </a:pPr>
            <a:endParaRPr lang="ar-SA" dirty="0">
              <a:cs typeface="AL-Mateen" pitchFamily="2" charset="-78"/>
            </a:endParaRPr>
          </a:p>
        </p:txBody>
      </p:sp>
    </p:spTree>
    <p:extLst>
      <p:ext uri="{BB962C8B-B14F-4D97-AF65-F5344CB8AC3E}">
        <p14:creationId xmlns:p14="http://schemas.microsoft.com/office/powerpoint/2010/main" val="253718613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5001419"/>
          </a:xfrm>
        </p:spPr>
        <p:style>
          <a:lnRef idx="3">
            <a:schemeClr val="lt1"/>
          </a:lnRef>
          <a:fillRef idx="1">
            <a:schemeClr val="accent1"/>
          </a:fillRef>
          <a:effectRef idx="1">
            <a:schemeClr val="accent1"/>
          </a:effectRef>
          <a:fontRef idx="minor">
            <a:schemeClr val="lt1"/>
          </a:fontRef>
        </p:style>
        <p:txBody>
          <a:bodyPr>
            <a:normAutofit fontScale="40000" lnSpcReduction="20000"/>
          </a:bodyPr>
          <a:lstStyle/>
          <a:p>
            <a:pPr algn="just">
              <a:lnSpc>
                <a:spcPts val="4100"/>
              </a:lnSpc>
            </a:pPr>
            <a:r>
              <a:rPr lang="ar-SA" sz="7500" dirty="0" smtClean="0">
                <a:cs typeface="AL-Mateen" pitchFamily="2" charset="-78"/>
              </a:rPr>
              <a:t>ضع </a:t>
            </a:r>
            <a:r>
              <a:rPr lang="ar-SA" sz="7500" dirty="0">
                <a:cs typeface="AL-Mateen" pitchFamily="2" charset="-78"/>
              </a:rPr>
              <a:t>في المقدمة الهدف من السيرة الذاتية أو ملخص المهارات . وقل للمتلقي من البداية ما هو هدفك أو مهاراتك التي تأتى بها ليستفيد هو منها . أي ما تستطيع إضافته للوظيفة ليرى من الوهلة الأولى ما يميزك عن غيرك</a:t>
            </a:r>
            <a:r>
              <a:rPr lang="ar-SA" sz="7500" dirty="0" smtClean="0">
                <a:cs typeface="AL-Mateen" pitchFamily="2" charset="-78"/>
              </a:rPr>
              <a:t>..</a:t>
            </a:r>
            <a:endParaRPr lang="en-US" sz="7500" dirty="0">
              <a:cs typeface="AL-Mateen" pitchFamily="2" charset="-78"/>
            </a:endParaRPr>
          </a:p>
          <a:p>
            <a:pPr algn="just">
              <a:lnSpc>
                <a:spcPts val="4100"/>
              </a:lnSpc>
            </a:pPr>
            <a:r>
              <a:rPr lang="ar-SA" sz="7500" dirty="0" smtClean="0">
                <a:cs typeface="AL-Mateen" pitchFamily="2" charset="-78"/>
              </a:rPr>
              <a:t>برهن </a:t>
            </a:r>
            <a:r>
              <a:rPr lang="ar-SA" sz="7500" dirty="0">
                <a:cs typeface="AL-Mateen" pitchFamily="2" charset="-78"/>
              </a:rPr>
              <a:t>للقارئ بمميزاتك وما حققته في أعمالك السابقة وبعض نوعية المشاكل التي صادفتك وقمت بحلها . ركز على إنجازاتك لكي يرى فيك ما يبحث عنه</a:t>
            </a:r>
            <a:r>
              <a:rPr lang="ar-SA" sz="7500" dirty="0" smtClean="0">
                <a:cs typeface="AL-Mateen" pitchFamily="2" charset="-78"/>
              </a:rPr>
              <a:t>.</a:t>
            </a:r>
            <a:endParaRPr lang="en-US" sz="7500" dirty="0">
              <a:cs typeface="AL-Mateen" pitchFamily="2" charset="-78"/>
            </a:endParaRPr>
          </a:p>
          <a:p>
            <a:pPr algn="just">
              <a:lnSpc>
                <a:spcPts val="4100"/>
              </a:lnSpc>
            </a:pPr>
            <a:r>
              <a:rPr lang="ar-SA" sz="7500" dirty="0" smtClean="0">
                <a:cs typeface="AL-Mateen" pitchFamily="2" charset="-78"/>
              </a:rPr>
              <a:t>ضع </a:t>
            </a:r>
            <a:r>
              <a:rPr lang="ar-SA" sz="7500" dirty="0">
                <a:cs typeface="AL-Mateen" pitchFamily="2" charset="-78"/>
              </a:rPr>
              <a:t>قدر المستطاع أرقام لتعزز وتقوى موقفك ، مثلاً ما قمت به من تقديم فكرة لتنظيم خطوة في إنتاجية المصنع مما يترتب عليه توفير الجهد والوقت وزيادة الإنتاج بنسبة 10% </a:t>
            </a:r>
            <a:r>
              <a:rPr lang="ar-SA" sz="7000" dirty="0" smtClean="0">
                <a:cs typeface="AL-Mateen" pitchFamily="2" charset="-78"/>
              </a:rPr>
              <a:t>.</a:t>
            </a:r>
            <a:endParaRPr lang="en-US" sz="7000" dirty="0">
              <a:cs typeface="AL-Mateen" pitchFamily="2" charset="-78"/>
            </a:endParaRPr>
          </a:p>
        </p:txBody>
      </p:sp>
    </p:spTree>
    <p:extLst>
      <p:ext uri="{BB962C8B-B14F-4D97-AF65-F5344CB8AC3E}">
        <p14:creationId xmlns:p14="http://schemas.microsoft.com/office/powerpoint/2010/main" val="1795863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5184576"/>
          </a:xfrm>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ts val="4000"/>
              </a:lnSpc>
              <a:buNone/>
            </a:pPr>
            <a:r>
              <a:rPr lang="ar-SA" sz="2800" dirty="0" smtClean="0">
                <a:cs typeface="AL-Mateen" pitchFamily="2" charset="-78"/>
              </a:rPr>
              <a:t>لا تهمل كتابة أشياء قد تبدو لك بسيطة ولكنها من وجهة نظر صاحب العمل قد تعني الكثير. فمثلاً إن كنت قد مثلت جامعتك كعضو في فريق في لعبة جماعية أو حصلت على جوائز في لعبة فردية فذاك يشير إلى أن لديك روح الفريق في الحالة الأولى والإصرار والعزيمة في الحالة الثانية. إن كنت قد عملت في عطلة الصيف كبائع لعب أطفال أو أدوات مكتبية فهذه معلومة هامة لأنها توضح خبرة في التعامل مع الناس وخبرة في البيع.</a:t>
            </a:r>
            <a:r>
              <a:rPr lang="ar-SA" sz="2800" dirty="0">
                <a:cs typeface="AL-Mateen" pitchFamily="2" charset="-78"/>
              </a:rPr>
              <a:t/>
            </a:r>
            <a:br>
              <a:rPr lang="ar-SA" sz="2800" dirty="0">
                <a:cs typeface="AL-Mateen" pitchFamily="2" charset="-78"/>
              </a:rPr>
            </a:br>
            <a:r>
              <a:rPr lang="ar-SA" sz="2800" dirty="0">
                <a:cs typeface="AL-Mateen" pitchFamily="2" charset="-78"/>
              </a:rPr>
              <a:t>حاول أن تكون السيرة الذاتية مكونة من صفحة أو اثنين إن كنت حديث التخرج، ومن صفحتين إلى أربعة إن كانت لك خبرات طويلة ومختلفة.</a:t>
            </a:r>
            <a:br>
              <a:rPr lang="ar-SA" sz="2800" dirty="0">
                <a:cs typeface="AL-Mateen" pitchFamily="2" charset="-78"/>
              </a:rPr>
            </a:br>
            <a:endParaRPr lang="ar-SA" sz="2800" dirty="0"/>
          </a:p>
        </p:txBody>
      </p:sp>
    </p:spTree>
    <p:extLst>
      <p:ext uri="{BB962C8B-B14F-4D97-AF65-F5344CB8AC3E}">
        <p14:creationId xmlns:p14="http://schemas.microsoft.com/office/powerpoint/2010/main" val="347367212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556792"/>
            <a:ext cx="8229600" cy="4525963"/>
          </a:xfrm>
        </p:spPr>
        <p:style>
          <a:lnRef idx="3">
            <a:schemeClr val="lt1"/>
          </a:lnRef>
          <a:fillRef idx="1">
            <a:schemeClr val="accent1"/>
          </a:fillRef>
          <a:effectRef idx="1">
            <a:schemeClr val="accent1"/>
          </a:effectRef>
          <a:fontRef idx="minor">
            <a:schemeClr val="lt1"/>
          </a:fontRef>
        </p:style>
        <p:txBody>
          <a:bodyPr>
            <a:noAutofit/>
          </a:bodyPr>
          <a:lstStyle/>
          <a:p>
            <a:r>
              <a:rPr lang="ar-SA" sz="2800" dirty="0">
                <a:cs typeface="AL-Mateen" pitchFamily="2" charset="-78"/>
              </a:rPr>
              <a:t>طريقة كتابة الاسم والبريد الإلكتروني</a:t>
            </a:r>
            <a:r>
              <a:rPr lang="en-US" sz="2800" dirty="0">
                <a:cs typeface="AL-Mateen" pitchFamily="2" charset="-78"/>
              </a:rPr>
              <a:t>.</a:t>
            </a:r>
          </a:p>
          <a:p>
            <a:r>
              <a:rPr lang="ar-SA" sz="2800" dirty="0">
                <a:cs typeface="AL-Mateen" pitchFamily="2" charset="-78"/>
              </a:rPr>
              <a:t>اسمك وبريدك الإلكتروني هو أول ما يقع عليه عين من يقرأ سيرتك الذاتية، لذا يجب أن يكون الاسم مكتوباً بشكل سليم سواء كان باللغة العربية أو الإنجليزية! إذا كنت تقرأ سيرة ذاتية لشخص لا يراعي الدقة في كتابة اسمه، فما الذي ستتوقعه بشأن باقي الأمور؟</a:t>
            </a:r>
            <a:r>
              <a:rPr lang="en-US" sz="2800" dirty="0">
                <a:cs typeface="AL-Mateen" pitchFamily="2" charset="-78"/>
              </a:rPr>
              <a:t>!</a:t>
            </a:r>
            <a:r>
              <a:rPr lang="ar-SA" sz="2800" dirty="0">
                <a:cs typeface="AL-Mateen" pitchFamily="2" charset="-78"/>
              </a:rPr>
              <a:t> خطأ شائع آخر بالنسبة لاسم البريد الإلكتروني، تذكر أن هذا عمل رسمي وليس نشاط ترفيهي! لذا عندما تكتب اسم بريدك الإلكتروني في سيرتك الذاتية تأكد من حصولك على بريد إلكتروني باسم جيد، فلا تستعمل بريد إلكتروني عبارة عن اسم مستعار مثل</a:t>
            </a:r>
            <a:r>
              <a:rPr lang="en-US" sz="2800" dirty="0">
                <a:cs typeface="AL-Mateen" pitchFamily="2" charset="-78"/>
              </a:rPr>
              <a:t> "the.last.one" </a:t>
            </a:r>
            <a:r>
              <a:rPr lang="ar-SA" sz="2800" dirty="0">
                <a:cs typeface="AL-Mateen" pitchFamily="2" charset="-78"/>
              </a:rPr>
              <a:t>أو</a:t>
            </a:r>
            <a:r>
              <a:rPr lang="en-US" sz="2800" dirty="0">
                <a:cs typeface="AL-Mateen" pitchFamily="2" charset="-78"/>
              </a:rPr>
              <a:t> </a:t>
            </a:r>
            <a:r>
              <a:rPr lang="en-US" sz="2800" dirty="0" err="1">
                <a:cs typeface="AL-Mateen" pitchFamily="2" charset="-78"/>
              </a:rPr>
              <a:t>toty</a:t>
            </a:r>
            <a:r>
              <a:rPr lang="en-US" sz="2800" dirty="0">
                <a:cs typeface="AL-Mateen" pitchFamily="2" charset="-78"/>
              </a:rPr>
              <a:t> </a:t>
            </a:r>
            <a:r>
              <a:rPr lang="ar-SA" sz="2800" dirty="0">
                <a:cs typeface="AL-Mateen" pitchFamily="2" charset="-78"/>
              </a:rPr>
              <a:t>أو</a:t>
            </a:r>
            <a:r>
              <a:rPr lang="en-US" sz="2800" dirty="0">
                <a:cs typeface="AL-Mateen" pitchFamily="2" charset="-78"/>
              </a:rPr>
              <a:t> </a:t>
            </a:r>
            <a:r>
              <a:rPr lang="en-US" sz="2800" dirty="0" err="1">
                <a:cs typeface="AL-Mateen" pitchFamily="2" charset="-78"/>
              </a:rPr>
              <a:t>hacker_man</a:t>
            </a:r>
            <a:r>
              <a:rPr lang="ar-SA" sz="2800" dirty="0">
                <a:cs typeface="AL-Mateen" pitchFamily="2" charset="-78"/>
              </a:rPr>
              <a:t>، أو</a:t>
            </a:r>
            <a:r>
              <a:rPr lang="en-US" sz="2800" dirty="0">
                <a:cs typeface="AL-Mateen" pitchFamily="2" charset="-78"/>
              </a:rPr>
              <a:t> hamody1991! </a:t>
            </a:r>
            <a:r>
              <a:rPr lang="ar-SA" sz="2800" dirty="0">
                <a:cs typeface="AL-Mateen" pitchFamily="2" charset="-78"/>
              </a:rPr>
              <a:t>بريدك يجب أن يعبر عنك بشكل واضح، ولا داعي للأرقام إلا في أضيق الحدود، لذا من المفترض أن </a:t>
            </a:r>
            <a:r>
              <a:rPr lang="ar-SA" sz="2800" dirty="0" smtClean="0">
                <a:cs typeface="AL-Mateen" pitchFamily="2" charset="-78"/>
              </a:rPr>
              <a:t>يكون</a:t>
            </a:r>
            <a:endParaRPr lang="ar-SA" sz="2800" dirty="0">
              <a:cs typeface="AL-Mateen" pitchFamily="2" charset="-78"/>
            </a:endParaRPr>
          </a:p>
        </p:txBody>
      </p:sp>
    </p:spTree>
    <p:extLst>
      <p:ext uri="{BB962C8B-B14F-4D97-AF65-F5344CB8AC3E}">
        <p14:creationId xmlns:p14="http://schemas.microsoft.com/office/powerpoint/2010/main" val="405355741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08720"/>
            <a:ext cx="8229600" cy="4968552"/>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200"/>
              </a:lnSpc>
              <a:buNone/>
            </a:pPr>
            <a:r>
              <a:rPr lang="ar-SA" sz="2600" dirty="0">
                <a:cs typeface="AL-Mateen" pitchFamily="2" charset="-78"/>
              </a:rPr>
              <a:t>بريدك يشبه هذا</a:t>
            </a:r>
            <a:r>
              <a:rPr lang="en-US" sz="2600" dirty="0">
                <a:cs typeface="AL-Mateen" pitchFamily="2" charset="-78"/>
              </a:rPr>
              <a:t> Ahmed.AbouZaid@gmail.com (</a:t>
            </a:r>
            <a:r>
              <a:rPr lang="ar-SA" sz="2600" dirty="0">
                <a:cs typeface="AL-Mateen" pitchFamily="2" charset="-78"/>
              </a:rPr>
              <a:t>هذا مجرد مثال، ليس بريدي الفعلي)، إذا لم يكن الاسم متاحاً يمكنك تجربة توليفات مختلفة حتى تصل إلى الاسم المناسب، مثلاً اسمي أحمد محمد أبوزيد ولم أجد</a:t>
            </a:r>
            <a:r>
              <a:rPr lang="en-US" sz="2600" dirty="0">
                <a:cs typeface="AL-Mateen" pitchFamily="2" charset="-78"/>
              </a:rPr>
              <a:t> </a:t>
            </a:r>
            <a:r>
              <a:rPr lang="en-US" sz="2600" dirty="0" err="1">
                <a:cs typeface="AL-Mateen" pitchFamily="2" charset="-78"/>
              </a:rPr>
              <a:t>Ahmed.AbouZaid</a:t>
            </a:r>
            <a:r>
              <a:rPr lang="en-US" sz="2600" dirty="0">
                <a:cs typeface="AL-Mateen" pitchFamily="2" charset="-78"/>
              </a:rPr>
              <a:t> </a:t>
            </a:r>
            <a:r>
              <a:rPr lang="ar-SA" sz="2600" dirty="0">
                <a:cs typeface="AL-Mateen" pitchFamily="2" charset="-78"/>
              </a:rPr>
              <a:t>متاحاً، سأجرب مثلاً</a:t>
            </a:r>
            <a:r>
              <a:rPr lang="en-US" sz="2600" dirty="0">
                <a:cs typeface="AL-Mateen" pitchFamily="2" charset="-78"/>
              </a:rPr>
              <a:t> </a:t>
            </a:r>
            <a:r>
              <a:rPr lang="en-US" sz="2600" dirty="0" err="1">
                <a:cs typeface="AL-Mateen" pitchFamily="2" charset="-78"/>
              </a:rPr>
              <a:t>Ahmed.M.AbouZaid</a:t>
            </a:r>
            <a:r>
              <a:rPr lang="en-US" sz="2600" dirty="0">
                <a:cs typeface="AL-Mateen" pitchFamily="2" charset="-78"/>
              </a:rPr>
              <a:t> </a:t>
            </a:r>
            <a:r>
              <a:rPr lang="ar-SA" sz="2600" dirty="0">
                <a:cs typeface="AL-Mateen" pitchFamily="2" charset="-78"/>
              </a:rPr>
              <a:t>أو</a:t>
            </a:r>
            <a:r>
              <a:rPr lang="en-US" sz="2600" dirty="0">
                <a:cs typeface="AL-Mateen" pitchFamily="2" charset="-78"/>
              </a:rPr>
              <a:t> </a:t>
            </a:r>
            <a:r>
              <a:rPr lang="en-US" sz="2600" dirty="0" err="1">
                <a:cs typeface="AL-Mateen" pitchFamily="2" charset="-78"/>
              </a:rPr>
              <a:t>AAbouZaid</a:t>
            </a:r>
            <a:r>
              <a:rPr lang="en-US" sz="2600" dirty="0">
                <a:cs typeface="AL-Mateen" pitchFamily="2" charset="-78"/>
              </a:rPr>
              <a:t> </a:t>
            </a:r>
            <a:r>
              <a:rPr lang="ar-SA" sz="2600" dirty="0">
                <a:cs typeface="AL-Mateen" pitchFamily="2" charset="-78"/>
              </a:rPr>
              <a:t>أو</a:t>
            </a:r>
            <a:r>
              <a:rPr lang="en-US" sz="2600" dirty="0">
                <a:cs typeface="AL-Mateen" pitchFamily="2" charset="-78"/>
              </a:rPr>
              <a:t> </a:t>
            </a:r>
            <a:r>
              <a:rPr lang="en-US" sz="2600" dirty="0" err="1">
                <a:cs typeface="AL-Mateen" pitchFamily="2" charset="-78"/>
              </a:rPr>
              <a:t>AM.AbouZaid</a:t>
            </a:r>
            <a:r>
              <a:rPr lang="en-US" sz="2600" dirty="0">
                <a:cs typeface="AL-Mateen" pitchFamily="2" charset="-78"/>
              </a:rPr>
              <a:t> </a:t>
            </a:r>
            <a:r>
              <a:rPr lang="ar-SA" sz="2600" dirty="0">
                <a:cs typeface="AL-Mateen" pitchFamily="2" charset="-78"/>
              </a:rPr>
              <a:t>وهكذا … المهم أن يحتوي اسمك وما يعبر عنك فقط لا </a:t>
            </a:r>
            <a:r>
              <a:rPr lang="ar-SA" sz="2600" dirty="0" smtClean="0">
                <a:cs typeface="AL-Mateen" pitchFamily="2" charset="-78"/>
              </a:rPr>
              <a:t>غير فعندما </a:t>
            </a:r>
            <a:r>
              <a:rPr lang="ar-SA" sz="2600" dirty="0">
                <a:cs typeface="AL-Mateen" pitchFamily="2" charset="-78"/>
              </a:rPr>
              <a:t>تصلك رسالة من شخص لا تعرفه ثم تجد أن اسم بريده الإلكتروني هزلي أو سخيف فإنك تكوّن فكرة غير جيدة عن هذا الشخص. من أمثلة ذلك بالنسبة للرجال: الروش، الدماغ، الحوت، العبيط... ومن أمثلة ذلك للسيدات: الحلوة، </a:t>
            </a:r>
            <a:r>
              <a:rPr lang="ar-SA" sz="2600" dirty="0" err="1">
                <a:cs typeface="AL-Mateen" pitchFamily="2" charset="-78"/>
              </a:rPr>
              <a:t>شوكولاته</a:t>
            </a:r>
            <a:r>
              <a:rPr lang="ar-SA" sz="2600" dirty="0">
                <a:cs typeface="AL-Mateen" pitchFamily="2" charset="-78"/>
              </a:rPr>
              <a:t>، أسراري، بنوتة.... هذه الأسماء غير مناسبة للتعاملات الرسمية. من المعتاد أن يكون اسم بريدك الإلكتروني مشتقا من اسمك الشخصي</a:t>
            </a:r>
            <a:r>
              <a:rPr lang="ar-SA" sz="2800" dirty="0">
                <a:cs typeface="AL-Mateen" pitchFamily="2" charset="-78"/>
              </a:rPr>
              <a:t>.</a:t>
            </a:r>
            <a:br>
              <a:rPr lang="ar-SA" sz="2800" dirty="0">
                <a:cs typeface="AL-Mateen" pitchFamily="2" charset="-78"/>
              </a:rPr>
            </a:br>
            <a:r>
              <a:rPr lang="ar-SA" sz="2800" dirty="0">
                <a:cs typeface="AL-Mateen" pitchFamily="2" charset="-78"/>
              </a:rPr>
              <a:t/>
            </a:r>
            <a:br>
              <a:rPr lang="ar-SA" sz="2800" dirty="0">
                <a:cs typeface="AL-Mateen" pitchFamily="2" charset="-78"/>
              </a:rPr>
            </a:br>
            <a:r>
              <a:rPr lang="ar-SA" sz="2800" dirty="0">
                <a:cs typeface="AL-Mateen" pitchFamily="2" charset="-78"/>
              </a:rPr>
              <a:t>* </a:t>
            </a:r>
          </a:p>
          <a:p>
            <a:pPr algn="just">
              <a:lnSpc>
                <a:spcPts val="4200"/>
              </a:lnSpc>
            </a:pPr>
            <a:endParaRPr lang="ar-SA" sz="2800" dirty="0">
              <a:cs typeface="AL-Mateen" pitchFamily="2" charset="-78"/>
            </a:endParaRPr>
          </a:p>
        </p:txBody>
      </p:sp>
    </p:spTree>
    <p:extLst>
      <p:ext uri="{BB962C8B-B14F-4D97-AF65-F5344CB8AC3E}">
        <p14:creationId xmlns:p14="http://schemas.microsoft.com/office/powerpoint/2010/main" val="323464118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896544"/>
          </a:xfrm>
        </p:spPr>
        <p:style>
          <a:lnRef idx="3">
            <a:schemeClr val="lt1"/>
          </a:lnRef>
          <a:fillRef idx="1">
            <a:schemeClr val="accent1"/>
          </a:fillRef>
          <a:effectRef idx="1">
            <a:schemeClr val="accent1"/>
          </a:effectRef>
          <a:fontRef idx="minor">
            <a:schemeClr val="lt1"/>
          </a:fontRef>
        </p:style>
        <p:txBody>
          <a:bodyPr>
            <a:noAutofit/>
          </a:bodyPr>
          <a:lstStyle/>
          <a:p>
            <a:pPr>
              <a:lnSpc>
                <a:spcPts val="4200"/>
              </a:lnSpc>
            </a:pPr>
            <a:r>
              <a:rPr lang="ar-SA" sz="2800" dirty="0">
                <a:cs typeface="AL-Mateen" pitchFamily="2" charset="-78"/>
              </a:rPr>
              <a:t>أحيانا يكون مُسَمّى وظيفتك السابقة أو الحالية غير واضح أو غير معتاد ففي هذه الحالة يفضل توضيح الأمر من خلال شرح مهام الوظيفة.</a:t>
            </a:r>
            <a:br>
              <a:rPr lang="ar-SA" sz="2800" dirty="0">
                <a:cs typeface="AL-Mateen" pitchFamily="2" charset="-78"/>
              </a:rPr>
            </a:br>
            <a:r>
              <a:rPr lang="ar-SA" sz="2800" dirty="0">
                <a:cs typeface="AL-Mateen" pitchFamily="2" charset="-78"/>
              </a:rPr>
              <a:t> إن كان مشروع التخرج له علاقة بالوظيفة المطلوبة فيفضل ذكره.</a:t>
            </a:r>
            <a:br>
              <a:rPr lang="ar-SA" sz="2800" dirty="0">
                <a:cs typeface="AL-Mateen" pitchFamily="2" charset="-78"/>
              </a:rPr>
            </a:br>
            <a:r>
              <a:rPr lang="ar-SA" sz="2800" dirty="0">
                <a:cs typeface="AL-Mateen" pitchFamily="2" charset="-78"/>
              </a:rPr>
              <a:t>* كلما زادت سنون الخبرة كلما قلت أهمية ذكر أمور تفصيلية قديمة مثل مشروع تخرجك من عشرين عاماً.</a:t>
            </a:r>
            <a:br>
              <a:rPr lang="ar-SA" sz="2800" dirty="0">
                <a:cs typeface="AL-Mateen" pitchFamily="2" charset="-78"/>
              </a:rPr>
            </a:br>
            <a:r>
              <a:rPr lang="ar-SA" sz="2800" dirty="0">
                <a:cs typeface="AL-Mateen" pitchFamily="2" charset="-78"/>
              </a:rPr>
              <a:t>* ابحث في الشبكة الدولية عن سير ذاتية لأشخاص يعملون في نفس المجال لتتعرف على أسلوب كتابتهم. بالطبع لا تقم بنقل أي شيء من سيرة ذاتية لشخص آخر ولكن تعرف على ما يكتب وما لا يُكتب وأسلوب الكتابة وخاصة باللغة الإنجليزية.</a:t>
            </a:r>
            <a:br>
              <a:rPr lang="ar-SA" sz="2800" dirty="0">
                <a:cs typeface="AL-Mateen" pitchFamily="2" charset="-78"/>
              </a:rPr>
            </a:br>
            <a:r>
              <a:rPr lang="ar-SA" sz="2800" dirty="0">
                <a:cs typeface="AL-Mateen" pitchFamily="2" charset="-78"/>
              </a:rPr>
              <a:t>* </a:t>
            </a:r>
          </a:p>
        </p:txBody>
      </p:sp>
    </p:spTree>
    <p:extLst>
      <p:ext uri="{BB962C8B-B14F-4D97-AF65-F5344CB8AC3E}">
        <p14:creationId xmlns:p14="http://schemas.microsoft.com/office/powerpoint/2010/main" val="135447474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200"/>
              </a:lnSpc>
              <a:buNone/>
            </a:pPr>
            <a:r>
              <a:rPr lang="ar-SA" sz="2800" dirty="0" smtClean="0">
                <a:cs typeface="AL-Mateen" pitchFamily="2" charset="-78"/>
              </a:rPr>
              <a:t>*</a:t>
            </a:r>
            <a:r>
              <a:rPr lang="ar-SA" sz="2800" dirty="0">
                <a:cs typeface="AL-Mateen" pitchFamily="2" charset="-78"/>
              </a:rPr>
              <a:t> قد تحتاج إلى إحداث تغييرات طفيفة في السيرة الذاتية لكي تبدو أكثر مناسبة للوظيفة المعروضة. مثال: أنك عملت في </a:t>
            </a:r>
            <a:r>
              <a:rPr lang="ar-SA" sz="2800" dirty="0" smtClean="0">
                <a:cs typeface="AL-Mateen" pitchFamily="2" charset="-78"/>
              </a:rPr>
              <a:t>مبيعات</a:t>
            </a:r>
            <a:r>
              <a:rPr lang="ar-SA" sz="2800" dirty="0">
                <a:cs typeface="AL-Mateen" pitchFamily="2" charset="-78"/>
              </a:rPr>
              <a:t> الأدوات الكتابية عموماً وأنت الأن تتقدم لوظيفة بيع أقلام فمن المهم أن تذكر أن لديك خبرة في بيع الأدوات الكتابية مثل الأقلام... وكذلك قد تكتب عن هذه الوظيفة بتفصيل أقل حين تتقدم لوظيفة ليس لها علاقة مباشرة ببيع الأقلام وهكذا.</a:t>
            </a:r>
            <a:br>
              <a:rPr lang="ar-SA" sz="2800" dirty="0">
                <a:cs typeface="AL-Mateen" pitchFamily="2" charset="-78"/>
              </a:rPr>
            </a:br>
            <a:r>
              <a:rPr lang="ar-SA" sz="2800" dirty="0">
                <a:cs typeface="AL-Mateen" pitchFamily="2" charset="-78"/>
              </a:rPr>
              <a:t>* بالطبع في حالة كونك حديث التخرج فيفضل الكتابة عن كل الخبرات لأنها تكون قليلة بطبيعة الحال</a:t>
            </a:r>
            <a:r>
              <a:rPr lang="ar-SA" sz="2800" dirty="0" smtClean="0">
                <a:cs typeface="AL-Mateen" pitchFamily="2" charset="-78"/>
              </a:rPr>
              <a:t>.</a:t>
            </a:r>
            <a:r>
              <a:rPr lang="ar-SA" sz="2800" dirty="0">
                <a:cs typeface="AL-Mateen" pitchFamily="2" charset="-78"/>
              </a:rPr>
              <a:t> </a:t>
            </a:r>
            <a:r>
              <a:rPr lang="ar-SA" sz="2800" dirty="0" smtClean="0">
                <a:cs typeface="AL-Mateen" pitchFamily="2" charset="-78"/>
              </a:rPr>
              <a:t>حديثو</a:t>
            </a:r>
            <a:endParaRPr lang="ar-SA" sz="2800" dirty="0"/>
          </a:p>
          <a:p>
            <a:pPr marL="0" indent="0" algn="just">
              <a:lnSpc>
                <a:spcPts val="4100"/>
              </a:lnSpc>
              <a:buNone/>
            </a:pPr>
            <a:endParaRPr lang="ar-SA" sz="2800" dirty="0">
              <a:cs typeface="AL-Mateen" pitchFamily="2" charset="-78"/>
            </a:endParaRPr>
          </a:p>
        </p:txBody>
      </p:sp>
    </p:spTree>
    <p:extLst>
      <p:ext uri="{BB962C8B-B14F-4D97-AF65-F5344CB8AC3E}">
        <p14:creationId xmlns:p14="http://schemas.microsoft.com/office/powerpoint/2010/main" val="367421529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marL="0" indent="0" algn="just">
              <a:lnSpc>
                <a:spcPts val="4200"/>
              </a:lnSpc>
              <a:buNone/>
            </a:pPr>
            <a:r>
              <a:rPr lang="ar-SA" sz="11200" dirty="0">
                <a:cs typeface="AL-Mateen" pitchFamily="2" charset="-78"/>
              </a:rPr>
              <a:t> كُن حذراً في استخدام الأحرف الأولى أي </a:t>
            </a:r>
            <a:r>
              <a:rPr lang="ar-SA" sz="11200" dirty="0" smtClean="0">
                <a:cs typeface="AL-Mateen" pitchFamily="2" charset="-78"/>
              </a:rPr>
              <a:t>الاختصارات </a:t>
            </a:r>
            <a:r>
              <a:rPr lang="ar-SA" sz="11200" dirty="0">
                <a:cs typeface="AL-Mateen" pitchFamily="2" charset="-78"/>
              </a:rPr>
              <a:t>فربما لا تكون مفهومة للقارئ فمثلا </a:t>
            </a:r>
            <a:r>
              <a:rPr lang="en-US" sz="11200" dirty="0">
                <a:cs typeface="AL-Mateen" pitchFamily="2" charset="-78"/>
              </a:rPr>
              <a:t>PM</a:t>
            </a:r>
            <a:r>
              <a:rPr lang="ar-SA" sz="11200" dirty="0">
                <a:cs typeface="AL-Mateen" pitchFamily="2" charset="-78"/>
              </a:rPr>
              <a:t> ربما تكون غير مفهومة وبالتالي يفضل كتابة الاسم بالتفصيل وهو </a:t>
            </a:r>
            <a:r>
              <a:rPr lang="en-US" sz="11200" dirty="0">
                <a:cs typeface="AL-Mateen" pitchFamily="2" charset="-78"/>
              </a:rPr>
              <a:t>Preventive Maintenance</a:t>
            </a:r>
            <a:r>
              <a:rPr lang="ar-SA" sz="11200" dirty="0">
                <a:cs typeface="AL-Mateen" pitchFamily="2" charset="-78"/>
              </a:rPr>
              <a:t>. بعض </a:t>
            </a:r>
            <a:r>
              <a:rPr lang="ar-SA" sz="11200" dirty="0" smtClean="0">
                <a:cs typeface="AL-Mateen" pitchFamily="2" charset="-78"/>
              </a:rPr>
              <a:t>الاختصارات </a:t>
            </a:r>
            <a:r>
              <a:rPr lang="ar-SA" sz="11200" dirty="0">
                <a:cs typeface="AL-Mateen" pitchFamily="2" charset="-78"/>
              </a:rPr>
              <a:t>لا يحتاج شرح لأنه معلوم للجميع مثل </a:t>
            </a:r>
            <a:r>
              <a:rPr lang="en-US" sz="11200" dirty="0">
                <a:cs typeface="AL-Mateen" pitchFamily="2" charset="-78"/>
              </a:rPr>
              <a:t>BSC, MSc, PhD</a:t>
            </a:r>
            <a:r>
              <a:rPr lang="ar-SA" sz="11200" dirty="0">
                <a:cs typeface="AL-Mateen" pitchFamily="2" charset="-78"/>
              </a:rPr>
              <a:t>.</a:t>
            </a:r>
            <a:br>
              <a:rPr lang="ar-SA" sz="11200" dirty="0">
                <a:cs typeface="AL-Mateen" pitchFamily="2" charset="-78"/>
              </a:rPr>
            </a:br>
            <a:r>
              <a:rPr lang="ar-SA" sz="11200" dirty="0">
                <a:cs typeface="AL-Mateen" pitchFamily="2" charset="-78"/>
              </a:rPr>
              <a:t>* لا تبالغ في تعظيم قدراتك.</a:t>
            </a:r>
            <a:br>
              <a:rPr lang="ar-SA" sz="11200" dirty="0">
                <a:cs typeface="AL-Mateen" pitchFamily="2" charset="-78"/>
              </a:rPr>
            </a:br>
            <a:r>
              <a:rPr lang="ar-SA" sz="11200" dirty="0">
                <a:cs typeface="AL-Mateen" pitchFamily="2" charset="-78"/>
              </a:rPr>
              <a:t>* خذ في اعتبارك أن لكل بلد بعض </a:t>
            </a:r>
            <a:r>
              <a:rPr lang="ar-SA" sz="11200" dirty="0" smtClean="0">
                <a:cs typeface="AL-Mateen" pitchFamily="2" charset="-78"/>
              </a:rPr>
              <a:t>الاعتراف </a:t>
            </a:r>
            <a:r>
              <a:rPr lang="ar-SA" sz="11200" dirty="0">
                <a:cs typeface="AL-Mateen" pitchFamily="2" charset="-78"/>
              </a:rPr>
              <a:t>المختلفة في كتابة السيرة الذاتية فإذا علمت أن شيئاً ما عادةً يكتب أو عادة </a:t>
            </a:r>
            <a:r>
              <a:rPr lang="ar-SA" sz="11200" dirty="0" smtClean="0">
                <a:cs typeface="AL-Mateen" pitchFamily="2" charset="-78"/>
              </a:rPr>
              <a:t>لا يكتب </a:t>
            </a:r>
            <a:r>
              <a:rPr lang="ar-SA" sz="11200" dirty="0">
                <a:cs typeface="AL-Mateen" pitchFamily="2" charset="-78"/>
              </a:rPr>
              <a:t>في السيرة الذاتية في البلد الذي تود أن تعمل به فحاول أن تتبع هذا </a:t>
            </a:r>
            <a:r>
              <a:rPr lang="ar-SA" sz="11200" dirty="0" smtClean="0">
                <a:cs typeface="AL-Mateen" pitchFamily="2" charset="-78"/>
              </a:rPr>
              <a:t>العُرف</a:t>
            </a:r>
            <a:r>
              <a:rPr lang="ar-SA" sz="11200" dirty="0">
                <a:cs typeface="AL-Mateen" pitchFamily="2" charset="-78"/>
              </a:rPr>
              <a:t/>
            </a:r>
            <a:br>
              <a:rPr lang="ar-SA" sz="11200" dirty="0">
                <a:cs typeface="AL-Mateen" pitchFamily="2" charset="-78"/>
              </a:rPr>
            </a:br>
            <a:r>
              <a:rPr lang="ar-SA" sz="11200" dirty="0">
                <a:cs typeface="AL-Mateen" pitchFamily="2" charset="-78"/>
              </a:rPr>
              <a:t>* </a:t>
            </a:r>
            <a:endParaRPr lang="ar-SA" dirty="0"/>
          </a:p>
        </p:txBody>
      </p:sp>
    </p:spTree>
    <p:extLst>
      <p:ext uri="{BB962C8B-B14F-4D97-AF65-F5344CB8AC3E}">
        <p14:creationId xmlns:p14="http://schemas.microsoft.com/office/powerpoint/2010/main" val="253105135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4525963"/>
          </a:xfrm>
        </p:spPr>
        <p:style>
          <a:lnRef idx="3">
            <a:schemeClr val="lt1"/>
          </a:lnRef>
          <a:fillRef idx="1">
            <a:schemeClr val="accent1"/>
          </a:fillRef>
          <a:effectRef idx="1">
            <a:schemeClr val="accent1"/>
          </a:effectRef>
          <a:fontRef idx="minor">
            <a:schemeClr val="lt1"/>
          </a:fontRef>
        </p:style>
        <p:txBody>
          <a:bodyPr>
            <a:noAutofit/>
          </a:bodyPr>
          <a:lstStyle/>
          <a:p>
            <a:pPr algn="just"/>
            <a:r>
              <a:rPr lang="ar-SA" sz="2800" dirty="0" smtClean="0">
                <a:cs typeface="AL-Mateen" pitchFamily="2" charset="-78"/>
              </a:rPr>
              <a:t>تجنب ترك فجوات زمنية في السيرة الذاتية، فدائما يؤدي ذلك إلى إثارة الشكوك لدى صاحب العمل ولذلك إذا اضطرك الأمر لترك مثل هذه الفجوات الزمنية فعليك توضيح أسبابها بأي شكل من الأشكال</a:t>
            </a:r>
            <a:r>
              <a:rPr lang="en-US" sz="2800" dirty="0" smtClean="0">
                <a:cs typeface="AL-Mateen" pitchFamily="2" charset="-78"/>
              </a:rPr>
              <a:t>.</a:t>
            </a:r>
            <a:br>
              <a:rPr lang="en-US" sz="2800" dirty="0" smtClean="0">
                <a:cs typeface="AL-Mateen" pitchFamily="2" charset="-78"/>
              </a:rPr>
            </a:br>
            <a:r>
              <a:rPr lang="ar-SA" sz="2800" dirty="0" smtClean="0">
                <a:cs typeface="AL-Mateen" pitchFamily="2" charset="-78"/>
              </a:rPr>
              <a:t>احرص على تحديث السيرة الذاتية خاصتك بشكل دوري ثابت حتى إذا كنت توقفت عن البحث عن وظيفة قم بإضافة ما يستجد من دورات تدريبية ومهارات حصلت عليها أولا بأول</a:t>
            </a:r>
          </a:p>
          <a:p>
            <a:pPr algn="just"/>
            <a:r>
              <a:rPr lang="ar-SA" sz="2800" dirty="0">
                <a:cs typeface="AL-Mateen" pitchFamily="2" charset="-78"/>
              </a:rPr>
              <a:t>شكل ورقة السيرة الذاتية: إن مظهر ورقة السيرة الذاتية والشكل الذي تقدمها به هام جدا حيث يجب ان تكون طباعتها نظيفة وان تستخدم ورقة بيضاء نظيفة مقاس </a:t>
            </a:r>
            <a:r>
              <a:rPr lang="en-US" sz="2800" dirty="0">
                <a:cs typeface="AL-Mateen" pitchFamily="2" charset="-78"/>
              </a:rPr>
              <a:t>A4</a:t>
            </a:r>
            <a:r>
              <a:rPr lang="ar-SA" sz="2800" dirty="0">
                <a:cs typeface="AL-Mateen" pitchFamily="2" charset="-78"/>
              </a:rPr>
              <a:t> وان يكون تخطيط الصحة من الحدود ذات شكل متناسق وانيق ومن المفضل ان تقوم بوضعها في مظروف خاص</a:t>
            </a:r>
          </a:p>
          <a:p>
            <a:pPr algn="just"/>
            <a:endParaRPr lang="en-US" sz="2800" dirty="0">
              <a:cs typeface="AL-Mateen" pitchFamily="2" charset="-78"/>
            </a:endParaRPr>
          </a:p>
        </p:txBody>
      </p:sp>
    </p:spTree>
    <p:extLst>
      <p:ext uri="{BB962C8B-B14F-4D97-AF65-F5344CB8AC3E}">
        <p14:creationId xmlns:p14="http://schemas.microsoft.com/office/powerpoint/2010/main" val="71779725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96752"/>
            <a:ext cx="8229600" cy="4525963"/>
          </a:xfrm>
        </p:spPr>
        <p:style>
          <a:lnRef idx="3">
            <a:schemeClr val="lt1"/>
          </a:lnRef>
          <a:fillRef idx="1">
            <a:schemeClr val="accent1"/>
          </a:fillRef>
          <a:effectRef idx="1">
            <a:schemeClr val="accent1"/>
          </a:effectRef>
          <a:fontRef idx="minor">
            <a:schemeClr val="lt1"/>
          </a:fontRef>
        </p:style>
        <p:txBody>
          <a:bodyPr/>
          <a:lstStyle/>
          <a:p>
            <a:pPr algn="just"/>
            <a:r>
              <a:rPr lang="ar-SA" dirty="0">
                <a:cs typeface="AL-Mateen" pitchFamily="2" charset="-78"/>
              </a:rPr>
              <a:t>قم بتصميم سيرة ذاتية مختلفة لكل وظيفة تتقدم إليها حيث ان كل وظيفة تتطلب ان تقوم بعرض مهارات خاصة بها ومختلفة عن الوظائف الاخرى.</a:t>
            </a:r>
            <a:endParaRPr lang="en-US" dirty="0">
              <a:cs typeface="AL-Mateen" pitchFamily="2" charset="-78"/>
            </a:endParaRPr>
          </a:p>
          <a:p>
            <a:pPr algn="just"/>
            <a:r>
              <a:rPr lang="ar-SA" dirty="0">
                <a:cs typeface="AL-Mateen" pitchFamily="2" charset="-78"/>
              </a:rPr>
              <a:t>قم في النهاية بكتابة عبارة قصيرة تشرح من خلالها لماذا انت افضل شخص والاجدر للحصول على هذه الوظيفة.</a:t>
            </a:r>
            <a:endParaRPr lang="en-US" dirty="0">
              <a:cs typeface="AL-Mateen" pitchFamily="2" charset="-78"/>
            </a:endParaRPr>
          </a:p>
          <a:p>
            <a:pPr algn="just"/>
            <a:r>
              <a:rPr lang="ar-SA" dirty="0">
                <a:cs typeface="AL-Mateen" pitchFamily="2" charset="-78"/>
              </a:rPr>
              <a:t>لا تترك بعض الثغرات بالسيرة الذاتية بان تذكر انك قمت بعملين في آن واحد مثلا مع عدم إمكانية حدوث ذلك في الواقع حيث ان ذلك قد يجعل صاحب العمل متشككا في صدقك.</a:t>
            </a:r>
            <a:endParaRPr lang="en-US" dirty="0">
              <a:cs typeface="AL-Mateen" pitchFamily="2" charset="-78"/>
            </a:endParaRPr>
          </a:p>
          <a:p>
            <a:endParaRPr lang="ar-SA" dirty="0"/>
          </a:p>
        </p:txBody>
      </p:sp>
    </p:spTree>
    <p:extLst>
      <p:ext uri="{BB962C8B-B14F-4D97-AF65-F5344CB8AC3E}">
        <p14:creationId xmlns:p14="http://schemas.microsoft.com/office/powerpoint/2010/main" val="411408119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40000" lnSpcReduction="20000"/>
          </a:bodyPr>
          <a:lstStyle/>
          <a:p>
            <a:pPr algn="just" fontAlgn="base">
              <a:lnSpc>
                <a:spcPts val="4440"/>
              </a:lnSpc>
            </a:pPr>
            <a:r>
              <a:rPr lang="ar-SA" sz="6700" b="1" dirty="0">
                <a:cs typeface="AL-Mateen" pitchFamily="2" charset="-78"/>
              </a:rPr>
              <a:t>ارسال السيرة الذاتية الى الشخص الخطأ :</a:t>
            </a:r>
            <a:endParaRPr lang="en-US" sz="6700" b="1" dirty="0">
              <a:cs typeface="AL-Mateen" pitchFamily="2" charset="-78"/>
            </a:endParaRPr>
          </a:p>
          <a:p>
            <a:pPr algn="just" fontAlgn="base">
              <a:lnSpc>
                <a:spcPts val="4440"/>
              </a:lnSpc>
            </a:pPr>
            <a:r>
              <a:rPr lang="ar-SA" sz="6700" dirty="0">
                <a:cs typeface="AL-Mateen" pitchFamily="2" charset="-78"/>
              </a:rPr>
              <a:t>اذا كنت تعلم جيدا من المسؤول داخل العمل الجديد عن التوظيف فعليك أن تقدم إليه السيرة الذاتية شخصيا ولا تتركها لأي موظف موجود بنفس المكان .</a:t>
            </a:r>
            <a:endParaRPr lang="en-US" sz="6700" dirty="0">
              <a:cs typeface="AL-Mateen" pitchFamily="2" charset="-78"/>
            </a:endParaRPr>
          </a:p>
          <a:p>
            <a:pPr fontAlgn="base">
              <a:lnSpc>
                <a:spcPts val="4440"/>
              </a:lnSpc>
            </a:pPr>
            <a:r>
              <a:rPr lang="ar-SA" sz="6700" b="1" dirty="0" smtClean="0">
                <a:cs typeface="AL-Mateen" pitchFamily="2" charset="-78"/>
              </a:rPr>
              <a:t>نسخ </a:t>
            </a:r>
            <a:r>
              <a:rPr lang="ar-SA" sz="6700" b="1" dirty="0">
                <a:cs typeface="AL-Mateen" pitchFamily="2" charset="-78"/>
              </a:rPr>
              <a:t>السيرة الذاتية من الاخرين :</a:t>
            </a:r>
            <a:endParaRPr lang="en-US" sz="6700" b="1" dirty="0">
              <a:cs typeface="AL-Mateen" pitchFamily="2" charset="-78"/>
            </a:endParaRPr>
          </a:p>
          <a:p>
            <a:pPr fontAlgn="base">
              <a:lnSpc>
                <a:spcPts val="4440"/>
              </a:lnSpc>
            </a:pPr>
            <a:r>
              <a:rPr lang="ar-SA" sz="6700" dirty="0">
                <a:cs typeface="AL-Mateen" pitchFamily="2" charset="-78"/>
              </a:rPr>
              <a:t>البعض من المتقدمين إلى الوظائف يتساهلون كثيرا في عملية اتمام السيرة الذاتية و ذلك من خلال نسخها أو نقلها حرفيا من بعض المواقع عبر الانترنت , اذا </a:t>
            </a:r>
            <a:r>
              <a:rPr lang="ar-SA" sz="6700" dirty="0" smtClean="0">
                <a:cs typeface="AL-Mateen" pitchFamily="2" charset="-78"/>
              </a:rPr>
              <a:t> اردت </a:t>
            </a:r>
            <a:r>
              <a:rPr lang="ar-SA" sz="6700" dirty="0">
                <a:cs typeface="AL-Mateen" pitchFamily="2" charset="-78"/>
              </a:rPr>
              <a:t>استخدام سيرة ذاتية جاهزة ينبغي أن تعبر جيدا عن نفسك و </a:t>
            </a:r>
            <a:r>
              <a:rPr lang="ar-SA" sz="6700" dirty="0" err="1">
                <a:cs typeface="AL-Mateen" pitchFamily="2" charset="-78"/>
              </a:rPr>
              <a:t>باسلوبك</a:t>
            </a:r>
            <a:r>
              <a:rPr lang="ar-SA" sz="6700" dirty="0">
                <a:cs typeface="AL-Mateen" pitchFamily="2" charset="-78"/>
              </a:rPr>
              <a:t> </a:t>
            </a:r>
            <a:r>
              <a:rPr lang="ar-SA" sz="6700" dirty="0" smtClean="0">
                <a:cs typeface="AL-Mateen" pitchFamily="2" charset="-78"/>
              </a:rPr>
              <a:t>.</a:t>
            </a:r>
            <a:endParaRPr lang="en-US" sz="6700" dirty="0">
              <a:cs typeface="AL-Mateen" pitchFamily="2" charset="-78"/>
            </a:endParaRPr>
          </a:p>
        </p:txBody>
      </p:sp>
    </p:spTree>
    <p:extLst>
      <p:ext uri="{BB962C8B-B14F-4D97-AF65-F5344CB8AC3E}">
        <p14:creationId xmlns:p14="http://schemas.microsoft.com/office/powerpoint/2010/main" val="114597279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ar-SA" dirty="0">
                <a:cs typeface="AL-Mateen" pitchFamily="2" charset="-78"/>
              </a:rPr>
              <a:t>المحتوى </a:t>
            </a:r>
            <a:r>
              <a:rPr lang="ar-SA" dirty="0" smtClean="0">
                <a:cs typeface="AL-Mateen" pitchFamily="2" charset="-78"/>
              </a:rPr>
              <a:t>التدريبي</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lvl="0">
              <a:buClr>
                <a:srgbClr val="000000"/>
              </a:buClr>
              <a:buFont typeface="Times New Roman"/>
              <a:buAutoNum type="arabicPeriod"/>
            </a:pPr>
            <a:r>
              <a:rPr lang="ar-SA" dirty="0">
                <a:cs typeface="AL-Mateen" pitchFamily="2" charset="-78"/>
              </a:rPr>
              <a:t>مدخل إلى السيرة الذاتية وأهميتها  والهدف الرئيسي منها</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النقاط الواجب معرفتها قبل البدء في كتابة السيرة الذاتية </a:t>
            </a:r>
            <a:endParaRPr lang="en-US" dirty="0">
              <a:cs typeface="AL-Mateen" pitchFamily="2" charset="-78"/>
            </a:endParaRPr>
          </a:p>
          <a:p>
            <a:pPr lvl="0">
              <a:buClr>
                <a:srgbClr val="000000"/>
              </a:buClr>
              <a:buFont typeface="Times New Roman"/>
              <a:buAutoNum type="arabicPeriod"/>
            </a:pPr>
            <a:r>
              <a:rPr lang="ar-SA" dirty="0">
                <a:cs typeface="AL-Mateen" pitchFamily="2" charset="-78"/>
              </a:rPr>
              <a:t>نصائح للمتدربين عند كتابة السيرة الذاتية  وتفادى الأخطاء الشائعة فيها</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الإلمام بالأنواع المختلفة من السير الذاتية</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أهم المعلومات التي يجب أن تتضمنها السيرة الذاتية وما يجب وما لا يجب كتابته فيها . والمقصود بالوصف الوظيفي</a:t>
            </a:r>
            <a:endParaRPr lang="en-US" dirty="0">
              <a:cs typeface="AL-Mateen" pitchFamily="2" charset="-78"/>
            </a:endParaRPr>
          </a:p>
          <a:p>
            <a:endParaRPr lang="ar-SA" dirty="0"/>
          </a:p>
        </p:txBody>
      </p:sp>
    </p:spTree>
    <p:extLst>
      <p:ext uri="{BB962C8B-B14F-4D97-AF65-F5344CB8AC3E}">
        <p14:creationId xmlns:p14="http://schemas.microsoft.com/office/powerpoint/2010/main" val="54020806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style>
          <a:lnRef idx="3">
            <a:schemeClr val="lt1"/>
          </a:lnRef>
          <a:fillRef idx="1">
            <a:schemeClr val="accent1"/>
          </a:fillRef>
          <a:effectRef idx="1">
            <a:schemeClr val="accent1"/>
          </a:effectRef>
          <a:fontRef idx="minor">
            <a:schemeClr val="lt1"/>
          </a:fontRef>
        </p:style>
        <p:txBody>
          <a:bodyPr>
            <a:normAutofit/>
          </a:bodyPr>
          <a:lstStyle/>
          <a:p>
            <a:pPr algn="just" fontAlgn="base"/>
            <a:r>
              <a:rPr lang="ar-SA" sz="2800" b="1" dirty="0" smtClean="0">
                <a:cs typeface="AL-Mateen" pitchFamily="2" charset="-78"/>
              </a:rPr>
              <a:t>الاستفاضة </a:t>
            </a:r>
            <a:r>
              <a:rPr lang="ar-SA" sz="2800" b="1" dirty="0">
                <a:cs typeface="AL-Mateen" pitchFamily="2" charset="-78"/>
              </a:rPr>
              <a:t>في الخبرات :</a:t>
            </a:r>
            <a:endParaRPr lang="en-US" sz="2800" b="1" dirty="0">
              <a:cs typeface="AL-Mateen" pitchFamily="2" charset="-78"/>
            </a:endParaRPr>
          </a:p>
          <a:p>
            <a:pPr algn="just" fontAlgn="base"/>
            <a:r>
              <a:rPr lang="ar-SA" sz="2800" dirty="0">
                <a:cs typeface="AL-Mateen" pitchFamily="2" charset="-78"/>
              </a:rPr>
              <a:t>ان كان لك خبرات سابقة عليك ان تذكرها جيدا بكافة تفاصيلها فهذا الامر سينصب في مصلحتك بالتأكيد , عليك أن تعلم جيدا أن خانة الخبرات هي اكثر ما ينظر إليه اصحاب العمل و لذلك فعليك أن تجعله يقتنع بك ويتلهف لمقابلتك لمجرد </a:t>
            </a:r>
            <a:r>
              <a:rPr lang="ar-SA" sz="2800" dirty="0" smtClean="0">
                <a:cs typeface="AL-Mateen" pitchFamily="2" charset="-78"/>
              </a:rPr>
              <a:t>اطلاعه </a:t>
            </a:r>
            <a:r>
              <a:rPr lang="ar-SA" sz="2800" dirty="0">
                <a:cs typeface="AL-Mateen" pitchFamily="2" charset="-78"/>
              </a:rPr>
              <a:t>علي بيانات هذه الخانة فقط .</a:t>
            </a:r>
            <a:endParaRPr lang="en-US" sz="2800" dirty="0">
              <a:cs typeface="AL-Mateen" pitchFamily="2" charset="-78"/>
            </a:endParaRPr>
          </a:p>
          <a:p>
            <a:pPr algn="just" fontAlgn="base"/>
            <a:r>
              <a:rPr lang="ar-SA" sz="2800" b="1" dirty="0" smtClean="0">
                <a:cs typeface="AL-Mateen" pitchFamily="2" charset="-78"/>
              </a:rPr>
              <a:t>التركيز </a:t>
            </a:r>
            <a:r>
              <a:rPr lang="ar-SA" sz="2800" b="1" dirty="0">
                <a:cs typeface="AL-Mateen" pitchFamily="2" charset="-78"/>
              </a:rPr>
              <a:t>:</a:t>
            </a:r>
            <a:endParaRPr lang="en-US" sz="2800" b="1" dirty="0">
              <a:cs typeface="AL-Mateen" pitchFamily="2" charset="-78"/>
            </a:endParaRPr>
          </a:p>
          <a:p>
            <a:pPr algn="just" fontAlgn="base"/>
            <a:r>
              <a:rPr lang="ar-SA" sz="2800" dirty="0">
                <a:cs typeface="AL-Mateen" pitchFamily="2" charset="-78"/>
              </a:rPr>
              <a:t>عليك التركيز جيدا عند كتابة السيرة الذاتية حتى تتمكن من ذكر الأولويات المطلوبة للوظيفة الخالية , فان كلن لديك خبرات كثيرة في أعمال سابقة فلابد لك أن تهتم بتفاصيل الخبرات ذات الاولوية للعمل المتقدم إليه فقط.</a:t>
            </a:r>
            <a:endParaRPr lang="en-US" sz="2800" dirty="0">
              <a:cs typeface="AL-Mateen" pitchFamily="2" charset="-78"/>
            </a:endParaRPr>
          </a:p>
          <a:p>
            <a:pPr algn="just"/>
            <a:endParaRPr lang="ar-SA" sz="2800" dirty="0">
              <a:cs typeface="AL-Mateen" pitchFamily="2" charset="-78"/>
            </a:endParaRPr>
          </a:p>
          <a:p>
            <a:pPr algn="just"/>
            <a:endParaRPr lang="ar-SA" sz="2800" dirty="0">
              <a:cs typeface="AL-Mateen" pitchFamily="2" charset="-78"/>
            </a:endParaRPr>
          </a:p>
        </p:txBody>
      </p:sp>
    </p:spTree>
    <p:extLst>
      <p:ext uri="{BB962C8B-B14F-4D97-AF65-F5344CB8AC3E}">
        <p14:creationId xmlns:p14="http://schemas.microsoft.com/office/powerpoint/2010/main" val="34174857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marL="0" indent="0">
              <a:buNone/>
            </a:pPr>
            <a:endParaRPr lang="en-US" dirty="0"/>
          </a:p>
          <a:p>
            <a:pPr algn="just">
              <a:lnSpc>
                <a:spcPct val="150000"/>
              </a:lnSpc>
            </a:pPr>
            <a:r>
              <a:rPr lang="ar-SA" b="1" dirty="0">
                <a:cs typeface="AL-Mateen" pitchFamily="2" charset="-78"/>
              </a:rPr>
              <a:t> إذا كان اسمك مُشتركا بين الذكور والإناث -مثل نضال ووِسام وغيرهما- أو قمتَ بكتابة سيرة ذاتية وسيطَّلع عليها أجنبي فالأفضل إضافة ما يدل على جنسك</a:t>
            </a:r>
            <a:r>
              <a:rPr lang="ar-SA" b="1" dirty="0" smtClean="0">
                <a:cs typeface="AL-Mateen" pitchFamily="2" charset="-78"/>
              </a:rPr>
              <a:t>.</a:t>
            </a:r>
            <a:endParaRPr lang="en-US" dirty="0">
              <a:cs typeface="AL-Mateen" pitchFamily="2" charset="-78"/>
            </a:endParaRPr>
          </a:p>
          <a:p>
            <a:pPr algn="just">
              <a:lnSpc>
                <a:spcPct val="150000"/>
              </a:lnSpc>
            </a:pPr>
            <a:r>
              <a:rPr lang="ar-SA" b="1" dirty="0">
                <a:cs typeface="AL-Mateen" pitchFamily="2" charset="-78"/>
              </a:rPr>
              <a:t> إذا كان لديك أكثر من رقم للاتِّصال، أحدهما ثابت للمنزل أو للمكتب مثلا والآخر هاتفك الخاص، فوضِّح الأمر</a:t>
            </a:r>
            <a:r>
              <a:rPr lang="ar-SA" b="1" dirty="0" smtClean="0">
                <a:cs typeface="AL-Mateen" pitchFamily="2" charset="-78"/>
              </a:rPr>
              <a:t>.</a:t>
            </a:r>
            <a:endParaRPr lang="en-US" dirty="0">
              <a:cs typeface="AL-Mateen" pitchFamily="2" charset="-78"/>
            </a:endParaRPr>
          </a:p>
          <a:p>
            <a:pPr algn="just">
              <a:lnSpc>
                <a:spcPct val="150000"/>
              </a:lnSpc>
            </a:pPr>
            <a:r>
              <a:rPr lang="ar-SA" b="1" dirty="0">
                <a:cs typeface="AL-Mateen" pitchFamily="2" charset="-78"/>
              </a:rPr>
              <a:t> لا تذكر مهنة الأب أو الأم</a:t>
            </a:r>
            <a:r>
              <a:rPr lang="ar-SA" b="1" dirty="0" smtClean="0">
                <a:cs typeface="AL-Mateen" pitchFamily="2" charset="-78"/>
              </a:rPr>
              <a:t>.</a:t>
            </a:r>
          </a:p>
          <a:p>
            <a:pPr algn="just">
              <a:lnSpc>
                <a:spcPct val="150000"/>
              </a:lnSpc>
            </a:pPr>
            <a:r>
              <a:rPr lang="ar-SA" b="1" dirty="0">
                <a:cs typeface="AL-Mateen" pitchFamily="2" charset="-78"/>
              </a:rPr>
              <a:t>رقِّم صفحات السيرة في حالة اضطرارك لأكثر من صفحة</a:t>
            </a:r>
            <a:endParaRPr lang="ar-SA" b="1" dirty="0" smtClean="0">
              <a:cs typeface="AL-Mateen" pitchFamily="2" charset="-78"/>
            </a:endParaRPr>
          </a:p>
          <a:p>
            <a:pPr algn="just">
              <a:lnSpc>
                <a:spcPct val="150000"/>
              </a:lnSpc>
            </a:pPr>
            <a:r>
              <a:rPr lang="ar-SA" b="1" dirty="0">
                <a:cs typeface="AL-Mateen" pitchFamily="2" charset="-78"/>
              </a:rPr>
              <a:t>إذا تنبَّهت لأخطاء بعد الطبع فلا تصحِّحها بالقلم، بل أعد طباعة السيرة من جديد</a:t>
            </a:r>
            <a:r>
              <a:rPr lang="ar-SA" b="1" dirty="0"/>
              <a:t>.</a:t>
            </a:r>
            <a:endParaRPr lang="en-US" dirty="0"/>
          </a:p>
          <a:p>
            <a:pPr algn="just">
              <a:lnSpc>
                <a:spcPct val="150000"/>
              </a:lnSpc>
            </a:pPr>
            <a:endParaRPr lang="en-US" dirty="0">
              <a:cs typeface="AL-Mateen" pitchFamily="2" charset="-78"/>
            </a:endParaRPr>
          </a:p>
          <a:p>
            <a:endParaRPr lang="en-US" dirty="0"/>
          </a:p>
        </p:txBody>
      </p:sp>
    </p:spTree>
    <p:extLst>
      <p:ext uri="{BB962C8B-B14F-4D97-AF65-F5344CB8AC3E}">
        <p14:creationId xmlns:p14="http://schemas.microsoft.com/office/powerpoint/2010/main" val="395990373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lnSpcReduction="20000"/>
          </a:bodyPr>
          <a:lstStyle/>
          <a:p>
            <a:pPr algn="just">
              <a:lnSpc>
                <a:spcPct val="150000"/>
              </a:lnSpc>
            </a:pPr>
            <a:r>
              <a:rPr lang="ar-SA" dirty="0" smtClean="0"/>
              <a:t>1- </a:t>
            </a:r>
            <a:r>
              <a:rPr lang="ar-SA" dirty="0">
                <a:cs typeface="AL-Mateen" pitchFamily="2" charset="-78"/>
              </a:rPr>
              <a:t>سيرتك الذاتية مكتوبة علي وجهي صفحة واحدة أو أنك تستعمل ورق دو جودة ضعيفة او أنك تستخدم نسخ علي نسخ من </a:t>
            </a:r>
            <a:r>
              <a:rPr lang="ar-SA" b="1" dirty="0" smtClean="0">
                <a:cs typeface="AL-Mateen" pitchFamily="2" charset="-78"/>
              </a:rPr>
              <a:t>السيرة الذاتية</a:t>
            </a:r>
            <a:r>
              <a:rPr lang="ar-SA" dirty="0" smtClean="0">
                <a:cs typeface="AL-Mateen" pitchFamily="2" charset="-78"/>
              </a:rPr>
              <a:t> </a:t>
            </a:r>
            <a:r>
              <a:rPr lang="ar-SA" dirty="0">
                <a:cs typeface="AL-Mateen" pitchFamily="2" charset="-78"/>
              </a:rPr>
              <a:t>مما يعطيها اللون الباهت.</a:t>
            </a:r>
            <a:endParaRPr lang="en-US" dirty="0">
              <a:cs typeface="AL-Mateen" pitchFamily="2" charset="-78"/>
            </a:endParaRPr>
          </a:p>
          <a:p>
            <a:pPr algn="just">
              <a:lnSpc>
                <a:spcPct val="150000"/>
              </a:lnSpc>
            </a:pPr>
            <a:r>
              <a:rPr lang="ar-SA" dirty="0">
                <a:cs typeface="AL-Mateen" pitchFamily="2" charset="-78"/>
              </a:rPr>
              <a:t>2- طباعة السيرة الذاتية علي ورق ملون أو لماع, ادن ان كنت فنان فحاول ان تبرز مواهبك في ملف مرافق </a:t>
            </a:r>
            <a:r>
              <a:rPr lang="ar-SA" dirty="0" smtClean="0">
                <a:cs typeface="AL-Mateen" pitchFamily="2" charset="-78"/>
              </a:rPr>
              <a:t>للسيرة</a:t>
            </a:r>
            <a:r>
              <a:rPr lang="ar-SA" b="1" dirty="0" smtClean="0">
                <a:cs typeface="AL-Mateen" pitchFamily="2" charset="-78"/>
              </a:rPr>
              <a:t> </a:t>
            </a:r>
            <a:r>
              <a:rPr lang="ar-SA" b="1" dirty="0">
                <a:cs typeface="AL-Mateen" pitchFamily="2" charset="-78"/>
              </a:rPr>
              <a:t>ذاتيه</a:t>
            </a:r>
            <a:r>
              <a:rPr lang="ar-SA" dirty="0">
                <a:cs typeface="AL-Mateen" pitchFamily="2" charset="-78"/>
              </a:rPr>
              <a:t>, و ليس عليه. تدكر جيدا هده النقطة لان الكثيرين في هده الايام من محترفي التصميم و الدين يجهلون </a:t>
            </a:r>
            <a:r>
              <a:rPr lang="ar-SA" b="1" dirty="0">
                <a:cs typeface="AL-Mateen" pitchFamily="2" charset="-78"/>
              </a:rPr>
              <a:t>كيفية كتابة </a:t>
            </a:r>
            <a:r>
              <a:rPr lang="en-US" b="1" dirty="0">
                <a:cs typeface="AL-Mateen" pitchFamily="2" charset="-78"/>
              </a:rPr>
              <a:t>cv</a:t>
            </a:r>
            <a:r>
              <a:rPr lang="ar-SA" dirty="0">
                <a:cs typeface="AL-Mateen" pitchFamily="2" charset="-78"/>
              </a:rPr>
              <a:t> يقعون في هدا الخطء.</a:t>
            </a:r>
            <a:endParaRPr lang="en-US" dirty="0">
              <a:cs typeface="AL-Mateen" pitchFamily="2" charset="-78"/>
            </a:endParaRPr>
          </a:p>
          <a:p>
            <a:pPr marL="0" indent="0">
              <a:buNone/>
            </a:pPr>
            <a:endParaRPr lang="ar-SA" dirty="0"/>
          </a:p>
        </p:txBody>
      </p:sp>
    </p:spTree>
    <p:extLst>
      <p:ext uri="{BB962C8B-B14F-4D97-AF65-F5344CB8AC3E}">
        <p14:creationId xmlns:p14="http://schemas.microsoft.com/office/powerpoint/2010/main" val="12308904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713387"/>
          </a:xfrm>
        </p:spPr>
        <p:style>
          <a:lnRef idx="3">
            <a:schemeClr val="lt1"/>
          </a:lnRef>
          <a:fillRef idx="1">
            <a:schemeClr val="accent1"/>
          </a:fillRef>
          <a:effectRef idx="1">
            <a:schemeClr val="accent1"/>
          </a:effectRef>
          <a:fontRef idx="minor">
            <a:schemeClr val="lt1"/>
          </a:fontRef>
        </p:style>
        <p:txBody>
          <a:bodyPr>
            <a:normAutofit/>
          </a:bodyPr>
          <a:lstStyle/>
          <a:p>
            <a:pPr lvl="0"/>
            <a:r>
              <a:rPr lang="ar-SA" dirty="0" smtClean="0">
                <a:cs typeface="AL-Mateen" pitchFamily="2" charset="-78"/>
              </a:rPr>
              <a:t>التكرار </a:t>
            </a:r>
            <a:r>
              <a:rPr lang="ar-SA" dirty="0">
                <a:cs typeface="AL-Mateen" pitchFamily="2" charset="-78"/>
              </a:rPr>
              <a:t>في حالة عرض الوظائف </a:t>
            </a:r>
            <a:r>
              <a:rPr lang="ar-SA" dirty="0" smtClean="0">
                <a:cs typeface="AL-Mateen" pitchFamily="2" charset="-78"/>
              </a:rPr>
              <a:t>مثال</a:t>
            </a:r>
            <a:r>
              <a:rPr lang="ar-SA" dirty="0">
                <a:cs typeface="AL-Mateen" pitchFamily="2" charset="-78"/>
              </a:rPr>
              <a:t>:</a:t>
            </a:r>
            <a:endParaRPr lang="en-US" dirty="0">
              <a:cs typeface="AL-Mateen" pitchFamily="2" charset="-78"/>
            </a:endParaRPr>
          </a:p>
          <a:p>
            <a:r>
              <a:rPr lang="ar-SA" dirty="0">
                <a:cs typeface="AL-Mateen" pitchFamily="2" charset="-78"/>
              </a:rPr>
              <a:t>من 1990 الي 1995 سكرتيرة في شركة س. </a:t>
            </a:r>
            <a:endParaRPr lang="en-US" dirty="0">
              <a:cs typeface="AL-Mateen" pitchFamily="2" charset="-78"/>
            </a:endParaRPr>
          </a:p>
          <a:p>
            <a:r>
              <a:rPr lang="ar-SA" dirty="0">
                <a:cs typeface="AL-Mateen" pitchFamily="2" charset="-78"/>
              </a:rPr>
              <a:t>من 1995 ال 2003 سكرتيرة في شركة ع. </a:t>
            </a:r>
            <a:endParaRPr lang="en-US" dirty="0">
              <a:cs typeface="AL-Mateen" pitchFamily="2" charset="-78"/>
            </a:endParaRPr>
          </a:p>
          <a:p>
            <a:r>
              <a:rPr lang="ar-SA" dirty="0">
                <a:cs typeface="AL-Mateen" pitchFamily="2" charset="-78"/>
              </a:rPr>
              <a:t>من الأفضل مراجعة مقال انواع السيرة ذاتية. و يفضل ان نجمع الزمنين في زمن واحد لتفادي التكرار مثال: </a:t>
            </a:r>
            <a:endParaRPr lang="en-US" dirty="0">
              <a:cs typeface="AL-Mateen" pitchFamily="2" charset="-78"/>
            </a:endParaRPr>
          </a:p>
          <a:p>
            <a:r>
              <a:rPr lang="ar-SA" dirty="0">
                <a:cs typeface="AL-Mateen" pitchFamily="2" charset="-78"/>
              </a:rPr>
              <a:t>من 1990 الي 2003 سكرتيرة مع شركة س لمدة 5 سنوات ثم شركة ع. </a:t>
            </a:r>
            <a:endParaRPr lang="en-US" dirty="0">
              <a:cs typeface="AL-Mateen" pitchFamily="2" charset="-78"/>
            </a:endParaRPr>
          </a:p>
          <a:p>
            <a:pPr lvl="0"/>
            <a:r>
              <a:rPr lang="ar-SA" dirty="0" smtClean="0">
                <a:cs typeface="AL-Mateen" pitchFamily="2" charset="-78"/>
              </a:rPr>
              <a:t>وضع </a:t>
            </a:r>
            <a:r>
              <a:rPr lang="ar-SA" dirty="0">
                <a:cs typeface="AL-Mateen" pitchFamily="2" charset="-78"/>
              </a:rPr>
              <a:t>معلومات غير مهمة مثل: حاصل علي شهادة التعليم المتوسط.</a:t>
            </a:r>
            <a:endParaRPr lang="en-US" dirty="0">
              <a:cs typeface="AL-Mateen" pitchFamily="2" charset="-78"/>
            </a:endParaRPr>
          </a:p>
          <a:p>
            <a:pPr lvl="0"/>
            <a:r>
              <a:rPr lang="ar-SA" dirty="0">
                <a:cs typeface="AL-Mateen" pitchFamily="2" charset="-78"/>
              </a:rPr>
              <a:t>سنوات كاملة من دون الإشارة الي أي عمل.</a:t>
            </a:r>
            <a:endParaRPr lang="en-US" dirty="0">
              <a:cs typeface="AL-Mateen" pitchFamily="2" charset="-78"/>
            </a:endParaRPr>
          </a:p>
          <a:p>
            <a:endParaRPr lang="ar-SA" dirty="0">
              <a:cs typeface="AL-Mateen" pitchFamily="2" charset="-78"/>
            </a:endParaRPr>
          </a:p>
        </p:txBody>
      </p:sp>
    </p:spTree>
    <p:extLst>
      <p:ext uri="{BB962C8B-B14F-4D97-AF65-F5344CB8AC3E}">
        <p14:creationId xmlns:p14="http://schemas.microsoft.com/office/powerpoint/2010/main" val="359530094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5112568"/>
          </a:xfrm>
        </p:spPr>
        <p:style>
          <a:lnRef idx="3">
            <a:schemeClr val="lt1"/>
          </a:lnRef>
          <a:fillRef idx="1">
            <a:schemeClr val="accent1"/>
          </a:fillRef>
          <a:effectRef idx="1">
            <a:schemeClr val="accent1"/>
          </a:effectRef>
          <a:fontRef idx="minor">
            <a:schemeClr val="lt1"/>
          </a:fontRef>
        </p:style>
        <p:txBody>
          <a:bodyPr>
            <a:normAutofit/>
          </a:bodyPr>
          <a:lstStyle/>
          <a:p>
            <a:pPr lvl="0" algn="just">
              <a:lnSpc>
                <a:spcPts val="4200"/>
              </a:lnSpc>
            </a:pPr>
            <a:r>
              <a:rPr lang="ar-SA" sz="3100" dirty="0">
                <a:cs typeface="AL-Mateen" pitchFamily="2" charset="-78"/>
              </a:rPr>
              <a:t>افتقار التركيز علي الوظيفة المطلوبة: معظم الطامحين لوظائف يبرزون في السي في الخاص بهم كل ما يمتلكونه من خبرات و مؤهلات لجهلهم ل كيفية كتابة </a:t>
            </a:r>
            <a:r>
              <a:rPr lang="en-US" sz="3100" dirty="0">
                <a:cs typeface="AL-Mateen" pitchFamily="2" charset="-78"/>
              </a:rPr>
              <a:t>cv</a:t>
            </a:r>
            <a:r>
              <a:rPr lang="ar-SA" sz="3100" dirty="0">
                <a:cs typeface="AL-Mateen" pitchFamily="2" charset="-78"/>
              </a:rPr>
              <a:t> بالطريقة الصحيحة اد يجب ان يركزوا علي ما تتطلب الوظيفة التي يرغبون في الحصل عليها, ادن ننصح بفهم العمل جيدا و ما يتطلب من خبرات و اقتصر علي ابراز هده المتطلبات فقط و من دون اطالة او إظهار انك تجيد كل شيء.</a:t>
            </a:r>
            <a:endParaRPr lang="en-US" sz="3100" dirty="0">
              <a:cs typeface="AL-Mateen" pitchFamily="2" charset="-78"/>
            </a:endParaRPr>
          </a:p>
          <a:p>
            <a:endParaRPr lang="en-US" sz="3100" dirty="0">
              <a:cs typeface="AL-Mateen" pitchFamily="2" charset="-78"/>
            </a:endParaRPr>
          </a:p>
        </p:txBody>
      </p:sp>
    </p:spTree>
    <p:extLst>
      <p:ext uri="{BB962C8B-B14F-4D97-AF65-F5344CB8AC3E}">
        <p14:creationId xmlns:p14="http://schemas.microsoft.com/office/powerpoint/2010/main" val="90629351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ts val="4000"/>
              </a:lnSpc>
            </a:pPr>
            <a:r>
              <a:rPr lang="ar-SA" sz="3000" dirty="0">
                <a:cs typeface="AL-Mateen" pitchFamily="2" charset="-78"/>
              </a:rPr>
              <a:t>من أكثر الأخطاء الشائعة على الإطلاق كتابة الأسماء الإنجليزية بأحرف صغيرة أو كل الحروف كبيرة، لذا لا تكتب أبداً</a:t>
            </a:r>
            <a:r>
              <a:rPr lang="en-US" sz="3000" dirty="0">
                <a:cs typeface="AL-Mateen" pitchFamily="2" charset="-78"/>
              </a:rPr>
              <a:t> </a:t>
            </a:r>
            <a:r>
              <a:rPr lang="en-US" sz="3000" dirty="0" err="1">
                <a:cs typeface="AL-Mateen" pitchFamily="2" charset="-78"/>
              </a:rPr>
              <a:t>ahmed</a:t>
            </a:r>
            <a:r>
              <a:rPr lang="en-US" sz="3000" dirty="0">
                <a:cs typeface="AL-Mateen" pitchFamily="2" charset="-78"/>
              </a:rPr>
              <a:t> </a:t>
            </a:r>
            <a:r>
              <a:rPr lang="en-US" sz="3000" dirty="0" err="1">
                <a:cs typeface="AL-Mateen" pitchFamily="2" charset="-78"/>
              </a:rPr>
              <a:t>muhammed</a:t>
            </a:r>
            <a:r>
              <a:rPr lang="en-US" sz="3000" dirty="0">
                <a:cs typeface="AL-Mateen" pitchFamily="2" charset="-78"/>
              </a:rPr>
              <a:t>! </a:t>
            </a:r>
            <a:r>
              <a:rPr lang="ar-SA" sz="3000" dirty="0">
                <a:cs typeface="AL-Mateen" pitchFamily="2" charset="-78"/>
              </a:rPr>
              <a:t>أو حتى</a:t>
            </a:r>
            <a:r>
              <a:rPr lang="en-US" sz="3000" dirty="0">
                <a:cs typeface="AL-Mateen" pitchFamily="2" charset="-78"/>
              </a:rPr>
              <a:t> AHMED MUHAMMED! </a:t>
            </a:r>
            <a:r>
              <a:rPr lang="ar-SA" sz="3000" dirty="0">
                <a:cs typeface="AL-Mateen" pitchFamily="2" charset="-78"/>
              </a:rPr>
              <a:t>أول أي اسم يجب ولا بد أن يُكتب بأحرف كبيرة وباقي الأحرف صغيرة، مثل</a:t>
            </a:r>
            <a:r>
              <a:rPr lang="en-US" sz="3000" dirty="0">
                <a:cs typeface="AL-Mateen" pitchFamily="2" charset="-78"/>
              </a:rPr>
              <a:t>: Ahmed </a:t>
            </a:r>
            <a:r>
              <a:rPr lang="en-US" sz="3000" dirty="0" err="1">
                <a:cs typeface="AL-Mateen" pitchFamily="2" charset="-78"/>
              </a:rPr>
              <a:t>Muhammed</a:t>
            </a:r>
            <a:r>
              <a:rPr lang="en-US" sz="3000" dirty="0">
                <a:cs typeface="AL-Mateen" pitchFamily="2" charset="-78"/>
              </a:rPr>
              <a:t>.</a:t>
            </a:r>
            <a:br>
              <a:rPr lang="en-US" sz="3000" dirty="0">
                <a:cs typeface="AL-Mateen" pitchFamily="2" charset="-78"/>
              </a:rPr>
            </a:br>
            <a:r>
              <a:rPr lang="ar-SA" sz="3000" dirty="0">
                <a:cs typeface="AL-Mateen" pitchFamily="2" charset="-78"/>
              </a:rPr>
              <a:t>كذلك الأمر بالنسبة للغة العربية، التزم بالكتابة الصحيحة للأسماء! مثلاً "أحمد" يكتب بهمزة قطع وليس بألف وصل كما يخطئ الكثير به ويكتبه "احمد"، أيضاً التاء المربوطة في آخر الكلام مثل "آية" وليس "ايه" إلى آخره</a:t>
            </a:r>
            <a:r>
              <a:rPr lang="en-US" sz="3000" dirty="0">
                <a:cs typeface="AL-Mateen" pitchFamily="2" charset="-78"/>
              </a:rPr>
              <a:t>.</a:t>
            </a:r>
          </a:p>
          <a:p>
            <a:pPr algn="just">
              <a:lnSpc>
                <a:spcPts val="4000"/>
              </a:lnSpc>
            </a:pPr>
            <a:r>
              <a:rPr lang="ar-SA" sz="3000" dirty="0">
                <a:cs typeface="AL-Mateen" pitchFamily="2" charset="-78"/>
              </a:rPr>
              <a:t>اكتف بكتابة اسمك الثلاثي وهو اسمك واسم والدك وجدك أو لقب عائلتك (بعض البلدان تعتمد نظام الاسمين فقط)،</a:t>
            </a:r>
            <a:endParaRPr lang="en-US" sz="3000" dirty="0">
              <a:cs typeface="AL-Mateen" pitchFamily="2" charset="-78"/>
            </a:endParaRPr>
          </a:p>
          <a:p>
            <a:endParaRPr lang="ar-SA" dirty="0"/>
          </a:p>
          <a:p>
            <a:pPr marL="0" indent="0">
              <a:buNone/>
            </a:pPr>
            <a:endParaRPr lang="ar-SA" dirty="0"/>
          </a:p>
        </p:txBody>
      </p:sp>
    </p:spTree>
    <p:extLst>
      <p:ext uri="{BB962C8B-B14F-4D97-AF65-F5344CB8AC3E}">
        <p14:creationId xmlns:p14="http://schemas.microsoft.com/office/powerpoint/2010/main" val="174275040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lvl="0" algn="just">
              <a:lnSpc>
                <a:spcPts val="4200"/>
              </a:lnSpc>
            </a:pPr>
            <a:r>
              <a:rPr lang="ar-SA" sz="3800" dirty="0" smtClean="0">
                <a:cs typeface="AL-Mateen" pitchFamily="2" charset="-78"/>
              </a:rPr>
              <a:t>عند </a:t>
            </a:r>
            <a:r>
              <a:rPr lang="ar-SA" sz="3800" dirty="0">
                <a:cs typeface="AL-Mateen" pitchFamily="2" charset="-78"/>
              </a:rPr>
              <a:t>الحديث عن إنجازاتك استخدم عبارات مثل طورت، قمت, أدرت,,, إلخ.</a:t>
            </a:r>
            <a:endParaRPr lang="en-US" sz="3800" dirty="0">
              <a:cs typeface="AL-Mateen" pitchFamily="2" charset="-78"/>
            </a:endParaRPr>
          </a:p>
          <a:p>
            <a:pPr lvl="0" algn="just">
              <a:lnSpc>
                <a:spcPts val="4200"/>
              </a:lnSpc>
            </a:pPr>
            <a:r>
              <a:rPr lang="ar-SA" sz="3800" dirty="0">
                <a:cs typeface="AL-Mateen" pitchFamily="2" charset="-78"/>
              </a:rPr>
              <a:t>عدم استخدام عبارات مثل لقد قمت أنا بتطوير أو إنجاز,,,,,,, إلخ. </a:t>
            </a:r>
            <a:endParaRPr lang="en-US" sz="3800" dirty="0">
              <a:cs typeface="AL-Mateen" pitchFamily="2" charset="-78"/>
            </a:endParaRPr>
          </a:p>
          <a:p>
            <a:pPr lvl="0" algn="just">
              <a:lnSpc>
                <a:spcPts val="4200"/>
              </a:lnSpc>
            </a:pPr>
            <a:r>
              <a:rPr lang="ar-SA" sz="3800" dirty="0" smtClean="0">
                <a:cs typeface="AL-Mateen" pitchFamily="2" charset="-78"/>
              </a:rPr>
              <a:t>لا </a:t>
            </a:r>
            <a:r>
              <a:rPr lang="ar-SA" sz="3800" dirty="0">
                <a:cs typeface="AL-Mateen" pitchFamily="2" charset="-78"/>
              </a:rPr>
              <a:t>تستخدم فقرات طويلة للحديث عن إنجازاتك بل استخدم الفقرات المختصرة.</a:t>
            </a:r>
            <a:endParaRPr lang="en-US" sz="3800" dirty="0">
              <a:cs typeface="AL-Mateen" pitchFamily="2" charset="-78"/>
            </a:endParaRPr>
          </a:p>
          <a:p>
            <a:pPr lvl="0" algn="just">
              <a:lnSpc>
                <a:spcPts val="4200"/>
              </a:lnSpc>
            </a:pPr>
            <a:r>
              <a:rPr lang="ar-SA" sz="3800" dirty="0" smtClean="0">
                <a:cs typeface="AL-Mateen" pitchFamily="2" charset="-78"/>
              </a:rPr>
              <a:t>عليك </a:t>
            </a:r>
            <a:r>
              <a:rPr lang="ar-SA" sz="3800" dirty="0">
                <a:cs typeface="AL-Mateen" pitchFamily="2" charset="-78"/>
              </a:rPr>
              <a:t>الاهتمام بالشكل الخارجي للسيرة الذاتية ويجب مراجعتها قبل إرسالها. </a:t>
            </a:r>
            <a:endParaRPr lang="en-US" sz="3800" dirty="0">
              <a:cs typeface="AL-Mateen" pitchFamily="2" charset="-78"/>
            </a:endParaRPr>
          </a:p>
          <a:p>
            <a:pPr lvl="0" algn="just">
              <a:lnSpc>
                <a:spcPts val="4200"/>
              </a:lnSpc>
            </a:pPr>
            <a:r>
              <a:rPr lang="ar-SA" sz="3800" dirty="0" smtClean="0">
                <a:cs typeface="AL-Mateen" pitchFamily="2" charset="-78"/>
              </a:rPr>
              <a:t>يفضل </a:t>
            </a:r>
            <a:r>
              <a:rPr lang="ar-SA" sz="3800" dirty="0">
                <a:cs typeface="AL-Mateen" pitchFamily="2" charset="-78"/>
              </a:rPr>
              <a:t>أن تكتب عدة أرقام للاتصال بك والتأكد من صحتها</a:t>
            </a:r>
            <a:r>
              <a:rPr lang="ar-SA" dirty="0"/>
              <a:t>.</a:t>
            </a:r>
            <a:endParaRPr lang="en-US" dirty="0"/>
          </a:p>
          <a:p>
            <a:endParaRPr lang="ar-SA" dirty="0"/>
          </a:p>
        </p:txBody>
      </p:sp>
    </p:spTree>
    <p:extLst>
      <p:ext uri="{BB962C8B-B14F-4D97-AF65-F5344CB8AC3E}">
        <p14:creationId xmlns:p14="http://schemas.microsoft.com/office/powerpoint/2010/main" val="227171634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340768"/>
            <a:ext cx="8229600" cy="4896544"/>
          </a:xfrm>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ts val="4200"/>
              </a:lnSpc>
            </a:pPr>
            <a:r>
              <a:rPr lang="ar-SA" dirty="0">
                <a:cs typeface="AL-Mateen" pitchFamily="2" charset="-78"/>
              </a:rPr>
              <a:t>النقاط الهامة جداً والتي يقع بها الكثير من الناس! دائماً وأبداً ارسل سيرتك الذاتية بصيغة </a:t>
            </a:r>
            <a:r>
              <a:rPr lang="en-US" dirty="0">
                <a:cs typeface="AL-Mateen" pitchFamily="2" charset="-78"/>
              </a:rPr>
              <a:t>PDF (</a:t>
            </a:r>
            <a:r>
              <a:rPr lang="ar-SA" dirty="0">
                <a:cs typeface="AL-Mateen" pitchFamily="2" charset="-78"/>
              </a:rPr>
              <a:t>ما لم يُطلب غير ذلك)، لا ترسلها</a:t>
            </a:r>
            <a:r>
              <a:rPr lang="en-US" dirty="0">
                <a:cs typeface="AL-Mateen" pitchFamily="2" charset="-78"/>
              </a:rPr>
              <a:t> </a:t>
            </a:r>
            <a:r>
              <a:rPr lang="en-US" dirty="0" err="1">
                <a:cs typeface="AL-Mateen" pitchFamily="2" charset="-78"/>
              </a:rPr>
              <a:t>odt</a:t>
            </a:r>
            <a:r>
              <a:rPr lang="en-US" dirty="0">
                <a:cs typeface="AL-Mateen" pitchFamily="2" charset="-78"/>
              </a:rPr>
              <a:t> </a:t>
            </a:r>
            <a:r>
              <a:rPr lang="ar-SA" dirty="0">
                <a:cs typeface="AL-Mateen" pitchFamily="2" charset="-78"/>
              </a:rPr>
              <a:t>أو</a:t>
            </a:r>
            <a:r>
              <a:rPr lang="en-US" dirty="0">
                <a:cs typeface="AL-Mateen" pitchFamily="2" charset="-78"/>
              </a:rPr>
              <a:t> doc </a:t>
            </a:r>
            <a:r>
              <a:rPr lang="ar-SA" dirty="0">
                <a:cs typeface="AL-Mateen" pitchFamily="2" charset="-78"/>
              </a:rPr>
              <a:t>أو</a:t>
            </a:r>
            <a:r>
              <a:rPr lang="en-US" dirty="0">
                <a:cs typeface="AL-Mateen" pitchFamily="2" charset="-78"/>
              </a:rPr>
              <a:t> </a:t>
            </a:r>
            <a:r>
              <a:rPr lang="en-US" dirty="0" err="1">
                <a:cs typeface="AL-Mateen" pitchFamily="2" charset="-78"/>
              </a:rPr>
              <a:t>docx</a:t>
            </a:r>
            <a:r>
              <a:rPr lang="en-US" dirty="0">
                <a:cs typeface="AL-Mateen" pitchFamily="2" charset="-78"/>
              </a:rPr>
              <a:t> </a:t>
            </a:r>
            <a:r>
              <a:rPr lang="ar-SA" dirty="0">
                <a:cs typeface="AL-Mateen" pitchFamily="2" charset="-78"/>
              </a:rPr>
              <a:t>أو أي صيغة تتغير بحسب البرنامج الذي تُفتح به، أنت لا تعرف إذا كان الشخص الذي سيفتح سيرتك الذاتية سيستخدم أي برنامج؟</a:t>
            </a:r>
            <a:r>
              <a:rPr lang="en-US" dirty="0">
                <a:cs typeface="AL-Mateen" pitchFamily="2" charset="-78"/>
              </a:rPr>
              <a:t> MS Word 2003</a:t>
            </a:r>
            <a:r>
              <a:rPr lang="ar-SA" dirty="0">
                <a:cs typeface="AL-Mateen" pitchFamily="2" charset="-78"/>
              </a:rPr>
              <a:t>؟</a:t>
            </a:r>
            <a:r>
              <a:rPr lang="en-US" dirty="0">
                <a:cs typeface="AL-Mateen" pitchFamily="2" charset="-78"/>
              </a:rPr>
              <a:t> MS Word 2007</a:t>
            </a:r>
            <a:r>
              <a:rPr lang="ar-SA" dirty="0">
                <a:cs typeface="AL-Mateen" pitchFamily="2" charset="-78"/>
              </a:rPr>
              <a:t>؟</a:t>
            </a:r>
            <a:r>
              <a:rPr lang="en-US" dirty="0">
                <a:cs typeface="AL-Mateen" pitchFamily="2" charset="-78"/>
              </a:rPr>
              <a:t> MS Word 2010</a:t>
            </a:r>
            <a:r>
              <a:rPr lang="ar-SA" dirty="0">
                <a:cs typeface="AL-Mateen" pitchFamily="2" charset="-78"/>
              </a:rPr>
              <a:t>؟ أو</a:t>
            </a:r>
            <a:r>
              <a:rPr lang="en-US" dirty="0">
                <a:cs typeface="AL-Mateen" pitchFamily="2" charset="-78"/>
              </a:rPr>
              <a:t> Open/</a:t>
            </a:r>
            <a:r>
              <a:rPr lang="en-US" dirty="0" err="1">
                <a:cs typeface="AL-Mateen" pitchFamily="2" charset="-78"/>
              </a:rPr>
              <a:t>LibreOffice</a:t>
            </a:r>
            <a:r>
              <a:rPr lang="ar-SA" dirty="0">
                <a:cs typeface="AL-Mateen" pitchFamily="2" charset="-78"/>
              </a:rPr>
              <a:t>؟ أو حتى أي برامج آخر مثل التطبيقات السحابية مثل</a:t>
            </a:r>
            <a:r>
              <a:rPr lang="en-US" dirty="0">
                <a:cs typeface="AL-Mateen" pitchFamily="2" charset="-78"/>
              </a:rPr>
              <a:t> Google Docs</a:t>
            </a:r>
            <a:r>
              <a:rPr lang="ar-SA" dirty="0">
                <a:cs typeface="AL-Mateen" pitchFamily="2" charset="-78"/>
              </a:rPr>
              <a:t>؟ أضمن طريقة لكي تظهر سيرتك الذاتية عند أي شخص آخر مهما كان البرنامج الذي سيستعمله هو استعمال صيغة</a:t>
            </a:r>
            <a:r>
              <a:rPr lang="en-US" dirty="0">
                <a:cs typeface="AL-Mateen" pitchFamily="2" charset="-78"/>
              </a:rPr>
              <a:t> PDF</a:t>
            </a:r>
            <a:r>
              <a:rPr lang="ar-SA" dirty="0">
                <a:cs typeface="AL-Mateen" pitchFamily="2" charset="-78"/>
              </a:rPr>
              <a:t>، حيث أن أهم مميزاتها أنها ثابتة لا تتغير</a:t>
            </a:r>
            <a:r>
              <a:rPr lang="en-US" dirty="0">
                <a:cs typeface="AL-Mateen" pitchFamily="2" charset="-78"/>
              </a:rPr>
              <a:t>.</a:t>
            </a:r>
          </a:p>
          <a:p>
            <a:endParaRPr lang="ar-SA" dirty="0"/>
          </a:p>
        </p:txBody>
      </p:sp>
    </p:spTree>
    <p:extLst>
      <p:ext uri="{BB962C8B-B14F-4D97-AF65-F5344CB8AC3E}">
        <p14:creationId xmlns:p14="http://schemas.microsoft.com/office/powerpoint/2010/main" val="58320191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5112568"/>
          </a:xfrm>
        </p:spPr>
        <p:style>
          <a:lnRef idx="3">
            <a:schemeClr val="lt1"/>
          </a:lnRef>
          <a:fillRef idx="1">
            <a:schemeClr val="accent1"/>
          </a:fillRef>
          <a:effectRef idx="1">
            <a:schemeClr val="accent1"/>
          </a:effectRef>
          <a:fontRef idx="minor">
            <a:schemeClr val="lt1"/>
          </a:fontRef>
        </p:style>
        <p:txBody>
          <a:bodyPr>
            <a:normAutofit fontScale="47500" lnSpcReduction="20000"/>
          </a:bodyPr>
          <a:lstStyle/>
          <a:p>
            <a:pPr algn="just">
              <a:lnSpc>
                <a:spcPct val="170000"/>
              </a:lnSpc>
            </a:pPr>
            <a:r>
              <a:rPr lang="ar-SA" sz="5900" dirty="0">
                <a:cs typeface="AL-Mateen" pitchFamily="2" charset="-78"/>
              </a:rPr>
              <a:t>الاقتباسات وعلامات الترقيم، محاذاة النصوص وتسلسل الفقرات، كتابة أسماء البرامج أو التقنيات أو المهارات التي تعرفها كما يجب أن تُكتب (كما تكتبها الشركات والمؤسسات المسئولة عنها)، مثلاً</a:t>
            </a:r>
            <a:r>
              <a:rPr lang="en-US" sz="5900" dirty="0">
                <a:cs typeface="AL-Mateen" pitchFamily="2" charset="-78"/>
              </a:rPr>
              <a:t> TOEFL </a:t>
            </a:r>
            <a:r>
              <a:rPr lang="ar-SA" sz="5900" dirty="0">
                <a:cs typeface="AL-Mateen" pitchFamily="2" charset="-78"/>
              </a:rPr>
              <a:t>وليس</a:t>
            </a:r>
            <a:r>
              <a:rPr lang="en-US" sz="5900" dirty="0">
                <a:cs typeface="AL-Mateen" pitchFamily="2" charset="-78"/>
              </a:rPr>
              <a:t> </a:t>
            </a:r>
            <a:r>
              <a:rPr lang="en-US" sz="5900" dirty="0" err="1">
                <a:cs typeface="AL-Mateen" pitchFamily="2" charset="-78"/>
              </a:rPr>
              <a:t>Toefl</a:t>
            </a:r>
            <a:r>
              <a:rPr lang="en-US" sz="5900" dirty="0">
                <a:cs typeface="AL-Mateen" pitchFamily="2" charset="-78"/>
              </a:rPr>
              <a:t>! </a:t>
            </a:r>
            <a:r>
              <a:rPr lang="ar-SA" sz="5900" dirty="0">
                <a:cs typeface="AL-Mateen" pitchFamily="2" charset="-78"/>
              </a:rPr>
              <a:t>كذلك</a:t>
            </a:r>
            <a:r>
              <a:rPr lang="en-US" sz="5900" dirty="0">
                <a:cs typeface="AL-Mateen" pitchFamily="2" charset="-78"/>
              </a:rPr>
              <a:t> MySQL </a:t>
            </a:r>
            <a:r>
              <a:rPr lang="ar-SA" sz="5900" dirty="0">
                <a:cs typeface="AL-Mateen" pitchFamily="2" charset="-78"/>
              </a:rPr>
              <a:t>وليس</a:t>
            </a:r>
            <a:r>
              <a:rPr lang="en-US" sz="5900" dirty="0">
                <a:cs typeface="AL-Mateen" pitchFamily="2" charset="-78"/>
              </a:rPr>
              <a:t> </a:t>
            </a:r>
            <a:r>
              <a:rPr lang="en-US" sz="5900" dirty="0" err="1">
                <a:cs typeface="AL-Mateen" pitchFamily="2" charset="-78"/>
              </a:rPr>
              <a:t>Mysql</a:t>
            </a:r>
            <a:r>
              <a:rPr lang="en-US" sz="5900" dirty="0">
                <a:cs typeface="AL-Mateen" pitchFamily="2" charset="-78"/>
              </a:rPr>
              <a:t>! </a:t>
            </a:r>
            <a:r>
              <a:rPr lang="ar-SA" sz="5900" dirty="0">
                <a:cs typeface="AL-Mateen" pitchFamily="2" charset="-78"/>
              </a:rPr>
              <a:t>في الواقع قد يبدوا هذا من قبيل المبالغة، لكن صدقني كلما كنت دقيقاً كلما تركت انطباعاً -لا إرادياً- بأنك شخص مميز</a:t>
            </a:r>
            <a:r>
              <a:rPr lang="en-US" sz="5900" dirty="0">
                <a:cs typeface="AL-Mateen" pitchFamily="2" charset="-78"/>
              </a:rPr>
              <a:t>!</a:t>
            </a:r>
          </a:p>
          <a:p>
            <a:pPr algn="just">
              <a:lnSpc>
                <a:spcPct val="170000"/>
              </a:lnSpc>
            </a:pPr>
            <a:r>
              <a:rPr lang="ar-SA" sz="5900" dirty="0">
                <a:cs typeface="AL-Mateen" pitchFamily="2" charset="-78"/>
              </a:rPr>
              <a:t>التزم بتسلسل منطقي شجري حيث يساعد على تسلسل عملية القراءة بسهولة ويسر. مثل</a:t>
            </a:r>
            <a:r>
              <a:rPr lang="en-US" sz="5900" dirty="0">
                <a:cs typeface="AL-Mateen" pitchFamily="2" charset="-78"/>
              </a:rPr>
              <a:t>:</a:t>
            </a:r>
            <a:br>
              <a:rPr lang="en-US" sz="5900" dirty="0">
                <a:cs typeface="AL-Mateen" pitchFamily="2" charset="-78"/>
              </a:rPr>
            </a:br>
            <a:endParaRPr lang="ar-SA" dirty="0"/>
          </a:p>
        </p:txBody>
      </p:sp>
    </p:spTree>
    <p:extLst>
      <p:ext uri="{BB962C8B-B14F-4D97-AF65-F5344CB8AC3E}">
        <p14:creationId xmlns:p14="http://schemas.microsoft.com/office/powerpoint/2010/main" val="343701188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nSpc>
                <a:spcPts val="4000"/>
              </a:lnSpc>
            </a:pPr>
            <a:r>
              <a:rPr lang="ar-SA" dirty="0">
                <a:cs typeface="AL-Mateen" pitchFamily="2" charset="-78"/>
              </a:rPr>
              <a:t>عنوان رئيسي</a:t>
            </a:r>
            <a:r>
              <a:rPr lang="en-US" dirty="0">
                <a:cs typeface="AL-Mateen" pitchFamily="2" charset="-78"/>
              </a:rPr>
              <a:t>:</a:t>
            </a:r>
            <a:br>
              <a:rPr lang="en-US" dirty="0">
                <a:cs typeface="AL-Mateen" pitchFamily="2" charset="-78"/>
              </a:rPr>
            </a:br>
            <a:r>
              <a:rPr lang="en-US" dirty="0">
                <a:cs typeface="AL-Mateen" pitchFamily="2" charset="-78"/>
              </a:rPr>
              <a:t>– </a:t>
            </a:r>
            <a:r>
              <a:rPr lang="ar-SA" dirty="0">
                <a:cs typeface="AL-Mateen" pitchFamily="2" charset="-78"/>
              </a:rPr>
              <a:t>عنوان فرعي</a:t>
            </a:r>
            <a:r>
              <a:rPr lang="en-US" dirty="0">
                <a:cs typeface="AL-Mateen" pitchFamily="2" charset="-78"/>
              </a:rPr>
              <a:t>.</a:t>
            </a:r>
            <a:br>
              <a:rPr lang="en-US" dirty="0">
                <a:cs typeface="AL-Mateen" pitchFamily="2" charset="-78"/>
              </a:rPr>
            </a:br>
            <a:r>
              <a:rPr lang="en-US" dirty="0">
                <a:cs typeface="AL-Mateen" pitchFamily="2" charset="-78"/>
              </a:rPr>
              <a:t>– </a:t>
            </a:r>
            <a:r>
              <a:rPr lang="ar-SA" dirty="0">
                <a:cs typeface="AL-Mateen" pitchFamily="2" charset="-78"/>
              </a:rPr>
              <a:t>عنوان فرعي</a:t>
            </a:r>
            <a:r>
              <a:rPr lang="en-US" dirty="0">
                <a:cs typeface="AL-Mateen" pitchFamily="2" charset="-78"/>
              </a:rPr>
              <a:t>.</a:t>
            </a:r>
            <a:br>
              <a:rPr lang="en-US" dirty="0">
                <a:cs typeface="AL-Mateen" pitchFamily="2" charset="-78"/>
              </a:rPr>
            </a:br>
            <a:r>
              <a:rPr lang="ar-SA" dirty="0">
                <a:cs typeface="AL-Mateen" pitchFamily="2" charset="-78"/>
              </a:rPr>
              <a:t>١</a:t>
            </a:r>
            <a:r>
              <a:rPr lang="en-US" dirty="0">
                <a:cs typeface="AL-Mateen" pitchFamily="2" charset="-78"/>
              </a:rPr>
              <a:t>. </a:t>
            </a:r>
            <a:r>
              <a:rPr lang="ar-SA" dirty="0">
                <a:cs typeface="AL-Mateen" pitchFamily="2" charset="-78"/>
              </a:rPr>
              <a:t>فقرة فرعية من عنوان فرعي</a:t>
            </a:r>
            <a:r>
              <a:rPr lang="en-US" dirty="0">
                <a:cs typeface="AL-Mateen" pitchFamily="2" charset="-78"/>
              </a:rPr>
              <a:t>.</a:t>
            </a:r>
            <a:br>
              <a:rPr lang="en-US" dirty="0">
                <a:cs typeface="AL-Mateen" pitchFamily="2" charset="-78"/>
              </a:rPr>
            </a:br>
            <a:r>
              <a:rPr lang="ar-SA" dirty="0">
                <a:cs typeface="AL-Mateen" pitchFamily="2" charset="-78"/>
              </a:rPr>
              <a:t>٢</a:t>
            </a:r>
            <a:r>
              <a:rPr lang="en-US" dirty="0">
                <a:cs typeface="AL-Mateen" pitchFamily="2" charset="-78"/>
              </a:rPr>
              <a:t>. </a:t>
            </a:r>
            <a:r>
              <a:rPr lang="ar-SA" dirty="0">
                <a:cs typeface="AL-Mateen" pitchFamily="2" charset="-78"/>
              </a:rPr>
              <a:t>فقرة فرعية من عنوان فرعي</a:t>
            </a:r>
            <a:r>
              <a:rPr lang="en-US" dirty="0" smtClean="0">
                <a:cs typeface="AL-Mateen" pitchFamily="2" charset="-78"/>
              </a:rPr>
              <a:t>.</a:t>
            </a:r>
            <a:endParaRPr lang="ar-SA" dirty="0" smtClean="0">
              <a:cs typeface="AL-Mateen" pitchFamily="2" charset="-78"/>
            </a:endParaRPr>
          </a:p>
          <a:p>
            <a:pPr>
              <a:lnSpc>
                <a:spcPts val="4000"/>
              </a:lnSpc>
            </a:pPr>
            <a:r>
              <a:rPr lang="ar-SA" dirty="0">
                <a:cs typeface="AL-Mateen" pitchFamily="2" charset="-78"/>
              </a:rPr>
              <a:t>نقطة أخرى بما أن أغلب الناس أصبحت تستعمل موقع </a:t>
            </a:r>
            <a:r>
              <a:rPr lang="en-US" dirty="0">
                <a:cs typeface="AL-Mateen" pitchFamily="2" charset="-78"/>
              </a:rPr>
              <a:t>LinkedIn </a:t>
            </a:r>
            <a:r>
              <a:rPr lang="ar-SA" dirty="0">
                <a:cs typeface="AL-Mateen" pitchFamily="2" charset="-78"/>
              </a:rPr>
              <a:t>بمثابة سيرة ذاتية أونلاين (إذا لم تفعل يجب عليك حقاً أن تبدأ في ذلك!) لكن هذا لا يعني أنها تُغني عن السيرة الذاتية عندما تراسل شركة ما! لا تستطيع إرسال رابط حسابك على </a:t>
            </a:r>
            <a:r>
              <a:rPr lang="ar-SA" dirty="0" smtClean="0">
                <a:cs typeface="AL-Mateen" pitchFamily="2" charset="-78"/>
              </a:rPr>
              <a:t>لينكد إن </a:t>
            </a:r>
            <a:r>
              <a:rPr lang="ar-SA" dirty="0">
                <a:cs typeface="AL-Mateen" pitchFamily="2" charset="-78"/>
              </a:rPr>
              <a:t>وحسب! بياناتك لا تظهر لغير الأشخاص ضمن دوائر اتصالك! لا رقم الهاتف ولا بريد إلكتروني والعديد من البيانات الأخرى</a:t>
            </a:r>
            <a:r>
              <a:rPr lang="en-US" dirty="0">
                <a:cs typeface="AL-Mateen" pitchFamily="2" charset="-78"/>
              </a:rPr>
              <a:t>!</a:t>
            </a:r>
          </a:p>
          <a:p>
            <a:pPr>
              <a:lnSpc>
                <a:spcPts val="4000"/>
              </a:lnSpc>
            </a:pPr>
            <a:endParaRPr lang="en-US" dirty="0">
              <a:cs typeface="AL-Mateen" pitchFamily="2" charset="-78"/>
            </a:endParaRPr>
          </a:p>
        </p:txBody>
      </p:sp>
    </p:spTree>
    <p:extLst>
      <p:ext uri="{BB962C8B-B14F-4D97-AF65-F5344CB8AC3E}">
        <p14:creationId xmlns:p14="http://schemas.microsoft.com/office/powerpoint/2010/main" val="242057461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lvl="0">
              <a:buClr>
                <a:srgbClr val="000000"/>
              </a:buClr>
              <a:buFont typeface="Times New Roman"/>
              <a:buAutoNum type="arabicPeriod"/>
            </a:pPr>
            <a:r>
              <a:rPr lang="ar-SA" dirty="0">
                <a:cs typeface="AL-Mateen" pitchFamily="2" charset="-78"/>
              </a:rPr>
              <a:t>كيفية التحقق من جودة  السيرة الذاتية ؟</a:t>
            </a:r>
            <a:endParaRPr lang="en-US" dirty="0">
              <a:cs typeface="AL-Mateen" pitchFamily="2" charset="-78"/>
            </a:endParaRPr>
          </a:p>
          <a:p>
            <a:pPr lvl="0">
              <a:buClr>
                <a:srgbClr val="000000"/>
              </a:buClr>
              <a:buFont typeface="Times New Roman"/>
              <a:buAutoNum type="arabicPeriod"/>
            </a:pPr>
            <a:r>
              <a:rPr lang="ar-SA" dirty="0">
                <a:cs typeface="AL-Mateen" pitchFamily="2" charset="-78"/>
              </a:rPr>
              <a:t>مكونات السيرة الذاتية النموذجية وكيف  يمكن جعل  السيرة  الذاتية مختلفة</a:t>
            </a:r>
            <a:endParaRPr lang="en-US" dirty="0">
              <a:cs typeface="AL-Mateen" pitchFamily="2" charset="-78"/>
            </a:endParaRPr>
          </a:p>
          <a:p>
            <a:pPr lvl="0">
              <a:buClr>
                <a:srgbClr val="000000"/>
              </a:buClr>
              <a:buFont typeface="Times New Roman"/>
              <a:buAutoNum type="arabicPeriod"/>
            </a:pPr>
            <a:r>
              <a:rPr lang="ar-SA" dirty="0" smtClean="0">
                <a:cs typeface="AL-Mateen" pitchFamily="2" charset="-78"/>
              </a:rPr>
              <a:t>مستندات </a:t>
            </a:r>
            <a:r>
              <a:rPr lang="ar-SA" dirty="0">
                <a:cs typeface="AL-Mateen" pitchFamily="2" charset="-78"/>
              </a:rPr>
              <a:t>التقدم للوظيفة </a:t>
            </a:r>
            <a:r>
              <a:rPr lang="ar-SA" dirty="0" smtClean="0">
                <a:cs typeface="AL-Mateen" pitchFamily="2" charset="-78"/>
              </a:rPr>
              <a:t>وكيفية </a:t>
            </a:r>
            <a:r>
              <a:rPr lang="ar-SA" dirty="0">
                <a:cs typeface="AL-Mateen" pitchFamily="2" charset="-78"/>
              </a:rPr>
              <a:t>كتابة الخطاب المرفق للسيرة الذاتية</a:t>
            </a:r>
            <a:endParaRPr lang="en-US" dirty="0">
              <a:cs typeface="AL-Mateen" pitchFamily="2" charset="-78"/>
            </a:endParaRPr>
          </a:p>
          <a:p>
            <a:pPr lvl="0">
              <a:buClr>
                <a:srgbClr val="000000"/>
              </a:buClr>
              <a:buFont typeface="Times New Roman"/>
              <a:buAutoNum type="arabicPeriod"/>
            </a:pPr>
            <a:r>
              <a:rPr lang="en-US" dirty="0">
                <a:cs typeface="AL-Mateen" pitchFamily="2" charset="-78"/>
              </a:rPr>
              <a:t> </a:t>
            </a:r>
            <a:r>
              <a:rPr lang="ar-SA" dirty="0">
                <a:cs typeface="AL-Mateen" pitchFamily="2" charset="-78"/>
              </a:rPr>
              <a:t>المقابلة الشخصية  أسسها  ومراحلها وأهميتها  وأنواعها والاستعداد لها و  تفادي الأخطاء الشائعة فيها والأسئلة التي يجب توقعها أثناء المقابلة</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طرق ونظم البحث عن وظيفة وعمل شبكة علاقات  وتزويد المتدربين بمواقع مختلفة لمساعدتهم على البحث عن وظيفة مناسبة </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عرض وإعداد أمثلة ونماذج للسير الذاتية والنظر في عيوبها وكيفية تفاديها</a:t>
            </a:r>
            <a:endParaRPr lang="en-US" dirty="0">
              <a:cs typeface="AL-Mateen" pitchFamily="2" charset="-78"/>
            </a:endParaRPr>
          </a:p>
          <a:p>
            <a:pPr lvl="0">
              <a:buClr>
                <a:srgbClr val="000000"/>
              </a:buClr>
              <a:buFont typeface="Times New Roman"/>
              <a:buAutoNum type="arabicPeriod"/>
            </a:pPr>
            <a:r>
              <a:rPr lang="ar-SA" dirty="0">
                <a:cs typeface="AL-Mateen" pitchFamily="2" charset="-78"/>
              </a:rPr>
              <a:t>تدريب عملي للمتدربين على كتابة السيرة الذاتية</a:t>
            </a:r>
            <a:endParaRPr lang="en-US" dirty="0">
              <a:latin typeface="Times New Roman"/>
              <a:ea typeface="Times New Roman"/>
              <a:cs typeface="AL-Mateen" pitchFamily="2" charset="-78"/>
            </a:endParaRPr>
          </a:p>
          <a:p>
            <a:endParaRPr lang="ar-SA" dirty="0"/>
          </a:p>
        </p:txBody>
      </p:sp>
    </p:spTree>
    <p:extLst>
      <p:ext uri="{BB962C8B-B14F-4D97-AF65-F5344CB8AC3E}">
        <p14:creationId xmlns:p14="http://schemas.microsoft.com/office/powerpoint/2010/main" val="103808019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marL="0" lvl="0" indent="0">
              <a:lnSpc>
                <a:spcPct val="160000"/>
              </a:lnSpc>
              <a:buNone/>
            </a:pPr>
            <a:r>
              <a:rPr lang="ar-EG" sz="3000" b="1" dirty="0" smtClean="0">
                <a:cs typeface="AL-Mateen" pitchFamily="2" charset="-78"/>
              </a:rPr>
              <a:t>الإطار</a:t>
            </a:r>
            <a:r>
              <a:rPr lang="ar-SA" sz="3000" b="1" dirty="0" smtClean="0">
                <a:cs typeface="AL-Mateen" pitchFamily="2" charset="-78"/>
              </a:rPr>
              <a:t> </a:t>
            </a:r>
            <a:r>
              <a:rPr lang="ar-EG" sz="3000" dirty="0" smtClean="0">
                <a:cs typeface="AL-Mateen" pitchFamily="2" charset="-78"/>
              </a:rPr>
              <a:t>:وضع </a:t>
            </a:r>
            <a:r>
              <a:rPr lang="ar-EG" sz="3000" dirty="0">
                <a:cs typeface="AL-Mateen" pitchFamily="2" charset="-78"/>
              </a:rPr>
              <a:t>إطار حول السيرة الذاتية غير </a:t>
            </a:r>
            <a:r>
              <a:rPr lang="ar-EG" sz="3000" dirty="0" smtClean="0">
                <a:cs typeface="AL-Mateen" pitchFamily="2" charset="-78"/>
              </a:rPr>
              <a:t>محب</a:t>
            </a:r>
            <a:r>
              <a:rPr lang="ar-SA" sz="3000" dirty="0" smtClean="0">
                <a:cs typeface="AL-Mateen" pitchFamily="2" charset="-78"/>
              </a:rPr>
              <a:t>ذ</a:t>
            </a:r>
            <a:r>
              <a:rPr lang="ar-EG" sz="3000" dirty="0" smtClean="0">
                <a:cs typeface="AL-Mateen" pitchFamily="2" charset="-78"/>
              </a:rPr>
              <a:t> </a:t>
            </a:r>
            <a:r>
              <a:rPr lang="ar-EG" sz="3000" dirty="0">
                <a:cs typeface="AL-Mateen" pitchFamily="2" charset="-78"/>
              </a:rPr>
              <a:t>بالمرة، لذلك من الأفضل عدم استخدامه.</a:t>
            </a:r>
            <a:endParaRPr lang="en-US" sz="3000" dirty="0">
              <a:cs typeface="AL-Mateen" pitchFamily="2" charset="-78"/>
            </a:endParaRPr>
          </a:p>
          <a:p>
            <a:pPr marL="0" indent="0">
              <a:lnSpc>
                <a:spcPct val="160000"/>
              </a:lnSpc>
              <a:buNone/>
            </a:pPr>
            <a:r>
              <a:rPr lang="ar-EG" sz="3000" b="1" dirty="0">
                <a:cs typeface="AL-Mateen" pitchFamily="2" charset="-78"/>
              </a:rPr>
              <a:t>لون الكتابة</a:t>
            </a:r>
            <a:r>
              <a:rPr lang="ar-EG" sz="3000" dirty="0">
                <a:cs typeface="AL-Mateen" pitchFamily="2" charset="-78"/>
              </a:rPr>
              <a:t>: يجب أن يكون لون الكتابة هو اللون الأسود </a:t>
            </a:r>
            <a:r>
              <a:rPr lang="ar-SA" sz="3000" dirty="0" smtClean="0">
                <a:cs typeface="AL-Mateen" pitchFamily="2" charset="-78"/>
              </a:rPr>
              <a:t> والأزرق أو الأسود أو </a:t>
            </a:r>
            <a:r>
              <a:rPr lang="ar-SA" sz="3000" dirty="0">
                <a:cs typeface="AL-Mateen" pitchFamily="2" charset="-78"/>
              </a:rPr>
              <a:t>أيّ لون غامق يميل إلى </a:t>
            </a:r>
            <a:r>
              <a:rPr lang="ar-SA" sz="3000" dirty="0" smtClean="0">
                <a:cs typeface="AL-Mateen" pitchFamily="2" charset="-78"/>
              </a:rPr>
              <a:t>الرسمية. </a:t>
            </a:r>
            <a:r>
              <a:rPr lang="ar-EG" sz="3000" dirty="0" smtClean="0">
                <a:cs typeface="AL-Mateen" pitchFamily="2" charset="-78"/>
              </a:rPr>
              <a:t>ومن </a:t>
            </a:r>
            <a:r>
              <a:rPr lang="ar-EG" sz="3000" dirty="0">
                <a:cs typeface="AL-Mateen" pitchFamily="2" charset="-78"/>
              </a:rPr>
              <a:t>الأفضل الابتعاد عن استخدام </a:t>
            </a:r>
            <a:r>
              <a:rPr lang="ar-EG" sz="3000" dirty="0" smtClean="0">
                <a:cs typeface="AL-Mateen" pitchFamily="2" charset="-78"/>
              </a:rPr>
              <a:t>أكثر</a:t>
            </a:r>
            <a:r>
              <a:rPr lang="ar-SA" sz="3000" dirty="0" smtClean="0">
                <a:cs typeface="AL-Mateen" pitchFamily="2" charset="-78"/>
              </a:rPr>
              <a:t> </a:t>
            </a:r>
            <a:r>
              <a:rPr lang="ar-EG" sz="3000" dirty="0" smtClean="0">
                <a:cs typeface="AL-Mateen" pitchFamily="2" charset="-78"/>
              </a:rPr>
              <a:t>من </a:t>
            </a:r>
            <a:r>
              <a:rPr lang="ar-EG" sz="3000" dirty="0">
                <a:cs typeface="AL-Mateen" pitchFamily="2" charset="-78"/>
              </a:rPr>
              <a:t>لون إثناء الكتابة. وكذلك يجب استبعاد استخدام الخط المائل في كتابة السيرة الذاتية أو أي من الخطوط المزركشة </a:t>
            </a:r>
            <a:r>
              <a:rPr lang="ar-EG" sz="3000" dirty="0" smtClean="0">
                <a:cs typeface="AL-Mateen" pitchFamily="2" charset="-78"/>
              </a:rPr>
              <a:t>وغير </a:t>
            </a:r>
            <a:r>
              <a:rPr lang="ar-SA" sz="3000" dirty="0" smtClean="0">
                <a:cs typeface="AL-Mateen" pitchFamily="2" charset="-78"/>
              </a:rPr>
              <a:t>ال</a:t>
            </a:r>
            <a:r>
              <a:rPr lang="ar-EG" sz="3000" dirty="0" smtClean="0">
                <a:cs typeface="AL-Mateen" pitchFamily="2" charset="-78"/>
              </a:rPr>
              <a:t>رسمية.</a:t>
            </a:r>
          </a:p>
        </p:txBody>
      </p:sp>
    </p:spTree>
    <p:extLst>
      <p:ext uri="{BB962C8B-B14F-4D97-AF65-F5344CB8AC3E}">
        <p14:creationId xmlns:p14="http://schemas.microsoft.com/office/powerpoint/2010/main" val="187744492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24744"/>
            <a:ext cx="8229600" cy="5001419"/>
          </a:xfrm>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pPr algn="just">
              <a:lnSpc>
                <a:spcPct val="150000"/>
              </a:lnSpc>
            </a:pPr>
            <a:r>
              <a:rPr lang="ar-SA" dirty="0" smtClean="0">
                <a:cs typeface="AL-Mateen" pitchFamily="2" charset="-78"/>
              </a:rPr>
              <a:t>تجنب الأخطاء الإملائية والقواعد. </a:t>
            </a:r>
          </a:p>
          <a:p>
            <a:pPr algn="just">
              <a:lnSpc>
                <a:spcPct val="150000"/>
              </a:lnSpc>
            </a:pPr>
            <a:r>
              <a:rPr lang="ar-SA" dirty="0">
                <a:cs typeface="AL-Mateen" pitchFamily="2" charset="-78"/>
              </a:rPr>
              <a:t>أن تكون كلّ الصفحات قالب واحد من التصميم </a:t>
            </a:r>
            <a:r>
              <a:rPr lang="ar-SA" dirty="0" smtClean="0">
                <a:cs typeface="AL-Mateen" pitchFamily="2" charset="-78"/>
              </a:rPr>
              <a:t>والألوان .</a:t>
            </a:r>
          </a:p>
          <a:p>
            <a:pPr algn="just">
              <a:lnSpc>
                <a:spcPct val="150000"/>
              </a:lnSpc>
            </a:pPr>
            <a:r>
              <a:rPr lang="ar-SA" dirty="0" smtClean="0">
                <a:cs typeface="AL-Mateen" pitchFamily="2" charset="-78"/>
              </a:rPr>
              <a:t> </a:t>
            </a:r>
            <a:r>
              <a:rPr lang="ar-SA" dirty="0">
                <a:cs typeface="AL-Mateen" pitchFamily="2" charset="-78"/>
              </a:rPr>
              <a:t>استخدام الجداول: وهي الطريقة المثلى لترتيب القوائم المختلفة التي تكتب في السيرة الذاتية</a:t>
            </a:r>
            <a:endParaRPr lang="en-US" dirty="0">
              <a:cs typeface="AL-Mateen" pitchFamily="2" charset="-78"/>
            </a:endParaRPr>
          </a:p>
          <a:p>
            <a:pPr marL="0" lvl="0" indent="0" algn="just">
              <a:lnSpc>
                <a:spcPct val="150000"/>
              </a:lnSpc>
              <a:buNone/>
            </a:pPr>
            <a:r>
              <a:rPr lang="ar-EG" b="1" dirty="0">
                <a:cs typeface="AL-Mateen" pitchFamily="2" charset="-78"/>
              </a:rPr>
              <a:t>إدراج الصورة الشخصية</a:t>
            </a:r>
            <a:r>
              <a:rPr lang="ar-EG" dirty="0">
                <a:cs typeface="AL-Mateen" pitchFamily="2" charset="-78"/>
              </a:rPr>
              <a:t>: لا تضع صورتك الشخصية إلا في حالتين: إذا طلب منك صاحب العمل إدراجها مع السيرة الذاتية أو انك ستتقدم للعمل بوظيفة يوجد تواصل مباشر مع العملاء. </a:t>
            </a:r>
            <a:endParaRPr lang="ar-SA" dirty="0">
              <a:cs typeface="AL-Mateen" pitchFamily="2" charset="-78"/>
            </a:endParaRPr>
          </a:p>
        </p:txBody>
      </p:sp>
    </p:spTree>
    <p:extLst>
      <p:ext uri="{BB962C8B-B14F-4D97-AF65-F5344CB8AC3E}">
        <p14:creationId xmlns:p14="http://schemas.microsoft.com/office/powerpoint/2010/main" val="4093037080"/>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476672"/>
            <a:ext cx="8517632" cy="5976664"/>
          </a:xfrm>
        </p:spPr>
        <p:style>
          <a:lnRef idx="3">
            <a:schemeClr val="lt1"/>
          </a:lnRef>
          <a:fillRef idx="1">
            <a:schemeClr val="accent1"/>
          </a:fillRef>
          <a:effectRef idx="1">
            <a:schemeClr val="accent1"/>
          </a:effectRef>
          <a:fontRef idx="minor">
            <a:schemeClr val="lt1"/>
          </a:fontRef>
        </p:style>
        <p:txBody>
          <a:bodyPr>
            <a:normAutofit fontScale="77500" lnSpcReduction="20000"/>
          </a:bodyPr>
          <a:lstStyle/>
          <a:p>
            <a:pPr marL="0" lvl="0" indent="0">
              <a:lnSpc>
                <a:spcPts val="4100"/>
              </a:lnSpc>
              <a:buNone/>
            </a:pPr>
            <a:r>
              <a:rPr lang="ar-EG" dirty="0" smtClean="0">
                <a:solidFill>
                  <a:srgbClr val="FFFF00"/>
                </a:solidFill>
                <a:cs typeface="AL-Mateen" pitchFamily="2" charset="-78"/>
              </a:rPr>
              <a:t>ويجب </a:t>
            </a:r>
            <a:r>
              <a:rPr lang="ar-EG" dirty="0">
                <a:solidFill>
                  <a:srgbClr val="FFFF00"/>
                </a:solidFill>
                <a:cs typeface="AL-Mateen" pitchFamily="2" charset="-78"/>
              </a:rPr>
              <a:t>أن تضع في اعتبارك بعض الملاحظات عن الصورة </a:t>
            </a:r>
            <a:r>
              <a:rPr lang="ar-EG" dirty="0" smtClean="0">
                <a:solidFill>
                  <a:srgbClr val="FFFF00"/>
                </a:solidFill>
                <a:cs typeface="AL-Mateen" pitchFamily="2" charset="-78"/>
              </a:rPr>
              <a:t>الشخصية</a:t>
            </a:r>
            <a:r>
              <a:rPr lang="ar-EG" dirty="0" smtClean="0">
                <a:solidFill>
                  <a:srgbClr val="C00000"/>
                </a:solidFill>
                <a:cs typeface="AL-Mateen" pitchFamily="2" charset="-78"/>
              </a:rPr>
              <a:t>:</a:t>
            </a:r>
            <a:endParaRPr lang="ar-SA" dirty="0" smtClean="0">
              <a:solidFill>
                <a:srgbClr val="C00000"/>
              </a:solidFill>
              <a:cs typeface="AL-Mateen" pitchFamily="2" charset="-78"/>
            </a:endParaRPr>
          </a:p>
          <a:p>
            <a:pPr marL="0" lvl="0" indent="0">
              <a:lnSpc>
                <a:spcPts val="4100"/>
              </a:lnSpc>
              <a:buNone/>
            </a:pPr>
            <a:r>
              <a:rPr lang="ar-SA" dirty="0">
                <a:cs typeface="AL-Mateen" pitchFamily="2" charset="-78"/>
              </a:rPr>
              <a:t>ي</a:t>
            </a:r>
            <a:r>
              <a:rPr lang="ar-EG" dirty="0" smtClean="0">
                <a:cs typeface="AL-Mateen" pitchFamily="2" charset="-78"/>
              </a:rPr>
              <a:t>جب </a:t>
            </a:r>
            <a:r>
              <a:rPr lang="ar-EG" dirty="0">
                <a:cs typeface="AL-Mateen" pitchFamily="2" charset="-78"/>
              </a:rPr>
              <a:t>أن تكون خلفية الصورة خلفية بيضاء</a:t>
            </a:r>
            <a:endParaRPr lang="en-US" dirty="0">
              <a:cs typeface="AL-Mateen" pitchFamily="2" charset="-78"/>
            </a:endParaRPr>
          </a:p>
          <a:p>
            <a:pPr lvl="0">
              <a:lnSpc>
                <a:spcPts val="4100"/>
              </a:lnSpc>
            </a:pPr>
            <a:r>
              <a:rPr lang="ar-SA" dirty="0">
                <a:cs typeface="AL-Mateen" pitchFamily="2" charset="-78"/>
              </a:rPr>
              <a:t>التأكد من أن السيرة الذاتية تحتوي كافة المعلومات الشخصية والمتعلقة بالاسم، العنوان ومعلومات الاتصال.</a:t>
            </a:r>
            <a:endParaRPr lang="en-US" dirty="0">
              <a:cs typeface="AL-Mateen" pitchFamily="2" charset="-78"/>
            </a:endParaRPr>
          </a:p>
          <a:p>
            <a:pPr lvl="0">
              <a:lnSpc>
                <a:spcPts val="4100"/>
              </a:lnSpc>
            </a:pPr>
            <a:r>
              <a:rPr lang="ar-SA" dirty="0">
                <a:cs typeface="AL-Mateen" pitchFamily="2" charset="-78"/>
              </a:rPr>
              <a:t>أن يكون الهدف من سعيك للحصول على الوظيفة موجودًا في بداية السيرة الذاتية.</a:t>
            </a:r>
            <a:endParaRPr lang="en-US" dirty="0">
              <a:cs typeface="AL-Mateen" pitchFamily="2" charset="-78"/>
            </a:endParaRPr>
          </a:p>
          <a:p>
            <a:pPr lvl="0">
              <a:lnSpc>
                <a:spcPts val="4100"/>
              </a:lnSpc>
            </a:pPr>
            <a:r>
              <a:rPr lang="ar-SA" dirty="0" smtClean="0">
                <a:cs typeface="AL-Mateen" pitchFamily="2" charset="-78"/>
              </a:rPr>
              <a:t>أن تركز </a:t>
            </a:r>
            <a:r>
              <a:rPr lang="ar-SA" dirty="0">
                <a:cs typeface="AL-Mateen" pitchFamily="2" charset="-78"/>
              </a:rPr>
              <a:t>السيرة الذاتية على وظيفة معينة وبالتالي عند تقديمك على وظيفتين مختلفتين يفضل أن لكل وظيفة سيرة </a:t>
            </a:r>
            <a:r>
              <a:rPr lang="ar-SA" dirty="0" smtClean="0">
                <a:cs typeface="AL-Mateen" pitchFamily="2" charset="-78"/>
              </a:rPr>
              <a:t>ذاتية</a:t>
            </a:r>
            <a:r>
              <a:rPr lang="ar-SA" dirty="0">
                <a:cs typeface="AL-Mateen" pitchFamily="2" charset="-78"/>
              </a:rPr>
              <a:t> </a:t>
            </a:r>
            <a:r>
              <a:rPr lang="ar-SA" dirty="0" smtClean="0">
                <a:cs typeface="AL-Mateen" pitchFamily="2" charset="-78"/>
              </a:rPr>
              <a:t>منفصلة تختلف </a:t>
            </a:r>
            <a:r>
              <a:rPr lang="ar-SA" dirty="0">
                <a:cs typeface="AL-Mateen" pitchFamily="2" charset="-78"/>
              </a:rPr>
              <a:t>من ناحية الهدف </a:t>
            </a:r>
            <a:r>
              <a:rPr lang="ar-SA" dirty="0" smtClean="0">
                <a:cs typeface="AL-Mateen" pitchFamily="2" charset="-78"/>
              </a:rPr>
              <a:t>والمهارات</a:t>
            </a:r>
          </a:p>
          <a:p>
            <a:pPr>
              <a:lnSpc>
                <a:spcPts val="4100"/>
              </a:lnSpc>
            </a:pPr>
            <a:r>
              <a:rPr lang="ar-SA" dirty="0">
                <a:cs typeface="AL-Mateen" pitchFamily="2" charset="-78"/>
              </a:rPr>
              <a:t>أكثر الأمور التي يشكو منها </a:t>
            </a:r>
            <a:r>
              <a:rPr lang="ar-SA" dirty="0" err="1">
                <a:cs typeface="AL-Mateen" pitchFamily="2" charset="-78"/>
              </a:rPr>
              <a:t>متخصصوا</a:t>
            </a:r>
            <a:r>
              <a:rPr lang="ar-SA" dirty="0">
                <a:cs typeface="AL-Mateen" pitchFamily="2" charset="-78"/>
              </a:rPr>
              <a:t> الموارد البشرية هو أن الكثير من الأشخاص يتقدمون لوظائف غير مؤهلين لها قبل أن تسلم سيرتك الذاتية لصاحب العمل المحتمل أقرا مواصفات الوظيفة بدقة لكي تتأكد أن لديك المهارات والخبرة والتعليم الذي يبحث عنها صاحب العمل</a:t>
            </a:r>
            <a:endParaRPr lang="ar-SA" dirty="0"/>
          </a:p>
          <a:p>
            <a:pPr lvl="0">
              <a:lnSpc>
                <a:spcPts val="4100"/>
              </a:lnSpc>
            </a:pPr>
            <a:endParaRPr lang="ar-SA" dirty="0">
              <a:cs typeface="AL-Mateen" pitchFamily="2" charset="-78"/>
            </a:endParaRPr>
          </a:p>
          <a:p>
            <a:endParaRPr lang="ar-SA" dirty="0"/>
          </a:p>
        </p:txBody>
      </p:sp>
    </p:spTree>
    <p:extLst>
      <p:ext uri="{BB962C8B-B14F-4D97-AF65-F5344CB8AC3E}">
        <p14:creationId xmlns:p14="http://schemas.microsoft.com/office/powerpoint/2010/main" val="261250379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217443"/>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marL="0" indent="0" algn="just">
              <a:lnSpc>
                <a:spcPts val="4200"/>
              </a:lnSpc>
              <a:buNone/>
            </a:pPr>
            <a:r>
              <a:rPr lang="ar-SA" sz="3300" dirty="0">
                <a:solidFill>
                  <a:srgbClr val="FFFF00"/>
                </a:solidFill>
                <a:cs typeface="AL-Mateen" pitchFamily="2" charset="-78"/>
              </a:rPr>
              <a:t> وأخيراً، سنذكر لكم الآن ما هي النقاط التي لا يفضل كتابتها نهائياً إلا في حالة طلبها منكم </a:t>
            </a:r>
          </a:p>
          <a:p>
            <a:pPr marL="0" indent="0" algn="just">
              <a:lnSpc>
                <a:spcPts val="4200"/>
              </a:lnSpc>
              <a:buNone/>
            </a:pPr>
            <a:r>
              <a:rPr lang="ar-SA" sz="3300" b="1" dirty="0">
                <a:cs typeface="AL-Mateen" pitchFamily="2" charset="-78"/>
              </a:rPr>
              <a:t>السن</a:t>
            </a:r>
            <a:r>
              <a:rPr lang="ar-SA" sz="3300" dirty="0">
                <a:cs typeface="AL-Mateen" pitchFamily="2" charset="-78"/>
              </a:rPr>
              <a:t>: لا تكتب السن مادام لم يطلب منك. ولكن في حالة أنه ذكر في الإعلان عن الوظيفة أن السن يجب أن لا يتعدى ال 30 عاماً مثلاً، هنا يفضل أن تكتب سنك إذا كان أقل من 30؛ توضح سنك عن طريق كتابته مباشرةً او تكتب تاريخ ميلادك.</a:t>
            </a:r>
            <a:endParaRPr lang="en-US" sz="3300" dirty="0">
              <a:cs typeface="AL-Mateen" pitchFamily="2" charset="-78"/>
            </a:endParaRPr>
          </a:p>
          <a:p>
            <a:pPr marL="0" lvl="0" indent="0" algn="just">
              <a:lnSpc>
                <a:spcPts val="4200"/>
              </a:lnSpc>
              <a:buNone/>
            </a:pPr>
            <a:r>
              <a:rPr lang="ar-SA" sz="3300" b="1" dirty="0">
                <a:cs typeface="AL-Mateen" pitchFamily="2" charset="-78"/>
              </a:rPr>
              <a:t>الحالة الاجتماعية</a:t>
            </a:r>
            <a:r>
              <a:rPr lang="ar-SA" sz="3300" dirty="0">
                <a:cs typeface="AL-Mateen" pitchFamily="2" charset="-78"/>
              </a:rPr>
              <a:t>: لا يفضل كتابتها إلا في حالة طلبها منكم أو إذا كانت الوظيفة تتطلب مثلاً أن يكون المتقدم عازباً، وإلخ.</a:t>
            </a:r>
            <a:endParaRPr lang="en-US" sz="3300" dirty="0">
              <a:cs typeface="AL-Mateen" pitchFamily="2" charset="-78"/>
            </a:endParaRPr>
          </a:p>
          <a:p>
            <a:pPr algn="just">
              <a:lnSpc>
                <a:spcPts val="4200"/>
              </a:lnSpc>
            </a:pPr>
            <a:r>
              <a:rPr lang="ar-SA" sz="3300" b="1" dirty="0">
                <a:cs typeface="AL-Mateen" pitchFamily="2" charset="-78"/>
              </a:rPr>
              <a:t>موقفك من التجنيد: </a:t>
            </a:r>
            <a:r>
              <a:rPr lang="ar-SA" sz="3300" dirty="0">
                <a:cs typeface="AL-Mateen" pitchFamily="2" charset="-78"/>
              </a:rPr>
              <a:t>لا يفضل كتابته اذا كان لديك موقف غير واضح أو قد </a:t>
            </a:r>
            <a:r>
              <a:rPr lang="ar-SA" sz="3300" dirty="0" err="1">
                <a:cs typeface="AL-Mateen" pitchFamily="2" charset="-78"/>
              </a:rPr>
              <a:t>يعيقك</a:t>
            </a:r>
            <a:r>
              <a:rPr lang="ar-SA" sz="3300" dirty="0">
                <a:cs typeface="AL-Mateen" pitchFamily="2" charset="-78"/>
              </a:rPr>
              <a:t> </a:t>
            </a:r>
          </a:p>
          <a:p>
            <a:endParaRPr lang="ar-SA" dirty="0">
              <a:cs typeface="AL-Mateen" pitchFamily="2" charset="-78"/>
            </a:endParaRPr>
          </a:p>
          <a:p>
            <a:endParaRPr lang="ar-SA" dirty="0"/>
          </a:p>
        </p:txBody>
      </p:sp>
    </p:spTree>
    <p:extLst>
      <p:ext uri="{BB962C8B-B14F-4D97-AF65-F5344CB8AC3E}">
        <p14:creationId xmlns:p14="http://schemas.microsoft.com/office/powerpoint/2010/main" val="394760665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5040560"/>
          </a:xfrm>
        </p:spPr>
        <p:style>
          <a:lnRef idx="3">
            <a:schemeClr val="lt1"/>
          </a:lnRef>
          <a:fillRef idx="1">
            <a:schemeClr val="accent1"/>
          </a:fillRef>
          <a:effectRef idx="1">
            <a:schemeClr val="accent1"/>
          </a:effectRef>
          <a:fontRef idx="minor">
            <a:schemeClr val="lt1"/>
          </a:fontRef>
        </p:style>
        <p:txBody>
          <a:bodyPr>
            <a:normAutofit fontScale="55000" lnSpcReduction="20000"/>
          </a:bodyPr>
          <a:lstStyle/>
          <a:p>
            <a:pPr lvl="0" algn="just">
              <a:lnSpc>
                <a:spcPts val="4100"/>
              </a:lnSpc>
            </a:pPr>
            <a:r>
              <a:rPr lang="ar-SA" b="1" dirty="0">
                <a:cs typeface="AL-Mateen" pitchFamily="2" charset="-78"/>
              </a:rPr>
              <a:t>وتأتي المشاركات الخارجية على درجة كبيرة من الأهمية، لذلك يتوجب ذكر اسم المؤسسة المنظمة للنشاط الدولي الذي شارك فيه الطالب والمكان والزمان، مع ضرورة عدم الخوض في التفاصيل، إذ عادة ما يتم الحديث عن هذه التفاصيل أثناء المقابلة الشخصية.</a:t>
            </a:r>
            <a:endParaRPr lang="en-US" dirty="0">
              <a:cs typeface="AL-Mateen" pitchFamily="2" charset="-78"/>
            </a:endParaRPr>
          </a:p>
          <a:p>
            <a:pPr lvl="0" algn="just">
              <a:lnSpc>
                <a:spcPts val="4100"/>
              </a:lnSpc>
            </a:pPr>
            <a:r>
              <a:rPr lang="ar-SA" b="1" dirty="0">
                <a:cs typeface="AL-Mateen" pitchFamily="2" charset="-78"/>
              </a:rPr>
              <a:t>وتعتبر النشرات والمقالات من الأعمال الأدبية الغنية، لذلك لا يجوز إغفالها عند كتابة السيرة الذاتية، مع ضرورة الإشارة إلى مكان نشر هذه المقالة سواء كان في مجلة تقليدية أو مجلة الكترونية أو على صفحة الكترونية، ويجب وضع وصلة الكترونية تذكر مكان نشر هذه المقالة وتاريخ النشر</a:t>
            </a:r>
            <a:r>
              <a:rPr lang="ar-SA" b="1" dirty="0" smtClean="0">
                <a:cs typeface="AL-Mateen" pitchFamily="2" charset="-78"/>
              </a:rPr>
              <a:t>.</a:t>
            </a:r>
          </a:p>
          <a:p>
            <a:pPr algn="just">
              <a:lnSpc>
                <a:spcPts val="4100"/>
              </a:lnSpc>
            </a:pPr>
            <a:r>
              <a:rPr lang="ar-SA" b="1" dirty="0">
                <a:cs typeface="AL-Mateen" pitchFamily="2" charset="-78"/>
              </a:rPr>
              <a:t>وآخر ما يكتب في السيرة الذاتية عادة هو أسماء المعرفين، والذين يفضل أن يكونوا من الشخصيات الاعتبارية أو الشخصيات ذات الصلة بموضوع التخصص، وهمم أولئك الأشخاص الذين يتم الاتصال بهم من أجل التأكد من صحة المعلومات أو مصداقية صاحب الطلب، ويجب وضع طريقة الاتصال بهؤلاء المعرفين الثلاثة إما من خلال الهاتف أو البريد الالكتروني</a:t>
            </a:r>
            <a:endParaRPr lang="ar-SA" dirty="0">
              <a:cs typeface="AL-Mateen" pitchFamily="2" charset="-78"/>
            </a:endParaRPr>
          </a:p>
          <a:p>
            <a:pPr lvl="0" algn="just">
              <a:lnSpc>
                <a:spcPts val="4100"/>
              </a:lnSpc>
            </a:pPr>
            <a:endParaRPr lang="en-US" dirty="0">
              <a:cs typeface="AL-Mateen" pitchFamily="2" charset="-78"/>
            </a:endParaRPr>
          </a:p>
        </p:txBody>
      </p:sp>
    </p:spTree>
    <p:extLst>
      <p:ext uri="{BB962C8B-B14F-4D97-AF65-F5344CB8AC3E}">
        <p14:creationId xmlns:p14="http://schemas.microsoft.com/office/powerpoint/2010/main" val="379621144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792088"/>
          </a:xfrm>
        </p:spPr>
        <p:style>
          <a:lnRef idx="3">
            <a:schemeClr val="lt1"/>
          </a:lnRef>
          <a:fillRef idx="1">
            <a:schemeClr val="accent1"/>
          </a:fillRef>
          <a:effectRef idx="1">
            <a:schemeClr val="accent1"/>
          </a:effectRef>
          <a:fontRef idx="minor">
            <a:schemeClr val="lt1"/>
          </a:fontRef>
        </p:style>
        <p:txBody>
          <a:bodyPr>
            <a:normAutofit/>
          </a:bodyPr>
          <a:lstStyle/>
          <a:p>
            <a:r>
              <a:rPr lang="ar-SA" sz="3200" b="1" dirty="0">
                <a:cs typeface="AL-Mateen" pitchFamily="2" charset="-78"/>
              </a:rPr>
              <a:t>صيغة كتابة السيرة الذاتية </a:t>
            </a:r>
            <a:endParaRPr lang="ar-SA" sz="3200" dirty="0"/>
          </a:p>
        </p:txBody>
      </p:sp>
      <p:sp>
        <p:nvSpPr>
          <p:cNvPr id="3" name="عنصر نائب للمحتوى 2"/>
          <p:cNvSpPr>
            <a:spLocks noGrp="1"/>
          </p:cNvSpPr>
          <p:nvPr>
            <p:ph idx="1"/>
          </p:nvPr>
        </p:nvSpPr>
        <p:spPr>
          <a:xfrm>
            <a:off x="395536" y="1196752"/>
            <a:ext cx="8229600" cy="4525963"/>
          </a:xfrm>
        </p:spPr>
        <p:style>
          <a:lnRef idx="3">
            <a:schemeClr val="lt1"/>
          </a:lnRef>
          <a:fillRef idx="1">
            <a:schemeClr val="accent1"/>
          </a:fillRef>
          <a:effectRef idx="1">
            <a:schemeClr val="accent1"/>
          </a:effectRef>
          <a:fontRef idx="minor">
            <a:schemeClr val="lt1"/>
          </a:fontRef>
        </p:style>
        <p:txBody>
          <a:bodyPr>
            <a:normAutofit/>
          </a:bodyPr>
          <a:lstStyle/>
          <a:p>
            <a:pPr algn="just"/>
            <a:r>
              <a:rPr lang="ar-SA" sz="2800" dirty="0" smtClean="0">
                <a:cs typeface="AL-Mateen" pitchFamily="2" charset="-78"/>
              </a:rPr>
              <a:t>هناك </a:t>
            </a:r>
            <a:r>
              <a:rPr lang="ar-SA" sz="2800" dirty="0">
                <a:cs typeface="AL-Mateen" pitchFamily="2" charset="-78"/>
              </a:rPr>
              <a:t>عدد كبير من الشباب اليوم لا يستطيع كتابة سيرته الذاتية </a:t>
            </a:r>
            <a:endParaRPr lang="en-US" sz="2800" dirty="0">
              <a:cs typeface="AL-Mateen" pitchFamily="2" charset="-78"/>
            </a:endParaRPr>
          </a:p>
          <a:p>
            <a:pPr algn="just"/>
            <a:r>
              <a:rPr lang="ar-SA" sz="2800" dirty="0">
                <a:cs typeface="AL-Mateen" pitchFamily="2" charset="-78"/>
              </a:rPr>
              <a:t>وبعضهم حتى وإن كتبها تكون غير واضحة الملامح أو غير مكتملة </a:t>
            </a:r>
            <a:endParaRPr lang="en-US" sz="2800" dirty="0">
              <a:cs typeface="AL-Mateen" pitchFamily="2" charset="-78"/>
            </a:endParaRPr>
          </a:p>
          <a:p>
            <a:pPr algn="just"/>
            <a:r>
              <a:rPr lang="ar-SA" sz="2800" dirty="0">
                <a:cs typeface="AL-Mateen" pitchFamily="2" charset="-78"/>
              </a:rPr>
              <a:t>والبعض الأخر من الشباب قد يلجأ إلى مكاتب وبيوت الخبرة لكي يكتبوا له سيرته الذاتية وهذا بالطبع يكلفه الكثير من المال</a:t>
            </a:r>
            <a:r>
              <a:rPr lang="en-US" sz="2800" dirty="0">
                <a:cs typeface="AL-Mateen" pitchFamily="2" charset="-78"/>
              </a:rPr>
              <a:t> .</a:t>
            </a:r>
          </a:p>
          <a:p>
            <a:pPr algn="just"/>
            <a:r>
              <a:rPr lang="ar-SA" sz="2800" dirty="0">
                <a:solidFill>
                  <a:srgbClr val="FFFF00"/>
                </a:solidFill>
                <a:cs typeface="AL-Mateen" pitchFamily="2" charset="-78"/>
              </a:rPr>
              <a:t>النصيحة الأولى أحضرتها لك من كتاب الله، حيث قال الله تعالى “يَا أَيُّهَا الَّذِينَ آمَنُوا كُونُوا قَوَّامِينَ بِالْقِسْطِ شُهَدَاءَ لِلَّهِ وَلَوْ عَلَى أَنفُسِكُمْ أَوِ الْوَالِدَيْنِ وَالأَقْرَبِينَ إِنْ يَكُنْ غَنِيًّا أَوْ فَقِيرًا فَاللَّهُ أَوْلَى بِهِمَا فَلا تَتَّبِعُوا الْهَوَى أَنْ تَعْدِلُوا وَإِنْ تَلْوُوا أَوْ تُعْرِضُوا فَإِنَّ اللَّهَ كَانَ بِمَا تَعْمَلُونَ خَبِيرًا”، فيجب عليك وفقاً لأمر الله أن تلتزم الدقة والأمانة في كتابة السيرة الذاتية الخاصة بك</a:t>
            </a:r>
            <a:r>
              <a:rPr lang="ar-SA" sz="2800" u="sng" dirty="0">
                <a:cs typeface="AL-Mateen" pitchFamily="2" charset="-78"/>
              </a:rPr>
              <a:t>.</a:t>
            </a:r>
            <a:endParaRPr lang="en-US" sz="2800" dirty="0">
              <a:cs typeface="AL-Mateen" pitchFamily="2" charset="-78"/>
            </a:endParaRPr>
          </a:p>
          <a:p>
            <a:pPr algn="just"/>
            <a:endParaRPr lang="ar-SA" sz="2800" dirty="0">
              <a:cs typeface="AL-Mateen" pitchFamily="2" charset="-78"/>
            </a:endParaRPr>
          </a:p>
        </p:txBody>
      </p:sp>
    </p:spTree>
    <p:extLst>
      <p:ext uri="{BB962C8B-B14F-4D97-AF65-F5344CB8AC3E}">
        <p14:creationId xmlns:p14="http://schemas.microsoft.com/office/powerpoint/2010/main" val="39243559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a:lnSpc>
                <a:spcPts val="4200"/>
              </a:lnSpc>
            </a:pPr>
            <a:r>
              <a:rPr lang="ar-SA" b="1" dirty="0" smtClean="0">
                <a:cs typeface="AL-Mateen" pitchFamily="2" charset="-78"/>
              </a:rPr>
              <a:t>الهدف:</a:t>
            </a:r>
            <a:endParaRPr lang="en-US" dirty="0" smtClean="0">
              <a:cs typeface="AL-Mateen" pitchFamily="2" charset="-78"/>
            </a:endParaRPr>
          </a:p>
          <a:p>
            <a:pPr>
              <a:lnSpc>
                <a:spcPts val="4200"/>
              </a:lnSpc>
            </a:pPr>
            <a:r>
              <a:rPr lang="ar-SA" dirty="0" smtClean="0">
                <a:cs typeface="AL-Mateen" pitchFamily="2" charset="-78"/>
              </a:rPr>
              <a:t>الكثير من السير الذاتية تحتوي على نفس الهدف الذي يقول “أن أعمل في منظمة كبيرة ومرموقة اساهم بها في خبراتي الخ…”، أبتعد عن هذه الصياغة ولا تستخدمها أبدا!. أن كان ولا بد من كتابة الهدف فلتكتب هدفا مهنيا واضحا ولا تنسى أن الاهداف تشير إلى رغبتك في تحقيق طموح محدد في المستقبل. تذكر، قد يستخدم مسؤول التوظيف “الهدف” ليسألك عن ماذا تعمل أو عملت لتحقيق هدفك، فحضر نفسك للإجابة. إن لم تعرف ما تكتب هنا فلا تكتب شيئا ابدا.</a:t>
            </a:r>
            <a:endParaRPr lang="en-US" dirty="0">
              <a:cs typeface="AL-Mateen" pitchFamily="2" charset="-78"/>
            </a:endParaRPr>
          </a:p>
        </p:txBody>
      </p:sp>
    </p:spTree>
    <p:extLst>
      <p:ext uri="{BB962C8B-B14F-4D97-AF65-F5344CB8AC3E}">
        <p14:creationId xmlns:p14="http://schemas.microsoft.com/office/powerpoint/2010/main" val="8387962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484784"/>
            <a:ext cx="8229600" cy="4525963"/>
          </a:xfrm>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ct val="150000"/>
              </a:lnSpc>
              <a:buNone/>
            </a:pPr>
            <a:r>
              <a:rPr lang="ar-SA" dirty="0">
                <a:solidFill>
                  <a:schemeClr val="bg1"/>
                </a:solidFill>
                <a:cs typeface="AL-Mateen" pitchFamily="2" charset="-78"/>
              </a:rPr>
              <a:t>وفي الخلاصة، يجب أن تكون خلفية السيرة الذاتية بيضاء ومكتوبة باللون الأسود. وعليك أن تقوم بحفظ سيرتك الذاتية علي ملف </a:t>
            </a:r>
            <a:r>
              <a:rPr lang="en-US" dirty="0">
                <a:solidFill>
                  <a:schemeClr val="bg1"/>
                </a:solidFill>
                <a:cs typeface="AL-Mateen" pitchFamily="2" charset="-78"/>
              </a:rPr>
              <a:t>Word </a:t>
            </a:r>
            <a:r>
              <a:rPr lang="ar-SA" dirty="0">
                <a:solidFill>
                  <a:schemeClr val="bg1"/>
                </a:solidFill>
                <a:cs typeface="AL-Mateen" pitchFamily="2" charset="-78"/>
              </a:rPr>
              <a:t> ثم تحفظه </a:t>
            </a:r>
            <a:r>
              <a:rPr lang="en-US" dirty="0">
                <a:solidFill>
                  <a:schemeClr val="bg1"/>
                </a:solidFill>
                <a:cs typeface="AL-Mateen" pitchFamily="2" charset="-78"/>
              </a:rPr>
              <a:t>PDF </a:t>
            </a:r>
            <a:r>
              <a:rPr lang="ar-SA" dirty="0">
                <a:solidFill>
                  <a:schemeClr val="bg1"/>
                </a:solidFill>
                <a:cs typeface="AL-Mateen" pitchFamily="2" charset="-78"/>
              </a:rPr>
              <a:t> ويجب أن يكون غير قابل للتغيير؛ وتقوم بتسمية الملف باسمك وجانبه كلمة </a:t>
            </a:r>
            <a:r>
              <a:rPr lang="en-US" dirty="0">
                <a:solidFill>
                  <a:schemeClr val="bg1"/>
                </a:solidFill>
                <a:cs typeface="AL-Mateen" pitchFamily="2" charset="-78"/>
              </a:rPr>
              <a:t>CV</a:t>
            </a:r>
            <a:r>
              <a:rPr lang="ar-SA" dirty="0">
                <a:solidFill>
                  <a:schemeClr val="bg1"/>
                </a:solidFill>
                <a:cs typeface="AL-Mateen" pitchFamily="2" charset="-78"/>
              </a:rPr>
              <a:t>.  ونؤكد مرة أخري أنه ليس يوجد للسيرة الذاتية شكل معين، ولكن يمكن أن تستخدم الشكل الذي تريده متجنباً الأخطاء الشائعة كما ذكرنا اعلاه.</a:t>
            </a:r>
            <a:endParaRPr lang="en-US" dirty="0">
              <a:solidFill>
                <a:schemeClr val="bg1"/>
              </a:solidFill>
              <a:cs typeface="AL-Mateen" pitchFamily="2" charset="-78"/>
            </a:endParaRPr>
          </a:p>
          <a:p>
            <a:endParaRPr lang="ar-SA" dirty="0">
              <a:solidFill>
                <a:schemeClr val="bg1"/>
              </a:solidFill>
            </a:endParaRPr>
          </a:p>
        </p:txBody>
      </p:sp>
    </p:spTree>
    <p:extLst>
      <p:ext uri="{BB962C8B-B14F-4D97-AF65-F5344CB8AC3E}">
        <p14:creationId xmlns:p14="http://schemas.microsoft.com/office/powerpoint/2010/main" val="249347384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dirty="0">
                <a:solidFill>
                  <a:schemeClr val="bg1"/>
                </a:solidFill>
                <a:cs typeface="AL-Mateen" pitchFamily="2" charset="-78"/>
              </a:rPr>
              <a:t>طريقة عمل السيرة الذاتية</a:t>
            </a:r>
            <a:r>
              <a:rPr lang="en-US" dirty="0">
                <a:solidFill>
                  <a:schemeClr val="bg1"/>
                </a:solidFill>
                <a:cs typeface="AL-Mateen" pitchFamily="2" charset="-78"/>
              </a:rPr>
              <a:t/>
            </a:r>
            <a:br>
              <a:rPr lang="en-US" dirty="0">
                <a:solidFill>
                  <a:schemeClr val="bg1"/>
                </a:solidFill>
                <a:cs typeface="AL-Mateen" pitchFamily="2" charset="-78"/>
              </a:rPr>
            </a:b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a:bodyPr>
          <a:lstStyle/>
          <a:p>
            <a:pPr marL="0" indent="0" algn="just">
              <a:lnSpc>
                <a:spcPct val="150000"/>
              </a:lnSpc>
              <a:buNone/>
            </a:pPr>
            <a:r>
              <a:rPr lang="ar-SA" dirty="0">
                <a:cs typeface="AL-Mateen" pitchFamily="2" charset="-78"/>
              </a:rPr>
              <a:t>مر جميعنا بمرحلة إرسال السيرة الذاتية للتقديم علي وظيفة عبر الإنترنت عن طريق </a:t>
            </a:r>
            <a:r>
              <a:rPr lang="ar-SA" dirty="0" smtClean="0">
                <a:cs typeface="AL-Mateen" pitchFamily="2" charset="-78"/>
              </a:rPr>
              <a:t> </a:t>
            </a:r>
            <a:r>
              <a:rPr lang="ar-SA" dirty="0" err="1" smtClean="0">
                <a:cs typeface="AL-Mateen" pitchFamily="2" charset="-78"/>
              </a:rPr>
              <a:t>الايميل</a:t>
            </a:r>
            <a:r>
              <a:rPr lang="ar-SA" u="sng" dirty="0" err="1" smtClean="0">
                <a:solidFill>
                  <a:schemeClr val="bg1"/>
                </a:solidFill>
                <a:cs typeface="AL-Mateen" pitchFamily="2" charset="-78"/>
                <a:hlinkClick r:id="rId2"/>
              </a:rPr>
              <a:t>"</a:t>
            </a:r>
            <a:r>
              <a:rPr lang="ar-SA" dirty="0" err="1" smtClean="0">
                <a:cs typeface="AL-Mateen" pitchFamily="2" charset="-78"/>
              </a:rPr>
              <a:t>أو</a:t>
            </a:r>
            <a:r>
              <a:rPr lang="ar-SA" dirty="0" smtClean="0">
                <a:cs typeface="AL-Mateen" pitchFamily="2" charset="-78"/>
              </a:rPr>
              <a:t> </a:t>
            </a:r>
            <a:r>
              <a:rPr lang="ar-SA" dirty="0">
                <a:cs typeface="AL-Mateen" pitchFamily="2" charset="-78"/>
              </a:rPr>
              <a:t>حتي عن طريق الذهاب إلي الشركة ووضع السيرة الذاتية هناك، وننتظر جميعنا أي رد منهم عن إذا تم قبولنا للمرحلة الثانية أم لا. </a:t>
            </a:r>
            <a:r>
              <a:rPr lang="ar-SA" dirty="0" smtClean="0">
                <a:cs typeface="AL-Mateen" pitchFamily="2" charset="-78"/>
              </a:rPr>
              <a:t>تختلف </a:t>
            </a:r>
            <a:r>
              <a:rPr lang="ar-SA" dirty="0">
                <a:cs typeface="AL-Mateen" pitchFamily="2" charset="-78"/>
              </a:rPr>
              <a:t>النتائج، منهم من يتم الرد عليهم وطلب منهم القدوم لإجراء المقابلة "</a:t>
            </a:r>
            <a:r>
              <a:rPr lang="en-US" dirty="0">
                <a:cs typeface="AL-Mateen" pitchFamily="2" charset="-78"/>
              </a:rPr>
              <a:t>Interview</a:t>
            </a:r>
            <a:r>
              <a:rPr lang="ar-SA" dirty="0">
                <a:cs typeface="AL-Mateen" pitchFamily="2" charset="-78"/>
              </a:rPr>
              <a:t>"، ومنهم من لم يتم الرد عليهم إطلاقاً. في الحقيقة، تكمن المشكلة الرئيسية في شكل السيرة الذاتية التي تقدمها</a:t>
            </a:r>
            <a:endParaRPr lang="ar-SA" dirty="0"/>
          </a:p>
        </p:txBody>
      </p:sp>
    </p:spTree>
    <p:extLst>
      <p:ext uri="{BB962C8B-B14F-4D97-AF65-F5344CB8AC3E}">
        <p14:creationId xmlns:p14="http://schemas.microsoft.com/office/powerpoint/2010/main" val="419487076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39552" y="1268760"/>
            <a:ext cx="8229600" cy="5184576"/>
          </a:xfrm>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ts val="4100"/>
              </a:lnSpc>
              <a:buNone/>
            </a:pPr>
            <a:r>
              <a:rPr lang="ar-SA" dirty="0">
                <a:cs typeface="AL-Mateen" pitchFamily="2" charset="-78"/>
              </a:rPr>
              <a:t>عندما يتعلق الأمر بالبحث عن وظيفة، فإن الخطوة الأولي التي يقوم بها المتقدم هي كتابة سيرته الذاتية بصورة "ممتازة" حتي يجذب صاحب العمل. فتعد كتابة السيرة الذاتية هي اول وأهم خطوة في قبولك لثاني أهم خطوة في الحصول علي وظيفة ألا </a:t>
            </a:r>
            <a:r>
              <a:rPr lang="ar-SA" dirty="0" smtClean="0">
                <a:cs typeface="AL-Mateen" pitchFamily="2" charset="-78"/>
              </a:rPr>
              <a:t>وهي </a:t>
            </a:r>
            <a:r>
              <a:rPr lang="ar-SA" u="sng" dirty="0" smtClean="0">
                <a:cs typeface="AL-Mateen" pitchFamily="2" charset="-78"/>
              </a:rPr>
              <a:t>المقابلة الشخصية </a:t>
            </a:r>
            <a:r>
              <a:rPr lang="ar-SA" dirty="0" smtClean="0">
                <a:cs typeface="AL-Mateen" pitchFamily="2" charset="-78"/>
              </a:rPr>
              <a:t>وهذا </a:t>
            </a:r>
            <a:r>
              <a:rPr lang="ar-SA" dirty="0">
                <a:cs typeface="AL-Mateen" pitchFamily="2" charset="-78"/>
              </a:rPr>
              <a:t>يعني أن طريقة كتابة سيرتك الذاتية تؤثر بشكل كبير في حصولك علي الوظيفة إن سوق العمل في الوطن العربي والعالم بأسرة أصبح له متطلباته وشروطه واحتياجاته فعدد الوظائف المتاحة قليلة بالمقارنة إلى كم الطلب . لذا نرى التكالب الشديد من عشرات المتقدمين للفوز بوظيفة شاغرة واحدة </a:t>
            </a:r>
            <a:r>
              <a:rPr lang="ar-SA" dirty="0" smtClean="0">
                <a:cs typeface="AL-Mateen" pitchFamily="2" charset="-78"/>
              </a:rPr>
              <a:t>.</a:t>
            </a:r>
            <a:endParaRPr lang="en-US" dirty="0">
              <a:cs typeface="AL-Mateen" pitchFamily="2" charset="-78"/>
            </a:endParaRPr>
          </a:p>
        </p:txBody>
      </p:sp>
    </p:spTree>
    <p:extLst>
      <p:ext uri="{BB962C8B-B14F-4D97-AF65-F5344CB8AC3E}">
        <p14:creationId xmlns:p14="http://schemas.microsoft.com/office/powerpoint/2010/main" val="15825346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143000"/>
          </a:xfrm>
        </p:spPr>
        <p:style>
          <a:lnRef idx="3">
            <a:schemeClr val="lt1"/>
          </a:lnRef>
          <a:fillRef idx="1">
            <a:schemeClr val="accent1"/>
          </a:fillRef>
          <a:effectRef idx="1">
            <a:schemeClr val="accent1"/>
          </a:effectRef>
          <a:fontRef idx="minor">
            <a:schemeClr val="lt1"/>
          </a:fontRef>
        </p:style>
        <p:txBody>
          <a:bodyPr>
            <a:normAutofit/>
          </a:bodyPr>
          <a:lstStyle/>
          <a:p>
            <a:r>
              <a:rPr lang="ar-SA" sz="5400" dirty="0" smtClean="0">
                <a:solidFill>
                  <a:schemeClr val="bg1"/>
                </a:solidFill>
                <a:latin typeface="+mn-lt"/>
                <a:ea typeface="+mn-ea"/>
                <a:cs typeface="AL-Mateen" pitchFamily="2" charset="-78"/>
              </a:rPr>
              <a:t>السيرة الذاتية </a:t>
            </a:r>
            <a:endParaRPr lang="ar-SA" sz="5400" dirty="0">
              <a:solidFill>
                <a:schemeClr val="bg1"/>
              </a:solidFill>
              <a:latin typeface="+mn-lt"/>
              <a:ea typeface="+mn-ea"/>
              <a:cs typeface="AL-Mateen" pitchFamily="2" charset="-78"/>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marL="0" indent="0" algn="just">
              <a:buNone/>
            </a:pPr>
            <a:r>
              <a:rPr lang="ar-SA" dirty="0">
                <a:solidFill>
                  <a:schemeClr val="bg1"/>
                </a:solidFill>
                <a:cs typeface="AL-Mateen" pitchFamily="2" charset="-78"/>
              </a:rPr>
              <a:t>ت</a:t>
            </a:r>
            <a:r>
              <a:rPr lang="ar-SA" dirty="0" smtClean="0">
                <a:solidFill>
                  <a:schemeClr val="bg1"/>
                </a:solidFill>
                <a:cs typeface="AL-Mateen" pitchFamily="2" charset="-78"/>
              </a:rPr>
              <a:t>ُعتبر السيرة الذاتية البوابّة </a:t>
            </a:r>
            <a:r>
              <a:rPr lang="ar-SA" dirty="0">
                <a:solidFill>
                  <a:schemeClr val="bg1"/>
                </a:solidFill>
                <a:cs typeface="AL-Mateen" pitchFamily="2" charset="-78"/>
              </a:rPr>
              <a:t>بين الباحث عن الوظيفة وبين مدراء وأصحاب العمل، وهي أول وسيلة مُهمّة يقوم باحث العمل بإعدادها حتى يتمكن من عرض خبراته، ومؤهلاته، ومسيرته المهنيّة بحرفيّة مُميّزة وتسويقها أمام المدراء وأصحاب العمل، وبالتالي جذب العمل المطلوب إليه وتحقيق الهدف. يتوّجب على باحثِ العمل أن يذكر كلّ ما يخصّ شهاداته الدراسيّة وخبرته المهنيّة وإمكانياته وقدراته بطريقة منطقيّة وبتسلسل زمني واضح، ذاكراً أهمّ الميّزات التي تؤهله للحصول على هذه الوظيفة دون غيره من المتقدمين المتنافسين لهذه الوظيفة. </a:t>
            </a:r>
            <a:endParaRPr lang="en-US" dirty="0">
              <a:solidFill>
                <a:schemeClr val="bg1"/>
              </a:solidFill>
              <a:cs typeface="AL-Mateen" pitchFamily="2" charset="-78"/>
            </a:endParaRPr>
          </a:p>
          <a:p>
            <a:endParaRPr lang="ar-SA" dirty="0">
              <a:solidFill>
                <a:schemeClr val="bg1"/>
              </a:solidFill>
              <a:cs typeface="AL-Mateen" pitchFamily="2" charset="-78"/>
            </a:endParaRPr>
          </a:p>
        </p:txBody>
      </p:sp>
    </p:spTree>
    <p:extLst>
      <p:ext uri="{BB962C8B-B14F-4D97-AF65-F5344CB8AC3E}">
        <p14:creationId xmlns:p14="http://schemas.microsoft.com/office/powerpoint/2010/main" val="111338412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340768"/>
            <a:ext cx="8229600" cy="4824536"/>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marL="0" indent="0" algn="just">
              <a:lnSpc>
                <a:spcPts val="4100"/>
              </a:lnSpc>
              <a:buNone/>
            </a:pPr>
            <a:r>
              <a:rPr lang="ar-SA" dirty="0">
                <a:cs typeface="AL-Mateen" pitchFamily="2" charset="-78"/>
              </a:rPr>
              <a:t>حيث أن مشكلة وأزمة البطالة تعم العالم كله وليس الوطن العربي فقط, فإن التنافس على الفوز بالوظيفة أصبح محموم </a:t>
            </a:r>
            <a:r>
              <a:rPr lang="ar-SA" dirty="0" smtClean="0">
                <a:cs typeface="AL-Mateen" pitchFamily="2" charset="-78"/>
              </a:rPr>
              <a:t>وشرس. وعادةً </a:t>
            </a:r>
            <a:r>
              <a:rPr lang="ar-SA" dirty="0">
                <a:cs typeface="AL-Mateen" pitchFamily="2" charset="-78"/>
              </a:rPr>
              <a:t>من يفوز بهذه الوظيفة هو من يعرف كيف يقدم نفسه جيداً ويظهر إمكانياته ومهاراته وخبراته بشكل ذكى وجذاب دون تزايد أو مبالغة وهذا في حد ذاته يعتبر فن وموهبة </a:t>
            </a:r>
            <a:r>
              <a:rPr lang="ar-SA" dirty="0" smtClean="0">
                <a:cs typeface="AL-Mateen" pitchFamily="2" charset="-78"/>
              </a:rPr>
              <a:t>حيث </a:t>
            </a:r>
            <a:r>
              <a:rPr lang="ar-SA" dirty="0">
                <a:cs typeface="AL-Mateen" pitchFamily="2" charset="-78"/>
              </a:rPr>
              <a:t>يستطيع أن يكسب اطمئنان وثقة من يقرأ السيرة الذاتية الخاصة به أو من يجرى معه المقابلة الشخصية المؤهلة لهذه الوظيفة والعكس صحيح فربما يكون المتقدم للوظيفة لا ينقصه مؤهلات علميه أو خبرة عملية أو سيرة ذاتية مشرفة وربما تنطبق الوظيفة على كل مؤهلاته وخبراته وكان للأسف وبالرغم من كل ذلك فهو لا يفوز بها حيث أنه لم يستطيع أن يكسب ثقة من يقرأ السيرة الذاتية أو يجرى معه المقابلة </a:t>
            </a:r>
            <a:r>
              <a:rPr lang="ar-SA" dirty="0" smtClean="0">
                <a:cs typeface="AL-Mateen" pitchFamily="2" charset="-78"/>
              </a:rPr>
              <a:t>الشخصية</a:t>
            </a:r>
          </a:p>
          <a:p>
            <a:pPr marL="0" indent="0">
              <a:buNone/>
            </a:pPr>
            <a:endParaRPr lang="ar-SA" dirty="0"/>
          </a:p>
        </p:txBody>
      </p:sp>
    </p:spTree>
    <p:extLst>
      <p:ext uri="{BB962C8B-B14F-4D97-AF65-F5344CB8AC3E}">
        <p14:creationId xmlns:p14="http://schemas.microsoft.com/office/powerpoint/2010/main" val="385655054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5400600"/>
          </a:xfrm>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ts val="4100"/>
              </a:lnSpc>
              <a:buNone/>
            </a:pPr>
            <a:r>
              <a:rPr lang="ar-SA" sz="2700" dirty="0">
                <a:cs typeface="AL-Mateen" pitchFamily="2" charset="-78"/>
              </a:rPr>
              <a:t>وفي الحقيقة، محاولة جذب و إقناع صاحب العمل باختيارك للعمل معه فقط عن طريق سيرتك الذاتية ليس امراً في غاية السهولة، لذلك يجب علينا إدراك أهمية السيرة الذاتية ومعرفة كيفية كتابتها بشكل ممتاز لإقناع وجذب صاحب العمل. وسنشرح لكم كيفية كتابة السيرة الذاتية مستدلين بنصائح "مصطفي حمدي" – وهو يقوم بتقديم التدريبات للشباب في مبادرة مصر تعمل حتي يساعدهم علي تنمية مهاراتهم واكتساب معلومات وخبرات جديدة تقيدهم في حياتهم العملية والعلمية.</a:t>
            </a:r>
            <a:endParaRPr lang="en-US" sz="2700" dirty="0">
              <a:cs typeface="AL-Mateen" pitchFamily="2" charset="-78"/>
            </a:endParaRPr>
          </a:p>
          <a:p>
            <a:pPr marL="0" indent="0" algn="just">
              <a:lnSpc>
                <a:spcPts val="4100"/>
              </a:lnSpc>
              <a:buNone/>
            </a:pPr>
            <a:r>
              <a:rPr lang="ar-SA" sz="2700" dirty="0" smtClean="0">
                <a:cs typeface="AL-Mateen" pitchFamily="2" charset="-78"/>
              </a:rPr>
              <a:t>هل </a:t>
            </a:r>
            <a:r>
              <a:rPr lang="ar-SA" sz="2700" dirty="0">
                <a:cs typeface="AL-Mateen" pitchFamily="2" charset="-78"/>
              </a:rPr>
              <a:t>فكرت يوماً أن هذه الورقة التي تقوم بإرسالها هي التي تمثلك امام صاحب العمل؟ صور "مصطفي حمدي" السيرة الذاتية بجواز السفر، لأن جواز السفر هو الذي يمثلك مثلاً امام السفارة إذا كنت تريد أن تحصل علي فيزا للسفر أو بمعني آخر جواز "</a:t>
            </a:r>
            <a:r>
              <a:rPr lang="ar-SA" sz="2700" dirty="0" smtClean="0">
                <a:cs typeface="AL-Mateen" pitchFamily="2" charset="-78"/>
              </a:rPr>
              <a:t>أو تصريح</a:t>
            </a:r>
            <a:r>
              <a:rPr lang="ar-SA" sz="2700" dirty="0">
                <a:cs typeface="AL-Mateen" pitchFamily="2" charset="-78"/>
              </a:rPr>
              <a:t>" مرورك للمرحلة الأخيرة للحصول علي وظيفة "المقابلة الشخصية</a:t>
            </a:r>
            <a:endParaRPr lang="en-US" sz="2700" dirty="0">
              <a:cs typeface="AL-Mateen" pitchFamily="2" charset="-78"/>
            </a:endParaRPr>
          </a:p>
        </p:txBody>
      </p:sp>
    </p:spTree>
    <p:extLst>
      <p:ext uri="{BB962C8B-B14F-4D97-AF65-F5344CB8AC3E}">
        <p14:creationId xmlns:p14="http://schemas.microsoft.com/office/powerpoint/2010/main" val="258248228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96752"/>
            <a:ext cx="8229600" cy="4857403"/>
          </a:xfrm>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100"/>
              </a:lnSpc>
            </a:pPr>
            <a:r>
              <a:rPr lang="ar-SA" dirty="0" smtClean="0">
                <a:cs typeface="AL-Mateen" pitchFamily="2" charset="-78"/>
              </a:rPr>
              <a:t>". </a:t>
            </a:r>
            <a:r>
              <a:rPr lang="ar-SA" dirty="0">
                <a:cs typeface="AL-Mateen" pitchFamily="2" charset="-78"/>
              </a:rPr>
              <a:t>كذلك سيرتك الذاتية، هي حلقة الوصل بينك وبين صاحب العمل، هي المتحدث الرسمي عنك امام أناس لم يقابلوك من قبل. لذلك يجب أن تحرص علي كتابتها بطريقة صحيحة تجذب صاحب العمل.</a:t>
            </a:r>
            <a:endParaRPr lang="en-US" dirty="0">
              <a:cs typeface="AL-Mateen" pitchFamily="2" charset="-78"/>
            </a:endParaRPr>
          </a:p>
          <a:p>
            <a:pPr lvl="0" algn="just" fontAlgn="t">
              <a:lnSpc>
                <a:spcPts val="4100"/>
              </a:lnSpc>
            </a:pPr>
            <a:r>
              <a:rPr lang="ar-SA" dirty="0">
                <a:cs typeface="AL-Mateen" pitchFamily="2" charset="-78"/>
              </a:rPr>
              <a:t>يقول " مصطفي حمدي" أن يعتقد البعض أن كتابة السيرة الذاتية تستغرق فقط بضع ساعات، ولكن في الحقيقة، يقول الخبراء أن تستغرق كتابة السيرة الذاتية بضع أيام حتي تكتب بتأني وتكون خالية من الأخطاء. إذاً، كيف نكتب سيرة ذاتية بدون أخطاء؟ في بادئ الأمر، يقول "مصطفي حمدي" أنه لا توجد طريقة واحدة فقط لكتابة السيرة الذاتية، بل يوجد العديد من الطرق. لذلك، يقدم لكم "مصطفي" الأخطاء الشائعة التي يقع فيها معظمنا والتي يجب تجنبها اثناء كتابة السيرة الذاتية. يحق لك كتابة السيرة الذاتية بأي شكل تريده واضعاً في اعتبارك تجنب أخطاء كتابة السيرة الذاتية. وسنوضح الآن ما هي أخطاء كتابة السيرة الذاتية.</a:t>
            </a:r>
            <a:endParaRPr lang="en-US" dirty="0">
              <a:cs typeface="AL-Mateen" pitchFamily="2" charset="-78"/>
            </a:endParaRPr>
          </a:p>
          <a:p>
            <a:endParaRPr lang="ar-SA" dirty="0"/>
          </a:p>
        </p:txBody>
      </p:sp>
    </p:spTree>
    <p:extLst>
      <p:ext uri="{BB962C8B-B14F-4D97-AF65-F5344CB8AC3E}">
        <p14:creationId xmlns:p14="http://schemas.microsoft.com/office/powerpoint/2010/main" val="391959290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850106"/>
          </a:xfrm>
        </p:spPr>
        <p:style>
          <a:lnRef idx="3">
            <a:schemeClr val="lt1"/>
          </a:lnRef>
          <a:fillRef idx="1">
            <a:schemeClr val="accent1"/>
          </a:fillRef>
          <a:effectRef idx="1">
            <a:schemeClr val="accent1"/>
          </a:effectRef>
          <a:fontRef idx="minor">
            <a:schemeClr val="lt1"/>
          </a:fontRef>
        </p:style>
        <p:txBody>
          <a:bodyPr>
            <a:normAutofit/>
          </a:bodyPr>
          <a:lstStyle/>
          <a:p>
            <a:r>
              <a:rPr lang="ar-SA" sz="3200" b="1" dirty="0">
                <a:solidFill>
                  <a:schemeClr val="bg1"/>
                </a:solidFill>
                <a:cs typeface="AL-Mateen" pitchFamily="2" charset="-78"/>
              </a:rPr>
              <a:t>أساسيات كتابة</a:t>
            </a:r>
            <a:r>
              <a:rPr lang="ar-SA" sz="3200" dirty="0" smtClean="0">
                <a:cs typeface="AL-Mateen" pitchFamily="2" charset="-78"/>
              </a:rPr>
              <a:t> السيرة  الذاتية</a:t>
            </a:r>
            <a:endParaRPr lang="ar-SA" sz="3200" dirty="0">
              <a:cs typeface="AL-Mateen" pitchFamily="2" charset="-78"/>
            </a:endParaRPr>
          </a:p>
        </p:txBody>
      </p:sp>
      <p:sp>
        <p:nvSpPr>
          <p:cNvPr id="3" name="عنصر نائب للمحتوى 2"/>
          <p:cNvSpPr>
            <a:spLocks noGrp="1"/>
          </p:cNvSpPr>
          <p:nvPr>
            <p:ph idx="1"/>
          </p:nvPr>
        </p:nvSpPr>
        <p:spPr>
          <a:xfrm>
            <a:off x="467544" y="1340768"/>
            <a:ext cx="8229600" cy="4781128"/>
          </a:xfrm>
        </p:spPr>
        <p:style>
          <a:lnRef idx="3">
            <a:schemeClr val="lt1"/>
          </a:lnRef>
          <a:fillRef idx="1">
            <a:schemeClr val="accent1"/>
          </a:fillRef>
          <a:effectRef idx="1">
            <a:schemeClr val="accent1"/>
          </a:effectRef>
          <a:fontRef idx="minor">
            <a:schemeClr val="lt1"/>
          </a:fontRef>
        </p:style>
        <p:txBody>
          <a:bodyPr>
            <a:noAutofit/>
          </a:bodyPr>
          <a:lstStyle/>
          <a:p>
            <a:pPr lvl="0" algn="just">
              <a:lnSpc>
                <a:spcPts val="4100"/>
              </a:lnSpc>
            </a:pPr>
            <a:r>
              <a:rPr lang="ar-SA" sz="2800" dirty="0">
                <a:cs typeface="AL-Mateen" pitchFamily="2" charset="-78"/>
              </a:rPr>
              <a:t>قم بكتابة السيرة الذاتية الخاصة بك بشكل تربط فيه بين خبراتك الوظيفية ومؤهلاتك الدراسية السابقة وبين طبيعة الوظيفة التي تتقدم لها</a:t>
            </a:r>
            <a:endParaRPr lang="en-US" sz="2800" dirty="0">
              <a:cs typeface="AL-Mateen" pitchFamily="2" charset="-78"/>
            </a:endParaRPr>
          </a:p>
          <a:p>
            <a:pPr algn="just">
              <a:lnSpc>
                <a:spcPts val="4100"/>
              </a:lnSpc>
            </a:pPr>
            <a:r>
              <a:rPr lang="ar-SA" sz="2800" dirty="0" smtClean="0">
                <a:cs typeface="AL-Mateen" pitchFamily="2" charset="-78"/>
              </a:rPr>
              <a:t>توجد </a:t>
            </a:r>
            <a:r>
              <a:rPr lang="ar-SA" sz="2800" dirty="0">
                <a:cs typeface="AL-Mateen" pitchFamily="2" charset="-78"/>
              </a:rPr>
              <a:t>الكثير من التنسيقات المختلفة لنماذج السيرة الذاتية ولكن المتعارف عليه أن أول </a:t>
            </a:r>
            <a:r>
              <a:rPr lang="ar-SA" sz="2800" dirty="0" err="1">
                <a:cs typeface="AL-Mateen" pitchFamily="2" charset="-78"/>
              </a:rPr>
              <a:t>شئ</a:t>
            </a:r>
            <a:r>
              <a:rPr lang="ar-SA" sz="2800" dirty="0">
                <a:cs typeface="AL-Mateen" pitchFamily="2" charset="-78"/>
              </a:rPr>
              <a:t> يكتب بالسيرة الذاتية ويكون في أول الصفحة هي المعلومات الشخصية لصاحب السيرة الذاتية فيجب عليك معرفة ذلك جيداً لأن هذه البيانات يجب أن تكون دقيقة وشاملة حتي يتعرف عليك من يهمه الأمر بدقة وتشمل هذه المعلومات ما يلي</a:t>
            </a:r>
            <a:endParaRPr lang="en-US" sz="2800" dirty="0">
              <a:cs typeface="AL-Mateen" pitchFamily="2" charset="-78"/>
            </a:endParaRPr>
          </a:p>
          <a:p>
            <a:pPr algn="just">
              <a:lnSpc>
                <a:spcPts val="4100"/>
              </a:lnSpc>
            </a:pPr>
            <a:r>
              <a:rPr lang="ar-SA" sz="2800" dirty="0">
                <a:cs typeface="AL-Mateen" pitchFamily="2" charset="-78"/>
              </a:rPr>
              <a:t>ربما سمعت عن أن مسؤولي التوظيف لا </a:t>
            </a:r>
            <a:r>
              <a:rPr lang="ar-SA" sz="2800" dirty="0" smtClean="0">
                <a:cs typeface="AL-Mateen" pitchFamily="2" charset="-78"/>
              </a:rPr>
              <a:t>يقضون </a:t>
            </a:r>
            <a:r>
              <a:rPr lang="ar-SA" sz="2800" dirty="0">
                <a:cs typeface="AL-Mateen" pitchFamily="2" charset="-78"/>
              </a:rPr>
              <a:t>أكثر من 10 ثواني في قراءة </a:t>
            </a:r>
            <a:r>
              <a:rPr lang="ar-SA" sz="2800" dirty="0" smtClean="0">
                <a:cs typeface="AL-Mateen" pitchFamily="2" charset="-78"/>
              </a:rPr>
              <a:t>السير</a:t>
            </a:r>
            <a:endParaRPr lang="ar-SA" sz="2800" dirty="0">
              <a:cs typeface="AL-Mateen" pitchFamily="2" charset="-78"/>
            </a:endParaRPr>
          </a:p>
        </p:txBody>
      </p:sp>
    </p:spTree>
    <p:extLst>
      <p:ext uri="{BB962C8B-B14F-4D97-AF65-F5344CB8AC3E}">
        <p14:creationId xmlns:p14="http://schemas.microsoft.com/office/powerpoint/2010/main" val="398114204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12776"/>
            <a:ext cx="8229600" cy="4713387"/>
          </a:xfrm>
        </p:spPr>
        <p:style>
          <a:lnRef idx="3">
            <a:schemeClr val="lt1"/>
          </a:lnRef>
          <a:fillRef idx="1">
            <a:schemeClr val="accent1"/>
          </a:fillRef>
          <a:effectRef idx="1">
            <a:schemeClr val="accent1"/>
          </a:effectRef>
          <a:fontRef idx="minor">
            <a:schemeClr val="lt1"/>
          </a:fontRef>
        </p:style>
        <p:txBody>
          <a:bodyPr>
            <a:normAutofit/>
          </a:bodyPr>
          <a:lstStyle/>
          <a:p>
            <a:pPr algn="just">
              <a:lnSpc>
                <a:spcPts val="4100"/>
              </a:lnSpc>
            </a:pPr>
            <a:r>
              <a:rPr lang="ar-SA" sz="2800" dirty="0">
                <a:cs typeface="AL-Mateen" pitchFamily="2" charset="-78"/>
              </a:rPr>
              <a:t>وهذا صحيح، فهم يعملون على مسح السيرة </a:t>
            </a:r>
            <a:r>
              <a:rPr lang="ar-SA" sz="2800" dirty="0" smtClean="0">
                <a:cs typeface="AL-Mateen" pitchFamily="2" charset="-78"/>
              </a:rPr>
              <a:t>الذاتية  </a:t>
            </a:r>
            <a:r>
              <a:rPr lang="ar-SA" sz="2800" dirty="0">
                <a:cs typeface="AL-Mateen" pitchFamily="2" charset="-78"/>
              </a:rPr>
              <a:t>بسرعة باحثين عن معلومات محددة. يمكنك جذب انتباههم هنا واختصار سيرتك في 3 إلى 4 اسطر. قدم نبذة بسيطة تختصر فيها المعلومات اللازمة. مثلا</a:t>
            </a:r>
            <a:endParaRPr lang="en-US" sz="2800" dirty="0">
              <a:cs typeface="AL-Mateen" pitchFamily="2" charset="-78"/>
            </a:endParaRPr>
          </a:p>
          <a:p>
            <a:pPr algn="just">
              <a:lnSpc>
                <a:spcPts val="4100"/>
              </a:lnSpc>
            </a:pPr>
            <a:r>
              <a:rPr lang="ar-SA" sz="2800" dirty="0">
                <a:cs typeface="AL-Mateen" pitchFamily="2" charset="-78"/>
              </a:rPr>
              <a:t>“محاسب معتمد من جمعية المحاسبة السعودية. خبرتي 4 سنوات تشمل العمل في مجال سياسات المحاسبة، والتحصيل، والتقارير والمعلومات الدورية</a:t>
            </a:r>
            <a:r>
              <a:rPr lang="ar-SA" sz="2800" dirty="0" smtClean="0">
                <a:cs typeface="AL-Mateen" pitchFamily="2" charset="-78"/>
              </a:rPr>
              <a:t>”</a:t>
            </a:r>
            <a:r>
              <a:rPr lang="ar-SA" sz="2800" b="1" dirty="0">
                <a:cs typeface="AL-Mateen" pitchFamily="2" charset="-78"/>
              </a:rPr>
              <a:t>  </a:t>
            </a:r>
            <a:r>
              <a:rPr lang="ar-SA" sz="2800" dirty="0">
                <a:cs typeface="AL-Mateen" pitchFamily="2" charset="-78"/>
              </a:rPr>
              <a:t>هناك بعض القواعد الأساسية التي يجب أن تعرفها عند كتابة نموذج السيرة الذاتية والتي سوف تبني عليها أسس الكتابة الصحيحة لسيرتك الذاتية وهي:</a:t>
            </a:r>
            <a:endParaRPr lang="en-US" sz="2800" dirty="0">
              <a:cs typeface="AL-Mateen" pitchFamily="2" charset="-78"/>
            </a:endParaRPr>
          </a:p>
          <a:p>
            <a:endParaRPr lang="ar-SA" sz="2800" dirty="0">
              <a:cs typeface="AL-Mateen" pitchFamily="2" charset="-78"/>
            </a:endParaRPr>
          </a:p>
          <a:p>
            <a:endParaRPr lang="ar-SA" sz="2800" dirty="0">
              <a:cs typeface="AL-Mateen" pitchFamily="2" charset="-78"/>
            </a:endParaRPr>
          </a:p>
        </p:txBody>
      </p:sp>
    </p:spTree>
    <p:extLst>
      <p:ext uri="{BB962C8B-B14F-4D97-AF65-F5344CB8AC3E}">
        <p14:creationId xmlns:p14="http://schemas.microsoft.com/office/powerpoint/2010/main" val="367566282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8636"/>
            <a:ext cx="8229600" cy="1143000"/>
          </a:xfrm>
        </p:spPr>
        <p:style>
          <a:lnRef idx="3">
            <a:schemeClr val="lt1"/>
          </a:lnRef>
          <a:fillRef idx="1">
            <a:schemeClr val="accent1"/>
          </a:fillRef>
          <a:effectRef idx="1">
            <a:schemeClr val="accent1"/>
          </a:effectRef>
          <a:fontRef idx="minor">
            <a:schemeClr val="lt1"/>
          </a:fontRef>
        </p:style>
        <p:txBody>
          <a:bodyPr/>
          <a:lstStyle/>
          <a:p>
            <a:r>
              <a:rPr lang="ar-SA" b="1" dirty="0" smtClean="0">
                <a:solidFill>
                  <a:schemeClr val="bg1"/>
                </a:solidFill>
                <a:cs typeface="AL-Mateen" pitchFamily="2" charset="-78"/>
              </a:rPr>
              <a:t>أقسام سيرة </a:t>
            </a:r>
            <a:r>
              <a:rPr lang="ar-SA" b="1" dirty="0">
                <a:solidFill>
                  <a:schemeClr val="bg1"/>
                </a:solidFill>
                <a:cs typeface="AL-Mateen" pitchFamily="2" charset="-78"/>
              </a:rPr>
              <a:t>ذاتية</a:t>
            </a:r>
            <a:endParaRPr lang="ar-SA" dirty="0">
              <a:solidFill>
                <a:schemeClr val="bg1"/>
              </a:solidFill>
              <a:cs typeface="AL-Mateen" pitchFamily="2" charset="-78"/>
            </a:endParaRPr>
          </a:p>
        </p:txBody>
      </p:sp>
      <p:sp>
        <p:nvSpPr>
          <p:cNvPr id="3" name="عنصر نائب للمحتوى 2"/>
          <p:cNvSpPr>
            <a:spLocks noGrp="1"/>
          </p:cNvSpPr>
          <p:nvPr>
            <p:ph idx="1"/>
          </p:nvPr>
        </p:nvSpPr>
        <p:spPr>
          <a:xfrm>
            <a:off x="457200" y="1340768"/>
            <a:ext cx="8229600" cy="5040560"/>
          </a:xfrm>
        </p:spPr>
        <p:style>
          <a:lnRef idx="3">
            <a:schemeClr val="lt1"/>
          </a:lnRef>
          <a:fillRef idx="1">
            <a:schemeClr val="accent1"/>
          </a:fillRef>
          <a:effectRef idx="1">
            <a:schemeClr val="accent1"/>
          </a:effectRef>
          <a:fontRef idx="minor">
            <a:schemeClr val="lt1"/>
          </a:fontRef>
        </p:style>
        <p:txBody>
          <a:bodyPr>
            <a:normAutofit fontScale="92500"/>
          </a:bodyPr>
          <a:lstStyle/>
          <a:p>
            <a:pPr marL="0" indent="0" algn="just">
              <a:lnSpc>
                <a:spcPts val="4100"/>
              </a:lnSpc>
              <a:buNone/>
            </a:pPr>
            <a:r>
              <a:rPr lang="ar-SA" sz="2800" b="1" dirty="0" smtClean="0">
                <a:solidFill>
                  <a:srgbClr val="FFFF00"/>
                </a:solidFill>
                <a:cs typeface="AL-Mateen" pitchFamily="2" charset="-78"/>
              </a:rPr>
              <a:t>المعلومات </a:t>
            </a:r>
            <a:r>
              <a:rPr lang="ar-SA" sz="2800" b="1" dirty="0">
                <a:solidFill>
                  <a:srgbClr val="FFFF00"/>
                </a:solidFill>
                <a:cs typeface="AL-Mateen" pitchFamily="2" charset="-78"/>
              </a:rPr>
              <a:t>الشخصية (العنوان الرئيسي)</a:t>
            </a:r>
            <a:endParaRPr lang="en-US" sz="2800" dirty="0">
              <a:solidFill>
                <a:srgbClr val="FFFF00"/>
              </a:solidFill>
              <a:cs typeface="AL-Mateen" pitchFamily="2" charset="-78"/>
            </a:endParaRPr>
          </a:p>
          <a:p>
            <a:pPr marL="0" indent="0" algn="just">
              <a:lnSpc>
                <a:spcPts val="4100"/>
              </a:lnSpc>
              <a:buNone/>
            </a:pPr>
            <a:r>
              <a:rPr lang="ar-SA" sz="2800" dirty="0">
                <a:cs typeface="AL-Mateen" pitchFamily="2" charset="-78"/>
              </a:rPr>
              <a:t>توجد الكثير من التنسيقات المختلفة لنماذج السيرة الذاتية ولكن المتعارف عليه أن أول </a:t>
            </a:r>
            <a:r>
              <a:rPr lang="ar-SA" sz="2800" dirty="0" smtClean="0">
                <a:cs typeface="AL-Mateen" pitchFamily="2" charset="-78"/>
              </a:rPr>
              <a:t>شيء </a:t>
            </a:r>
            <a:r>
              <a:rPr lang="ar-SA" sz="2800" dirty="0">
                <a:cs typeface="AL-Mateen" pitchFamily="2" charset="-78"/>
              </a:rPr>
              <a:t>يكتب بالسيرة الذاتية ويكون في أول الصفحة هي المعلومات الشخصية لصاحب السيرة الذاتية فيجب عليك معرفة ذلك جيداً لأن هذه البيانات يجب أن تكون دقيقة وشاملة حتي يتعرف عليك من يهمه الأمر بدقة وتشمل هذه المعلومات </a:t>
            </a:r>
            <a:r>
              <a:rPr lang="ar-SA" sz="3000" b="1" dirty="0" smtClean="0">
                <a:solidFill>
                  <a:srgbClr val="FFFF00"/>
                </a:solidFill>
                <a:cs typeface="AL-Mateen" pitchFamily="2" charset="-78"/>
              </a:rPr>
              <a:t>الاسم </a:t>
            </a:r>
            <a:r>
              <a:rPr lang="ar-SA" sz="3000" b="1" dirty="0">
                <a:solidFill>
                  <a:srgbClr val="FFFF00"/>
                </a:solidFill>
                <a:cs typeface="AL-Mateen" pitchFamily="2" charset="-78"/>
              </a:rPr>
              <a:t>: </a:t>
            </a:r>
            <a:r>
              <a:rPr lang="ar-SA" sz="3000" dirty="0">
                <a:cs typeface="AL-Mateen" pitchFamily="2" charset="-78"/>
              </a:rPr>
              <a:t>ويكون غالباً في وسط الصفحة من أعلي ويكون بخط أكبر من باقي الكلام </a:t>
            </a:r>
            <a:r>
              <a:rPr lang="ar-EG" sz="2800" dirty="0">
                <a:cs typeface="AL-Mateen" pitchFamily="2" charset="-78"/>
              </a:rPr>
              <a:t>يجب أن يكون الاسم ثلاثي أو رباعي، ويكتب بخط حجمه 20 ويجب أن يكون واضحاً أي </a:t>
            </a:r>
            <a:r>
              <a:rPr lang="en-US" sz="2800" dirty="0">
                <a:cs typeface="AL-Mateen" pitchFamily="2" charset="-78"/>
              </a:rPr>
              <a:t>Bold</a:t>
            </a:r>
            <a:r>
              <a:rPr lang="ar-EG" sz="2800" dirty="0" smtClean="0">
                <a:cs typeface="AL-Mateen" pitchFamily="2" charset="-78"/>
              </a:rPr>
              <a:t>.</a:t>
            </a:r>
            <a:endParaRPr lang="ar-SA" sz="2800" dirty="0" smtClean="0">
              <a:cs typeface="AL-Mateen" pitchFamily="2" charset="-78"/>
            </a:endParaRPr>
          </a:p>
          <a:p>
            <a:pPr marL="0" indent="0" algn="just">
              <a:lnSpc>
                <a:spcPts val="4100"/>
              </a:lnSpc>
              <a:buNone/>
            </a:pPr>
            <a:r>
              <a:rPr lang="ar-SA" sz="3000" b="1" dirty="0">
                <a:cs typeface="AL-Mateen" pitchFamily="2" charset="-78"/>
              </a:rPr>
              <a:t>النوع</a:t>
            </a:r>
            <a:r>
              <a:rPr lang="ar-SA" sz="3000" dirty="0">
                <a:cs typeface="AL-Mateen" pitchFamily="2" charset="-78"/>
              </a:rPr>
              <a:t> (الجنس) والجنسية إذا كنت تملك أكثر من جنسية فيجب </a:t>
            </a:r>
            <a:r>
              <a:rPr lang="ar-SA" sz="3000" dirty="0" smtClean="0">
                <a:cs typeface="AL-Mateen" pitchFamily="2" charset="-78"/>
              </a:rPr>
              <a:t>التوضيح</a:t>
            </a:r>
          </a:p>
          <a:p>
            <a:pPr marL="0" indent="0" algn="just">
              <a:lnSpc>
                <a:spcPts val="4100"/>
              </a:lnSpc>
              <a:buNone/>
            </a:pPr>
            <a:r>
              <a:rPr lang="ar-SA" sz="3000" b="1" dirty="0">
                <a:cs typeface="AL-Mateen" pitchFamily="2" charset="-78"/>
              </a:rPr>
              <a:t>رقم الهوية الشخصية</a:t>
            </a:r>
            <a:r>
              <a:rPr lang="ar-SA" sz="3000" dirty="0">
                <a:cs typeface="AL-Mateen" pitchFamily="2" charset="-78"/>
              </a:rPr>
              <a:t> (البطاقة) تكتب بالكامل وبدقة </a:t>
            </a:r>
          </a:p>
          <a:p>
            <a:pPr marL="0" indent="0" algn="just">
              <a:lnSpc>
                <a:spcPts val="4100"/>
              </a:lnSpc>
              <a:buNone/>
            </a:pPr>
            <a:endParaRPr lang="ar-SA" sz="3000" dirty="0">
              <a:cs typeface="AL-Mateen" pitchFamily="2" charset="-78"/>
            </a:endParaRPr>
          </a:p>
          <a:p>
            <a:pPr marL="0" indent="0" algn="just">
              <a:lnSpc>
                <a:spcPts val="4100"/>
              </a:lnSpc>
              <a:buNone/>
            </a:pPr>
            <a:endParaRPr lang="ar-SA" sz="3000" dirty="0">
              <a:cs typeface="AL-Mateen" pitchFamily="2" charset="-78"/>
            </a:endParaRPr>
          </a:p>
        </p:txBody>
      </p:sp>
    </p:spTree>
    <p:extLst>
      <p:ext uri="{BB962C8B-B14F-4D97-AF65-F5344CB8AC3E}">
        <p14:creationId xmlns:p14="http://schemas.microsoft.com/office/powerpoint/2010/main" val="422458235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980728"/>
            <a:ext cx="8229600" cy="5184576"/>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ts val="4000"/>
              </a:lnSpc>
              <a:buNone/>
            </a:pPr>
            <a:r>
              <a:rPr lang="ar-SA" sz="2800" dirty="0" smtClean="0">
                <a:cs typeface="AL-Mateen" pitchFamily="2" charset="-78"/>
              </a:rPr>
              <a:t>عنوان </a:t>
            </a:r>
            <a:r>
              <a:rPr lang="ar-SA" sz="2800" dirty="0">
                <a:cs typeface="AL-Mateen" pitchFamily="2" charset="-78"/>
              </a:rPr>
              <a:t>السكن </a:t>
            </a:r>
            <a:r>
              <a:rPr lang="ar-EG" sz="2800" dirty="0">
                <a:cs typeface="AL-Mateen" pitchFamily="2" charset="-78"/>
              </a:rPr>
              <a:t>يكتب العنوان كاملاً، أي رقم واسم الشارع، والمحافظة. ويجب أن نعلم انه غير</a:t>
            </a:r>
            <a:r>
              <a:rPr lang="ar-SA" sz="2800" dirty="0">
                <a:cs typeface="AL-Mateen" pitchFamily="2" charset="-78"/>
              </a:rPr>
              <a:t> </a:t>
            </a:r>
            <a:r>
              <a:rPr lang="ar-EG" sz="2800" dirty="0">
                <a:cs typeface="AL-Mateen" pitchFamily="2" charset="-78"/>
              </a:rPr>
              <a:t>محب</a:t>
            </a:r>
            <a:r>
              <a:rPr lang="ar-SA" sz="2800" dirty="0">
                <a:cs typeface="AL-Mateen" pitchFamily="2" charset="-78"/>
              </a:rPr>
              <a:t>ذ</a:t>
            </a:r>
            <a:r>
              <a:rPr lang="ar-EG" sz="2800" dirty="0">
                <a:cs typeface="AL-Mateen" pitchFamily="2" charset="-78"/>
              </a:rPr>
              <a:t> اطلاقاً كتابة العنوان بالتفصيل، مثلاً كتابة أن العمارة توجد بجانب </a:t>
            </a:r>
            <a:r>
              <a:rPr lang="ar-EG" sz="2800" dirty="0" smtClean="0">
                <a:cs typeface="AL-Mateen" pitchFamily="2" charset="-78"/>
              </a:rPr>
              <a:t>سوبرماركت</a:t>
            </a:r>
            <a:endParaRPr lang="ar-SA" sz="2800" dirty="0" smtClean="0">
              <a:cs typeface="AL-Mateen" pitchFamily="2" charset="-78"/>
            </a:endParaRPr>
          </a:p>
          <a:p>
            <a:pPr marL="0" indent="0" algn="just">
              <a:lnSpc>
                <a:spcPts val="4000"/>
              </a:lnSpc>
              <a:buNone/>
            </a:pPr>
            <a:r>
              <a:rPr lang="ar-SA" sz="2800" dirty="0">
                <a:cs typeface="AL-Mateen" pitchFamily="2" charset="-78"/>
              </a:rPr>
              <a:t>الهاتف  والجوال </a:t>
            </a:r>
            <a:r>
              <a:rPr lang="ar-EG" sz="2800" dirty="0">
                <a:cs typeface="AL-Mateen" pitchFamily="2" charset="-78"/>
              </a:rPr>
              <a:t>يجب وضع رقم موبايل واحداً وكذلك رقم منزل واحداً، ويجب أن تكون الأرقام المفضلة حتي يسهل الوصول </a:t>
            </a:r>
            <a:r>
              <a:rPr lang="ar-EG" sz="2800" dirty="0" smtClean="0">
                <a:cs typeface="AL-Mateen" pitchFamily="2" charset="-78"/>
              </a:rPr>
              <a:t>إليك</a:t>
            </a:r>
            <a:endParaRPr lang="ar-SA" sz="2800" dirty="0" smtClean="0">
              <a:cs typeface="AL-Mateen" pitchFamily="2" charset="-78"/>
            </a:endParaRPr>
          </a:p>
          <a:p>
            <a:pPr lvl="0"/>
            <a:r>
              <a:rPr lang="ar-EG" sz="2800" dirty="0">
                <a:cs typeface="AL-Mateen" pitchFamily="2" charset="-78"/>
              </a:rPr>
              <a:t>وعند وضعك لرقم المنزل، عليك إبلاغ أفراد عائلتك ليكونوا علي علم بذلك إذا اتصل بك علي تليفون المنزل.</a:t>
            </a:r>
            <a:endParaRPr lang="ar-SA" sz="2800" dirty="0">
              <a:cs typeface="AL-Mateen" pitchFamily="2" charset="-78"/>
            </a:endParaRPr>
          </a:p>
          <a:p>
            <a:r>
              <a:rPr lang="ar-SA" sz="2800" dirty="0">
                <a:cs typeface="AL-Mateen" pitchFamily="2" charset="-78"/>
              </a:rPr>
              <a:t>وهذا الجزء الخاص بالمعلومات الشخصية وهذه البيانات السابقة تكون بنسبة كبيرة في جميع نماذج السيرة الذاتية في مختلف بلدان العالم بهذا الترتيب</a:t>
            </a:r>
            <a:endParaRPr lang="ar-SA" sz="2800" dirty="0" smtClean="0">
              <a:cs typeface="AL-Mateen" pitchFamily="2" charset="-78"/>
            </a:endParaRPr>
          </a:p>
        </p:txBody>
      </p:sp>
    </p:spTree>
    <p:extLst>
      <p:ext uri="{BB962C8B-B14F-4D97-AF65-F5344CB8AC3E}">
        <p14:creationId xmlns:p14="http://schemas.microsoft.com/office/powerpoint/2010/main" val="256517648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ar-SA" b="1" dirty="0">
                <a:solidFill>
                  <a:srgbClr val="FFFF00"/>
                </a:solidFill>
                <a:cs typeface="AL-Mateen" pitchFamily="2" charset="-78"/>
              </a:rPr>
              <a:t>الهدف من العمل (أهدافك)</a:t>
            </a:r>
            <a:r>
              <a:rPr lang="en-US" dirty="0">
                <a:solidFill>
                  <a:srgbClr val="FFFF00"/>
                </a:solidFill>
                <a:cs typeface="AL-Mateen" pitchFamily="2" charset="-78"/>
              </a:rPr>
              <a:t/>
            </a:r>
            <a:br>
              <a:rPr lang="en-US" dirty="0">
                <a:solidFill>
                  <a:srgbClr val="FFFF00"/>
                </a:solidFill>
                <a:cs typeface="AL-Mateen" pitchFamily="2" charset="-78"/>
              </a:rPr>
            </a:b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ct val="150000"/>
              </a:lnSpc>
              <a:buNone/>
            </a:pPr>
            <a:r>
              <a:rPr lang="ar-SA" dirty="0" smtClean="0">
                <a:cs typeface="AL-Mateen" pitchFamily="2" charset="-78"/>
              </a:rPr>
              <a:t>هنا </a:t>
            </a:r>
            <a:r>
              <a:rPr lang="ar-SA" dirty="0">
                <a:cs typeface="AL-Mateen" pitchFamily="2" charset="-78"/>
              </a:rPr>
              <a:t>تتكلم بصراحة عن الهدف من العمل الذي تريده وما الذي تريد أن تقدمه للعمل وهل تُقدر أي عمل يسند إليك فهناك من أرباب الأعمال الذين لا يقرأون سيرتك الذاتية بالكامل فقط يركزون علي هذه النقطة بالتحديد فعليك أن تكتب الأهداف بحرفية شديدة حتي تقنع من يهمه الأمر بك وأنك الشخص المناسب للوظيفة</a:t>
            </a:r>
            <a:r>
              <a:rPr lang="ar-SA" dirty="0" smtClean="0">
                <a:cs typeface="AL-Mateen" pitchFamily="2" charset="-78"/>
              </a:rPr>
              <a:t>.</a:t>
            </a:r>
            <a:endParaRPr lang="en-US" dirty="0">
              <a:cs typeface="AL-Mateen" pitchFamily="2" charset="-78"/>
            </a:endParaRPr>
          </a:p>
        </p:txBody>
      </p:sp>
    </p:spTree>
    <p:extLst>
      <p:ext uri="{BB962C8B-B14F-4D97-AF65-F5344CB8AC3E}">
        <p14:creationId xmlns:p14="http://schemas.microsoft.com/office/powerpoint/2010/main" val="103615245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ar-EG" sz="3200" b="1" dirty="0" smtClean="0">
                <a:solidFill>
                  <a:srgbClr val="FFFF00"/>
                </a:solidFill>
                <a:cs typeface="AL-Mateen" pitchFamily="2" charset="-78"/>
              </a:rPr>
              <a:t>الملف الشخصي: </a:t>
            </a:r>
            <a:r>
              <a:rPr lang="en-US" sz="3200" b="1" dirty="0" smtClean="0">
                <a:solidFill>
                  <a:srgbClr val="FFFF00"/>
                </a:solidFill>
                <a:cs typeface="AL-Mateen" pitchFamily="2" charset="-78"/>
              </a:rPr>
              <a:t>Personal Profile</a:t>
            </a:r>
            <a:r>
              <a:rPr lang="en-US" sz="3200" dirty="0" smtClean="0">
                <a:solidFill>
                  <a:srgbClr val="FFFF00"/>
                </a:solidFill>
                <a:cs typeface="AL-Mateen" pitchFamily="2" charset="-78"/>
              </a:rPr>
              <a:t/>
            </a:r>
            <a:br>
              <a:rPr lang="en-US" sz="3200" dirty="0" smtClean="0">
                <a:solidFill>
                  <a:srgbClr val="FFFF00"/>
                </a:solidFill>
                <a:cs typeface="AL-Mateen" pitchFamily="2" charset="-78"/>
              </a:rPr>
            </a:br>
            <a:endParaRPr lang="ar-SA" sz="3200"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25000" lnSpcReduction="20000"/>
          </a:bodyPr>
          <a:lstStyle/>
          <a:p>
            <a:pPr>
              <a:lnSpc>
                <a:spcPts val="4100"/>
              </a:lnSpc>
            </a:pPr>
            <a:r>
              <a:rPr lang="ar-EG" sz="11200" dirty="0" smtClean="0">
                <a:cs typeface="AL-Mateen" pitchFamily="2" charset="-78"/>
              </a:rPr>
              <a:t>في </a:t>
            </a:r>
            <a:r>
              <a:rPr lang="ar-EG" sz="11200" dirty="0">
                <a:cs typeface="AL-Mateen" pitchFamily="2" charset="-78"/>
              </a:rPr>
              <a:t>الحقيقة، يجمع ال</a:t>
            </a:r>
            <a:r>
              <a:rPr lang="en-US" sz="11200" dirty="0">
                <a:cs typeface="AL-Mateen" pitchFamily="2" charset="-78"/>
              </a:rPr>
              <a:t>personal profile </a:t>
            </a:r>
            <a:r>
              <a:rPr lang="ar-EG" sz="11200" dirty="0">
                <a:cs typeface="AL-Mateen" pitchFamily="2" charset="-78"/>
              </a:rPr>
              <a:t> بين </a:t>
            </a:r>
            <a:r>
              <a:rPr lang="ar-EG" sz="11200" dirty="0" smtClean="0">
                <a:cs typeface="AL-Mateen" pitchFamily="2" charset="-78"/>
              </a:rPr>
              <a:t>نقطتين، </a:t>
            </a:r>
            <a:r>
              <a:rPr lang="ar-EG" sz="11200" dirty="0">
                <a:cs typeface="AL-Mateen" pitchFamily="2" charset="-78"/>
              </a:rPr>
              <a:t>إذ تتحدث فيه عن صفاتك وعن الهدف وراء التقديم في هذه الوظيفة. فيما يتعلق بالحديث </a:t>
            </a:r>
            <a:r>
              <a:rPr lang="ar-EG" sz="11200" dirty="0" smtClean="0">
                <a:cs typeface="AL-Mateen" pitchFamily="2" charset="-78"/>
              </a:rPr>
              <a:t>عن</a:t>
            </a:r>
            <a:r>
              <a:rPr lang="en-US" sz="11200" dirty="0" smtClean="0">
                <a:cs typeface="AL-Mateen" pitchFamily="2" charset="-78"/>
              </a:rPr>
              <a:t> </a:t>
            </a:r>
            <a:r>
              <a:rPr lang="ar-EG" sz="11200" b="1" dirty="0" smtClean="0">
                <a:cs typeface="AL-Mateen" pitchFamily="2" charset="-78"/>
              </a:rPr>
              <a:t>صفاتك</a:t>
            </a:r>
            <a:r>
              <a:rPr lang="ar-EG" sz="11200" dirty="0">
                <a:cs typeface="AL-Mateen" pitchFamily="2" charset="-78"/>
              </a:rPr>
              <a:t>، ستبرز الصفات العامة لشخصيتك </a:t>
            </a:r>
            <a:r>
              <a:rPr lang="ar-EG" sz="11200" dirty="0" smtClean="0">
                <a:cs typeface="AL-Mateen" pitchFamily="2" charset="-78"/>
              </a:rPr>
              <a:t>التي </a:t>
            </a:r>
            <a:r>
              <a:rPr lang="ar-EG" sz="11200" dirty="0">
                <a:cs typeface="AL-Mateen" pitchFamily="2" charset="-78"/>
              </a:rPr>
              <a:t>تساعد القارئ علي تخيلك ومعرفتك من قبل أن يلقاك. معظمنا يتراجع عندما يطلب منه الحديث عن نفسه أو عن صفاته، ولكن بمجرد أنك بدأت في البحث عن وظيفة وكتابة سيرتك الذاتية، يجب أن تتحلي بالجرأة الكافية لتكتب عن صفاتك. وفيما يتعلق </a:t>
            </a:r>
            <a:r>
              <a:rPr lang="ar-EG" sz="11200" b="1" dirty="0">
                <a:cs typeface="AL-Mateen" pitchFamily="2" charset="-78"/>
              </a:rPr>
              <a:t>بالهدف</a:t>
            </a:r>
            <a:r>
              <a:rPr lang="ar-EG" sz="11200" dirty="0">
                <a:cs typeface="AL-Mateen" pitchFamily="2" charset="-78"/>
              </a:rPr>
              <a:t> وراء التقديم علي هذه الوظيفة، فيجب أن </a:t>
            </a:r>
            <a:r>
              <a:rPr lang="ar-EG" sz="11200" dirty="0" smtClean="0">
                <a:cs typeface="AL-Mateen" pitchFamily="2" charset="-78"/>
              </a:rPr>
              <a:t>تبتعد </a:t>
            </a:r>
            <a:r>
              <a:rPr lang="ar-EG" sz="11200" dirty="0">
                <a:cs typeface="AL-Mateen" pitchFamily="2" charset="-78"/>
              </a:rPr>
              <a:t>عن </a:t>
            </a:r>
            <a:r>
              <a:rPr lang="ar-EG" sz="11200" dirty="0" smtClean="0">
                <a:cs typeface="AL-Mateen" pitchFamily="2" charset="-78"/>
              </a:rPr>
              <a:t>الكلام</a:t>
            </a:r>
            <a:endParaRPr lang="ar-SA" dirty="0">
              <a:cs typeface="AL-Mateen" pitchFamily="2" charset="-78"/>
            </a:endParaRPr>
          </a:p>
        </p:txBody>
      </p:sp>
    </p:spTree>
    <p:extLst>
      <p:ext uri="{BB962C8B-B14F-4D97-AF65-F5344CB8AC3E}">
        <p14:creationId xmlns:p14="http://schemas.microsoft.com/office/powerpoint/2010/main" val="197042757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Autofit/>
          </a:bodyPr>
          <a:lstStyle/>
          <a:p>
            <a:pPr>
              <a:lnSpc>
                <a:spcPts val="4100"/>
              </a:lnSpc>
            </a:pPr>
            <a:r>
              <a:rPr lang="ar-EG" sz="2800" dirty="0">
                <a:cs typeface="AL-Mateen" pitchFamily="2" charset="-78"/>
              </a:rPr>
              <a:t>المأخوذ من علي الانترنت ونقله كما </a:t>
            </a:r>
            <a:r>
              <a:rPr lang="ar-EG" sz="2800" dirty="0" smtClean="0">
                <a:cs typeface="AL-Mateen" pitchFamily="2" charset="-78"/>
              </a:rPr>
              <a:t>هو</a:t>
            </a:r>
            <a:r>
              <a:rPr lang="ar-SA" sz="2800" dirty="0" smtClean="0">
                <a:cs typeface="AL-Mateen" pitchFamily="2" charset="-78"/>
              </a:rPr>
              <a:t> </a:t>
            </a:r>
            <a:r>
              <a:rPr lang="ar-EG" sz="2800" dirty="0" smtClean="0">
                <a:cs typeface="AL-Mateen" pitchFamily="2" charset="-78"/>
              </a:rPr>
              <a:t>في </a:t>
            </a:r>
            <a:r>
              <a:rPr lang="ar-EG" sz="2800" dirty="0">
                <a:cs typeface="AL-Mateen" pitchFamily="2" charset="-78"/>
              </a:rPr>
              <a:t>سيرتك الذاتية. هذا سيعكس صورة سلبية لدي قارئ سيرتك الذاتية وسيجعله يشعر أنك غير متحمس للوظيفة. لذلك، يجب أن تكتب ما هو الهدف الذي دفعك انت إلي التقديم علي هذه الوظيفة</a:t>
            </a:r>
            <a:r>
              <a:rPr lang="ar-EG" sz="2800" dirty="0" smtClean="0">
                <a:cs typeface="AL-Mateen" pitchFamily="2" charset="-78"/>
              </a:rPr>
              <a:t>.</a:t>
            </a:r>
            <a:endParaRPr lang="ar-SA" sz="2800" dirty="0">
              <a:cs typeface="AL-Mateen" pitchFamily="2" charset="-78"/>
            </a:endParaRPr>
          </a:p>
          <a:p>
            <a:r>
              <a:rPr lang="ar-SA" sz="2800" b="1" dirty="0" smtClean="0">
                <a:solidFill>
                  <a:srgbClr val="FFFF00"/>
                </a:solidFill>
                <a:cs typeface="AL-Mateen" pitchFamily="2" charset="-78"/>
              </a:rPr>
              <a:t>التسلسل </a:t>
            </a:r>
            <a:r>
              <a:rPr lang="ar-SA" sz="2800" b="1" dirty="0">
                <a:solidFill>
                  <a:srgbClr val="FFFF00"/>
                </a:solidFill>
                <a:cs typeface="AL-Mateen" pitchFamily="2" charset="-78"/>
              </a:rPr>
              <a:t>والتاريخ المهني:</a:t>
            </a:r>
            <a:endParaRPr lang="en-US" sz="2800" b="1" dirty="0">
              <a:solidFill>
                <a:srgbClr val="FFFF00"/>
              </a:solidFill>
              <a:cs typeface="AL-Mateen" pitchFamily="2" charset="-78"/>
            </a:endParaRPr>
          </a:p>
          <a:p>
            <a:pPr lvl="0"/>
            <a:r>
              <a:rPr lang="ar-SA" sz="2800" dirty="0">
                <a:cs typeface="AL-Mateen" pitchFamily="2" charset="-78"/>
              </a:rPr>
              <a:t>لو كان للسيرة الذاتية قلب فهذا القسم هو القلب والمحرك الفعلي للسيرة الذاتية </a:t>
            </a:r>
            <a:r>
              <a:rPr lang="ar-EG" sz="2800" dirty="0" smtClean="0">
                <a:cs typeface="AL-Mateen" pitchFamily="2" charset="-78"/>
              </a:rPr>
              <a:t>لو </a:t>
            </a:r>
            <a:r>
              <a:rPr lang="ar-EG" sz="2800" dirty="0">
                <a:cs typeface="AL-Mateen" pitchFamily="2" charset="-78"/>
              </a:rPr>
              <a:t>كنت خريجاً، فإن أول </a:t>
            </a:r>
            <a:r>
              <a:rPr lang="ar-EG" sz="2800" dirty="0" smtClean="0">
                <a:cs typeface="AL-Mateen" pitchFamily="2" charset="-78"/>
              </a:rPr>
              <a:t>شيء </a:t>
            </a:r>
            <a:r>
              <a:rPr lang="ar-EG" sz="2800" dirty="0">
                <a:cs typeface="AL-Mateen" pitchFamily="2" charset="-78"/>
              </a:rPr>
              <a:t>تقوم بكتابته هو تاريخك الوظيفي، وهذا يعني كتابة آخر وظيفة وصلت إليها. إذاً، ما هي طريقة كتابة التاريخ الوظيفي؟ يكتب التاريخ الوظيفي من الأحدث إلي الأقدم بطريقة سهلة ومنظمة تسهل علي القارئ فهمها، فمثلاً: أول </a:t>
            </a:r>
            <a:r>
              <a:rPr lang="ar-EG" sz="2800" dirty="0" smtClean="0">
                <a:cs typeface="AL-Mateen" pitchFamily="2" charset="-78"/>
              </a:rPr>
              <a:t>شيء </a:t>
            </a:r>
            <a:r>
              <a:rPr lang="ar-EG" sz="2800" dirty="0">
                <a:cs typeface="AL-Mateen" pitchFamily="2" charset="-78"/>
              </a:rPr>
              <a:t>تكتبه </a:t>
            </a:r>
            <a:r>
              <a:rPr lang="ar-EG" sz="2800" dirty="0" smtClean="0">
                <a:cs typeface="AL-Mateen" pitchFamily="2" charset="-78"/>
              </a:rPr>
              <a:t>هو</a:t>
            </a:r>
            <a:r>
              <a:rPr lang="ar-SA" sz="2800" dirty="0" smtClean="0">
                <a:cs typeface="AL-Mateen" pitchFamily="2" charset="-78"/>
              </a:rPr>
              <a:t> </a:t>
            </a:r>
            <a:r>
              <a:rPr lang="ar-EG" sz="2800" dirty="0" smtClean="0">
                <a:cs typeface="AL-Mateen" pitchFamily="2" charset="-78"/>
              </a:rPr>
              <a:t>التاريخ</a:t>
            </a:r>
            <a:r>
              <a:rPr lang="ar-EG" sz="2800" dirty="0">
                <a:cs typeface="AL-Mateen" pitchFamily="2" charset="-78"/>
              </a:rPr>
              <a:t>، ثم اسم الشركة، ثم </a:t>
            </a:r>
            <a:r>
              <a:rPr lang="ar-EG" sz="2800" dirty="0" smtClean="0">
                <a:cs typeface="AL-Mateen" pitchFamily="2" charset="-78"/>
              </a:rPr>
              <a:t>يليه</a:t>
            </a:r>
            <a:endParaRPr lang="ar-SA" sz="2800" dirty="0">
              <a:cs typeface="AL-Mateen" pitchFamily="2" charset="-78"/>
            </a:endParaRPr>
          </a:p>
        </p:txBody>
      </p:sp>
    </p:spTree>
    <p:extLst>
      <p:ext uri="{BB962C8B-B14F-4D97-AF65-F5344CB8AC3E}">
        <p14:creationId xmlns:p14="http://schemas.microsoft.com/office/powerpoint/2010/main" val="194238875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96752"/>
            <a:ext cx="8229600" cy="4785395"/>
          </a:xfrm>
        </p:spPr>
        <p:style>
          <a:lnRef idx="3">
            <a:schemeClr val="lt1"/>
          </a:lnRef>
          <a:fillRef idx="1">
            <a:schemeClr val="accent1"/>
          </a:fillRef>
          <a:effectRef idx="1">
            <a:schemeClr val="accent1"/>
          </a:effectRef>
          <a:fontRef idx="minor">
            <a:schemeClr val="lt1"/>
          </a:fontRef>
        </p:style>
        <p:txBody>
          <a:bodyPr>
            <a:noAutofit/>
          </a:bodyPr>
          <a:lstStyle/>
          <a:p>
            <a:pPr marL="0" indent="0">
              <a:lnSpc>
                <a:spcPct val="150000"/>
              </a:lnSpc>
              <a:buNone/>
            </a:pPr>
            <a:r>
              <a:rPr lang="ar-SA" sz="2900" dirty="0">
                <a:solidFill>
                  <a:srgbClr val="FFFF00"/>
                </a:solidFill>
                <a:cs typeface="AL-Mateen" pitchFamily="2" charset="-78"/>
              </a:rPr>
              <a:t>لم يجمع الخبراء والمتخصصين على شكل واحد وثابت لكتابة السيرة الذاتية، وذلك لعدة أسباب من أهمها</a:t>
            </a:r>
            <a:endParaRPr lang="en-US" sz="2900" dirty="0">
              <a:solidFill>
                <a:srgbClr val="FFFF00"/>
              </a:solidFill>
              <a:cs typeface="AL-Mateen" pitchFamily="2" charset="-78"/>
            </a:endParaRPr>
          </a:p>
          <a:p>
            <a:pPr algn="just">
              <a:lnSpc>
                <a:spcPct val="150000"/>
              </a:lnSpc>
            </a:pPr>
            <a:r>
              <a:rPr lang="ar-SA" sz="2900" dirty="0" smtClean="0">
                <a:cs typeface="AL-Mateen" pitchFamily="2" charset="-78"/>
              </a:rPr>
              <a:t>اختلاف </a:t>
            </a:r>
            <a:r>
              <a:rPr lang="ar-SA" sz="2900" dirty="0">
                <a:cs typeface="AL-Mateen" pitchFamily="2" charset="-78"/>
              </a:rPr>
              <a:t>طريقة الكتابة وأهمية المعلومات من دولة إلى دولة، فالسيرة الذاتية التي تكتب مثلاً في بريطانيا مختلفة عن السيرة الذاتية التي تكتب في أمريكا.</a:t>
            </a:r>
            <a:endParaRPr lang="en-US" sz="2900" dirty="0">
              <a:cs typeface="AL-Mateen" pitchFamily="2" charset="-78"/>
            </a:endParaRPr>
          </a:p>
          <a:p>
            <a:pPr algn="just">
              <a:lnSpc>
                <a:spcPct val="150000"/>
              </a:lnSpc>
            </a:pPr>
            <a:r>
              <a:rPr lang="ar-SA" sz="2900" dirty="0" smtClean="0">
                <a:cs typeface="AL-Mateen" pitchFamily="2" charset="-78"/>
              </a:rPr>
              <a:t>اختلاف </a:t>
            </a:r>
            <a:r>
              <a:rPr lang="ar-SA" sz="2900" dirty="0">
                <a:cs typeface="AL-Mateen" pitchFamily="2" charset="-78"/>
              </a:rPr>
              <a:t>المتطلبات التي تبحث عنها الشركة، فبعض الشركات تكون </a:t>
            </a:r>
            <a:r>
              <a:rPr lang="ar-SA" sz="2900" dirty="0" smtClean="0">
                <a:cs typeface="AL-Mateen" pitchFamily="2" charset="-78"/>
              </a:rPr>
              <a:t>أولوياتها</a:t>
            </a:r>
            <a:endParaRPr lang="ar-SA" sz="2900" dirty="0">
              <a:cs typeface="AL-Mateen" pitchFamily="2" charset="-78"/>
            </a:endParaRPr>
          </a:p>
        </p:txBody>
      </p:sp>
    </p:spTree>
    <p:extLst>
      <p:ext uri="{BB962C8B-B14F-4D97-AF65-F5344CB8AC3E}">
        <p14:creationId xmlns:p14="http://schemas.microsoft.com/office/powerpoint/2010/main" val="83773211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96752"/>
            <a:ext cx="8229600" cy="4929411"/>
          </a:xfrm>
        </p:spPr>
        <p:style>
          <a:lnRef idx="3">
            <a:schemeClr val="lt1"/>
          </a:lnRef>
          <a:fillRef idx="1">
            <a:schemeClr val="accent1"/>
          </a:fillRef>
          <a:effectRef idx="1">
            <a:schemeClr val="accent1"/>
          </a:effectRef>
          <a:fontRef idx="minor">
            <a:schemeClr val="lt1"/>
          </a:fontRef>
        </p:style>
        <p:txBody>
          <a:bodyPr>
            <a:normAutofit/>
          </a:bodyPr>
          <a:lstStyle/>
          <a:p>
            <a:r>
              <a:rPr lang="ar-EG" dirty="0" err="1">
                <a:cs typeface="AL-Mateen" pitchFamily="2" charset="-78"/>
              </a:rPr>
              <a:t>المسمي</a:t>
            </a:r>
            <a:r>
              <a:rPr lang="ar-EG" dirty="0">
                <a:cs typeface="AL-Mateen" pitchFamily="2" charset="-78"/>
              </a:rPr>
              <a:t> الوظيفي</a:t>
            </a:r>
            <a:r>
              <a:rPr lang="en-US" dirty="0">
                <a:cs typeface="AL-Mateen" pitchFamily="2" charset="-78"/>
              </a:rPr>
              <a:t> Job Title </a:t>
            </a:r>
            <a:r>
              <a:rPr lang="ar-EG" dirty="0">
                <a:cs typeface="AL-Mateen" pitchFamily="2" charset="-78"/>
              </a:rPr>
              <a:t>، وأخيراً الوصف الوظيفي </a:t>
            </a:r>
            <a:r>
              <a:rPr lang="en-US" dirty="0">
                <a:cs typeface="AL-Mateen" pitchFamily="2" charset="-78"/>
              </a:rPr>
              <a:t>Job Description </a:t>
            </a:r>
            <a:r>
              <a:rPr lang="ar-EG" dirty="0">
                <a:cs typeface="AL-Mateen" pitchFamily="2" charset="-78"/>
              </a:rPr>
              <a:t> إذا لزم الأمر الوصف مختصراً حتي لا تزيد من عدد صفحات سيرتك الذاتية بغير داعي، إذ أن يقول الخبراء أنه لا يمكن لشخص لم تتعدي خبراته الثلاث سنوات أن تكون سيرته الذاتية مكونة من 10 أو15 صفحة</a:t>
            </a:r>
            <a:r>
              <a:rPr lang="ar-EG" dirty="0" smtClean="0">
                <a:cs typeface="AL-Mateen" pitchFamily="2" charset="-78"/>
              </a:rPr>
              <a:t>. لذلك</a:t>
            </a:r>
            <a:r>
              <a:rPr lang="ar-EG" dirty="0">
                <a:cs typeface="AL-Mateen" pitchFamily="2" charset="-78"/>
              </a:rPr>
              <a:t>، يجب أن تبتعدوا عن فكرة أنه كلما زادت عدد الصفحات أصبحت فرصتكم في جذب صاحب العمل أكبر، بل العكس.</a:t>
            </a:r>
            <a:endParaRPr lang="en-US" dirty="0">
              <a:cs typeface="AL-Mateen" pitchFamily="2" charset="-78"/>
            </a:endParaRPr>
          </a:p>
          <a:p>
            <a:pPr lvl="0"/>
            <a:r>
              <a:rPr lang="ar-SA" dirty="0">
                <a:cs typeface="AL-Mateen" pitchFamily="2" charset="-78"/>
              </a:rPr>
              <a:t>هنا تحتاج إلى سرد تسلسلك في الوظائف السابقة (إن وجدت) من خلال البدء دائما بالوظيفة الحالية فالأقدم</a:t>
            </a:r>
            <a:endParaRPr lang="ar-SA" dirty="0" smtClean="0">
              <a:cs typeface="AL-Mateen" pitchFamily="2" charset="-78"/>
            </a:endParaRPr>
          </a:p>
        </p:txBody>
      </p:sp>
    </p:spTree>
    <p:extLst>
      <p:ext uri="{BB962C8B-B14F-4D97-AF65-F5344CB8AC3E}">
        <p14:creationId xmlns:p14="http://schemas.microsoft.com/office/powerpoint/2010/main" val="3755239758"/>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a:bodyPr>
          <a:lstStyle/>
          <a:p>
            <a:r>
              <a:rPr lang="ar-SA" dirty="0" smtClean="0">
                <a:cs typeface="AL-Mateen" pitchFamily="2" charset="-78"/>
              </a:rPr>
              <a:t>وكذلك </a:t>
            </a:r>
            <a:r>
              <a:rPr lang="ar-SA" dirty="0">
                <a:cs typeface="AL-Mateen" pitchFamily="2" charset="-78"/>
              </a:rPr>
              <a:t>لا تنسى إضافة تاريخ التحاقك وانتقالك للوظيفة التالية. </a:t>
            </a:r>
          </a:p>
          <a:p>
            <a:r>
              <a:rPr lang="ar-SA" dirty="0">
                <a:cs typeface="AL-Mateen" pitchFamily="2" charset="-78"/>
              </a:rPr>
              <a:t>بعدها أكتب</a:t>
            </a:r>
            <a:r>
              <a:rPr lang="en-US" dirty="0">
                <a:cs typeface="AL-Mateen" pitchFamily="2" charset="-78"/>
              </a:rPr>
              <a:t> </a:t>
            </a:r>
            <a:r>
              <a:rPr lang="ar-SA" b="1" dirty="0">
                <a:cs typeface="AL-Mateen" pitchFamily="2" charset="-78"/>
              </a:rPr>
              <a:t>اسم الشركة</a:t>
            </a:r>
            <a:endParaRPr lang="en-US" dirty="0">
              <a:cs typeface="AL-Mateen" pitchFamily="2" charset="-78"/>
            </a:endParaRPr>
          </a:p>
          <a:p>
            <a:pPr lvl="0"/>
            <a:r>
              <a:rPr lang="ar-SA" dirty="0">
                <a:cs typeface="AL-Mateen" pitchFamily="2" charset="-78"/>
              </a:rPr>
              <a:t>الآن اكتب</a:t>
            </a:r>
            <a:r>
              <a:rPr lang="en-US" dirty="0">
                <a:cs typeface="AL-Mateen" pitchFamily="2" charset="-78"/>
              </a:rPr>
              <a:t> </a:t>
            </a:r>
            <a:r>
              <a:rPr lang="ar-SA" b="1" dirty="0">
                <a:cs typeface="AL-Mateen" pitchFamily="2" charset="-78"/>
              </a:rPr>
              <a:t>نبذة بسيطة عن الشركة</a:t>
            </a:r>
            <a:r>
              <a:rPr lang="en-US" dirty="0">
                <a:cs typeface="AL-Mateen" pitchFamily="2" charset="-78"/>
              </a:rPr>
              <a:t> </a:t>
            </a:r>
            <a:r>
              <a:rPr lang="ar-SA" dirty="0">
                <a:cs typeface="AL-Mateen" pitchFamily="2" charset="-78"/>
              </a:rPr>
              <a:t>ونشاطها، ليس كل الشركات معروفة للجميع وهذه الخطوة ستبين معرفتك وادراكك للشركة التي تعمل بها</a:t>
            </a:r>
            <a:r>
              <a:rPr lang="en-US" dirty="0">
                <a:cs typeface="AL-Mateen" pitchFamily="2" charset="-78"/>
              </a:rPr>
              <a:t>.</a:t>
            </a:r>
          </a:p>
          <a:p>
            <a:pPr lvl="0"/>
            <a:r>
              <a:rPr lang="ar-SA" dirty="0">
                <a:cs typeface="AL-Mateen" pitchFamily="2" charset="-78"/>
              </a:rPr>
              <a:t>بعدها أكتب</a:t>
            </a:r>
            <a:r>
              <a:rPr lang="en-US" dirty="0">
                <a:cs typeface="AL-Mateen" pitchFamily="2" charset="-78"/>
              </a:rPr>
              <a:t> </a:t>
            </a:r>
            <a:r>
              <a:rPr lang="ar-SA" b="1" dirty="0">
                <a:cs typeface="AL-Mateen" pitchFamily="2" charset="-78"/>
              </a:rPr>
              <a:t>موجز مختصر عن مسؤولياتك</a:t>
            </a:r>
            <a:r>
              <a:rPr lang="en-US" dirty="0">
                <a:cs typeface="AL-Mateen" pitchFamily="2" charset="-78"/>
              </a:rPr>
              <a:t> </a:t>
            </a:r>
            <a:r>
              <a:rPr lang="ar-SA" dirty="0">
                <a:cs typeface="AL-Mateen" pitchFamily="2" charset="-78"/>
              </a:rPr>
              <a:t>ومهامك بشكل عام، لا تذكر معلومات إضافية أو تبالغ في الشرح. مثلا إذا مسماك الوظيفي مدير مشروع لا تحتاج لأن تكتب “أنا اعمل كمدير مشاريع في الشركة” فهذه المعلومة واضحة من مسماك الوظيفي</a:t>
            </a:r>
            <a:r>
              <a:rPr lang="en-US" dirty="0">
                <a:cs typeface="AL-Mateen" pitchFamily="2" charset="-78"/>
              </a:rPr>
              <a:t>.</a:t>
            </a:r>
          </a:p>
          <a:p>
            <a:endParaRPr lang="ar-SA" dirty="0">
              <a:cs typeface="AL-Mateen" pitchFamily="2" charset="-78"/>
            </a:endParaRPr>
          </a:p>
          <a:p>
            <a:endParaRPr lang="ar-SA" dirty="0"/>
          </a:p>
        </p:txBody>
      </p:sp>
    </p:spTree>
    <p:extLst>
      <p:ext uri="{BB962C8B-B14F-4D97-AF65-F5344CB8AC3E}">
        <p14:creationId xmlns:p14="http://schemas.microsoft.com/office/powerpoint/2010/main" val="69502617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marL="0" lvl="0" indent="0">
              <a:buNone/>
            </a:pPr>
            <a:r>
              <a:rPr lang="ar-SA" dirty="0">
                <a:cs typeface="AL-Mateen" pitchFamily="2" charset="-78"/>
              </a:rPr>
              <a:t>واخيرا أذكر</a:t>
            </a:r>
            <a:r>
              <a:rPr lang="en-US" dirty="0">
                <a:cs typeface="AL-Mateen" pitchFamily="2" charset="-78"/>
              </a:rPr>
              <a:t> </a:t>
            </a:r>
            <a:r>
              <a:rPr lang="ar-SA" b="1" dirty="0">
                <a:cs typeface="AL-Mateen" pitchFamily="2" charset="-78"/>
              </a:rPr>
              <a:t>أهم إنجازاتك</a:t>
            </a:r>
            <a:r>
              <a:rPr lang="en-US" dirty="0">
                <a:cs typeface="AL-Mateen" pitchFamily="2" charset="-78"/>
              </a:rPr>
              <a:t> </a:t>
            </a:r>
            <a:r>
              <a:rPr lang="ar-SA" dirty="0">
                <a:cs typeface="AL-Mateen" pitchFamily="2" charset="-78"/>
              </a:rPr>
              <a:t>التي تفخر بها، ولا تخلط ما بين الإنجازات وبين المهام الدورية. فمثلا “متابعة سير المشاريع” تعتبر مهام ولكن “إنهاء مشروع العمل في زمن أقل من المخطط له وبتكلفة أيضا أقل” هنا تكون إنجاز. وجهز نفسك للأسئلة على هذه النقاط. وأحذر كل الحذر من أن تكتب شيئا لم تقم بعمله أو لا يمكنك الحديث عنه وإثباته. يمكن لمسؤول التوظيف لاحقا أن يتأكد من إنجازاتك من خلال مراجعة المراجع السابقة </a:t>
            </a:r>
            <a:r>
              <a:rPr lang="ar-SA" dirty="0" smtClean="0">
                <a:cs typeface="AL-Mateen" pitchFamily="2" charset="-78"/>
              </a:rPr>
              <a:t>لك</a:t>
            </a:r>
            <a:endParaRPr lang="ar-SA" dirty="0"/>
          </a:p>
        </p:txBody>
      </p:sp>
    </p:spTree>
    <p:extLst>
      <p:ext uri="{BB962C8B-B14F-4D97-AF65-F5344CB8AC3E}">
        <p14:creationId xmlns:p14="http://schemas.microsoft.com/office/powerpoint/2010/main" val="367630292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57200" y="274638"/>
            <a:ext cx="8229600" cy="778098"/>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ar-SA" b="1" dirty="0" smtClean="0">
                <a:cs typeface="AL-Mateen" pitchFamily="2" charset="-78"/>
              </a:rPr>
              <a:t/>
            </a:r>
            <a:br>
              <a:rPr lang="ar-SA" b="1" dirty="0" smtClean="0">
                <a:cs typeface="AL-Mateen" pitchFamily="2" charset="-78"/>
              </a:rPr>
            </a:br>
            <a:r>
              <a:rPr lang="ar-SA" b="1" dirty="0" smtClean="0">
                <a:cs typeface="AL-Mateen" pitchFamily="2" charset="-78"/>
              </a:rPr>
              <a:t>المستوي </a:t>
            </a:r>
            <a:r>
              <a:rPr lang="ar-SA" b="1" dirty="0">
                <a:cs typeface="AL-Mateen" pitchFamily="2" charset="-78"/>
              </a:rPr>
              <a:t>التعليمي </a:t>
            </a:r>
            <a:r>
              <a:rPr lang="ar-SA" dirty="0">
                <a:cs typeface="AL-Mateen" pitchFamily="2" charset="-78"/>
              </a:rPr>
              <a:t>(المؤهلات)</a:t>
            </a:r>
            <a:r>
              <a:rPr lang="en-US" dirty="0">
                <a:cs typeface="AL-Mateen" pitchFamily="2" charset="-78"/>
              </a:rPr>
              <a:t/>
            </a:r>
            <a:br>
              <a:rPr lang="en-US" dirty="0">
                <a:cs typeface="AL-Mateen" pitchFamily="2" charset="-78"/>
              </a:rPr>
            </a:br>
            <a:endParaRPr lang="ar-SA" dirty="0"/>
          </a:p>
        </p:txBody>
      </p:sp>
      <p:sp>
        <p:nvSpPr>
          <p:cNvPr id="3" name="عنصر نائب للمحتوى 2"/>
          <p:cNvSpPr>
            <a:spLocks noGrp="1"/>
          </p:cNvSpPr>
          <p:nvPr>
            <p:ph idx="1"/>
          </p:nvPr>
        </p:nvSpPr>
        <p:spPr>
          <a:xfrm>
            <a:off x="539552" y="1340768"/>
            <a:ext cx="8229600" cy="4525963"/>
          </a:xfrm>
        </p:spPr>
        <p:style>
          <a:lnRef idx="3">
            <a:schemeClr val="lt1"/>
          </a:lnRef>
          <a:fillRef idx="1">
            <a:schemeClr val="accent1"/>
          </a:fillRef>
          <a:effectRef idx="1">
            <a:schemeClr val="accent1"/>
          </a:effectRef>
          <a:fontRef idx="minor">
            <a:schemeClr val="lt1"/>
          </a:fontRef>
        </p:style>
        <p:txBody>
          <a:bodyPr>
            <a:noAutofit/>
          </a:bodyPr>
          <a:lstStyle/>
          <a:p>
            <a:pPr>
              <a:lnSpc>
                <a:spcPts val="3900"/>
              </a:lnSpc>
            </a:pPr>
            <a:r>
              <a:rPr lang="ar-SA" sz="2800" dirty="0">
                <a:cs typeface="AL-Mateen" pitchFamily="2" charset="-78"/>
              </a:rPr>
              <a:t>يجب ذكر جميع الشهادات والمؤهلات العلميّة التي تم الحصول عليها منذ انتهاء المدرسة، والجامعة وما بعدها إذا وُجد. وذكر مجال التخصص بالضبط كما ذُكر في الشهادة الرسميّة، ويكون الترتيب الزمنيّ في السيرة الذاتيّة من الشهادة الأحدث فالأقدم، مثلاً ذكر شهادة الدكتوراه، ثمّ شهادة الماجستير، ثم البكالوريوس وبعدها ذكر المدرسة الثانوية التي تخرّجت منها. </a:t>
            </a:r>
            <a:r>
              <a:rPr lang="ar-SA" sz="2800" b="1" dirty="0">
                <a:cs typeface="AL-Mateen" pitchFamily="2" charset="-78"/>
              </a:rPr>
              <a:t>المؤهلات العلمية (حسب اخر شهادة حاصل عليها)</a:t>
            </a:r>
            <a:r>
              <a:rPr lang="ar-SA" sz="2800" dirty="0">
                <a:cs typeface="AL-Mateen" pitchFamily="2" charset="-78"/>
              </a:rPr>
              <a:t> </a:t>
            </a:r>
            <a:endParaRPr lang="en-US" sz="2800" dirty="0">
              <a:cs typeface="AL-Mateen" pitchFamily="2" charset="-78"/>
            </a:endParaRPr>
          </a:p>
          <a:p>
            <a:pPr lvl="0">
              <a:lnSpc>
                <a:spcPts val="3900"/>
              </a:lnSpc>
            </a:pPr>
            <a:r>
              <a:rPr lang="ar-SA" sz="2800" dirty="0">
                <a:cs typeface="AL-Mateen" pitchFamily="2" charset="-78"/>
              </a:rPr>
              <a:t>اسم التخصص </a:t>
            </a:r>
            <a:endParaRPr lang="en-US" sz="2800" dirty="0">
              <a:cs typeface="AL-Mateen" pitchFamily="2" charset="-78"/>
            </a:endParaRPr>
          </a:p>
          <a:p>
            <a:pPr lvl="0">
              <a:lnSpc>
                <a:spcPts val="3900"/>
              </a:lnSpc>
            </a:pPr>
            <a:r>
              <a:rPr lang="ar-SA" sz="2800" dirty="0">
                <a:cs typeface="AL-Mateen" pitchFamily="2" charset="-78"/>
              </a:rPr>
              <a:t>اسم </a:t>
            </a:r>
            <a:r>
              <a:rPr lang="ar-SA" sz="2800" dirty="0" smtClean="0">
                <a:cs typeface="AL-Mateen" pitchFamily="2" charset="-78"/>
              </a:rPr>
              <a:t>الكلية</a:t>
            </a:r>
            <a:endParaRPr lang="en-US" sz="2800" dirty="0">
              <a:cs typeface="AL-Mateen" pitchFamily="2" charset="-78"/>
            </a:endParaRPr>
          </a:p>
        </p:txBody>
      </p:sp>
    </p:spTree>
    <p:extLst>
      <p:ext uri="{BB962C8B-B14F-4D97-AF65-F5344CB8AC3E}">
        <p14:creationId xmlns:p14="http://schemas.microsoft.com/office/powerpoint/2010/main" val="156990743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124744"/>
            <a:ext cx="8229600" cy="4896544"/>
          </a:xfrm>
        </p:spPr>
        <p:style>
          <a:lnRef idx="3">
            <a:schemeClr val="lt1"/>
          </a:lnRef>
          <a:fillRef idx="1">
            <a:schemeClr val="accent1"/>
          </a:fillRef>
          <a:effectRef idx="1">
            <a:schemeClr val="accent1"/>
          </a:effectRef>
          <a:fontRef idx="minor">
            <a:schemeClr val="lt1"/>
          </a:fontRef>
        </p:style>
        <p:txBody>
          <a:bodyPr>
            <a:noAutofit/>
          </a:bodyPr>
          <a:lstStyle/>
          <a:p>
            <a:pPr lvl="0" algn="just">
              <a:lnSpc>
                <a:spcPts val="3900"/>
              </a:lnSpc>
            </a:pPr>
            <a:r>
              <a:rPr lang="ar-SA" sz="2800" dirty="0">
                <a:cs typeface="AL-Mateen" pitchFamily="2" charset="-78"/>
              </a:rPr>
              <a:t>اسم الجامعة </a:t>
            </a:r>
            <a:endParaRPr lang="en-US" sz="2800" dirty="0">
              <a:cs typeface="AL-Mateen" pitchFamily="2" charset="-78"/>
            </a:endParaRPr>
          </a:p>
          <a:p>
            <a:pPr lvl="0" algn="just">
              <a:lnSpc>
                <a:spcPts val="3900"/>
              </a:lnSpc>
            </a:pPr>
            <a:r>
              <a:rPr lang="ar-SA" sz="2800" dirty="0">
                <a:cs typeface="AL-Mateen" pitchFamily="2" charset="-78"/>
              </a:rPr>
              <a:t>سنة التخرج</a:t>
            </a:r>
            <a:endParaRPr lang="en-US" sz="2800" dirty="0">
              <a:cs typeface="AL-Mateen" pitchFamily="2" charset="-78"/>
            </a:endParaRPr>
          </a:p>
          <a:p>
            <a:pPr lvl="0" algn="just">
              <a:lnSpc>
                <a:spcPts val="3900"/>
              </a:lnSpc>
            </a:pPr>
            <a:r>
              <a:rPr lang="ar-SA" sz="2800" dirty="0">
                <a:cs typeface="AL-Mateen" pitchFamily="2" charset="-78"/>
              </a:rPr>
              <a:t>التقدير الذي حصلت عليه</a:t>
            </a:r>
          </a:p>
          <a:p>
            <a:pPr lvl="0" algn="just">
              <a:lnSpc>
                <a:spcPts val="3900"/>
              </a:lnSpc>
            </a:pPr>
            <a:r>
              <a:rPr lang="ar-SA" sz="2800" b="1" dirty="0">
                <a:cs typeface="AL-Mateen" pitchFamily="2" charset="-78"/>
              </a:rPr>
              <a:t>يغيب عنا أن نضع الموقع الالكتروني للجامعة التي تخرجنا منها، مع ضرورة ذكر التخصص الفرعي</a:t>
            </a:r>
            <a:r>
              <a:rPr lang="ar-SA" sz="2800" b="1" u="sng" dirty="0" smtClean="0">
                <a:cs typeface="AL-Mateen" pitchFamily="2" charset="-78"/>
              </a:rPr>
              <a:t>.</a:t>
            </a:r>
          </a:p>
          <a:p>
            <a:pPr lvl="0" algn="just">
              <a:lnSpc>
                <a:spcPts val="3900"/>
              </a:lnSpc>
            </a:pPr>
            <a:r>
              <a:rPr lang="ar-SA" sz="2800" dirty="0">
                <a:cs typeface="AL-Mateen" pitchFamily="2" charset="-78"/>
              </a:rPr>
              <a:t>اذا كنت طالباً تكتب المؤهلات بعد المهارات الأساسية مباشرة بدلاً من التاريخ الوظيفي، اما إن كنت خريجاً فتكتب المؤهلات بعد التاريخ الوظيفي في هذه النقطة تكتب آخر درجة تعليم وصلت إليها، هل هي ماجيستير، دكتوراه، دبلومة، ليسانس أو إذا ما زلت طالباً تكتب في أي سنة وكليتك وتخصصك</a:t>
            </a:r>
          </a:p>
        </p:txBody>
      </p:sp>
    </p:spTree>
    <p:extLst>
      <p:ext uri="{BB962C8B-B14F-4D97-AF65-F5344CB8AC3E}">
        <p14:creationId xmlns:p14="http://schemas.microsoft.com/office/powerpoint/2010/main" val="556641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gn="just" fontAlgn="t">
              <a:lnSpc>
                <a:spcPts val="4000"/>
              </a:lnSpc>
            </a:pPr>
            <a:r>
              <a:rPr lang="ar-SA" sz="2800" dirty="0" smtClean="0">
                <a:cs typeface="AL-Mateen" pitchFamily="2" charset="-78"/>
              </a:rPr>
              <a:t>، </a:t>
            </a:r>
            <a:r>
              <a:rPr lang="ar-SA" sz="2800" dirty="0">
                <a:cs typeface="AL-Mateen" pitchFamily="2" charset="-78"/>
              </a:rPr>
              <a:t>وكذلك تكتب تقديرك. من الأفضل أن تكتب تقديرك إذا كان جيداً أو أكثر، اما إذا كان أقل من جيد فلا تكتبه</a:t>
            </a:r>
            <a:r>
              <a:rPr lang="ar-SA" sz="2800" dirty="0" smtClean="0">
                <a:cs typeface="AL-Mateen" pitchFamily="2" charset="-78"/>
              </a:rPr>
              <a:t>.</a:t>
            </a:r>
            <a:r>
              <a:rPr lang="ar-SA" sz="2800" dirty="0">
                <a:cs typeface="AL-Mateen" pitchFamily="2" charset="-78"/>
              </a:rPr>
              <a:t> ماذا عن إذا كان تقديرك خلال الثلاث سنوات الأولي تقدير عادي، وفي آخر سنة دراسية كان تقديرك امتياز؟ في هذه </a:t>
            </a:r>
            <a:r>
              <a:rPr lang="ar-SA" sz="2800" dirty="0" smtClean="0">
                <a:cs typeface="AL-Mateen" pitchFamily="2" charset="-78"/>
              </a:rPr>
              <a:t>الحالة</a:t>
            </a:r>
            <a:r>
              <a:rPr lang="ar-SA" sz="2800" dirty="0">
                <a:cs typeface="AL-Mateen" pitchFamily="2" charset="-78"/>
              </a:rPr>
              <a:t> تكتب تقدير السنة الأخيرة فقط مما يعكس صورة إيجابية لدي قارئ سيرتك الذاتية مما يدل علي إصرارك علي النجاح </a:t>
            </a:r>
            <a:endParaRPr lang="ar-SA" sz="2800" dirty="0" smtClean="0">
              <a:cs typeface="AL-Mateen" pitchFamily="2" charset="-78"/>
            </a:endParaRPr>
          </a:p>
          <a:p>
            <a:pPr algn="just">
              <a:lnSpc>
                <a:spcPts val="4000"/>
              </a:lnSpc>
            </a:pPr>
            <a:r>
              <a:rPr lang="ar-SA" sz="2800" dirty="0">
                <a:cs typeface="AL-Mateen" pitchFamily="2" charset="-78"/>
              </a:rPr>
              <a:t>، أو إذا حصلت علي درجة عالية في مشروع تخرجك يفضل كتابتها في السيرة الذاتية وخصوصاً إذا كان مشروعك عن موضوع مميز، نادر، أو مطلوب في السوق المهني </a:t>
            </a:r>
          </a:p>
          <a:p>
            <a:r>
              <a:rPr lang="ar-SA" sz="2800" b="1" dirty="0">
                <a:cs typeface="AL-Mateen" pitchFamily="2" charset="-78"/>
              </a:rPr>
              <a:t>الشهادات </a:t>
            </a:r>
            <a:r>
              <a:rPr lang="ar-SA" sz="2800" b="1" dirty="0" err="1">
                <a:cs typeface="AL-Mateen" pitchFamily="2" charset="-78"/>
              </a:rPr>
              <a:t>الأخري</a:t>
            </a:r>
            <a:r>
              <a:rPr lang="ar-SA" sz="2800" b="1" dirty="0">
                <a:cs typeface="AL-Mateen" pitchFamily="2" charset="-78"/>
              </a:rPr>
              <a:t>: </a:t>
            </a:r>
            <a:r>
              <a:rPr lang="en-US" sz="2800" b="1" dirty="0">
                <a:cs typeface="AL-Mateen" pitchFamily="2" charset="-78"/>
              </a:rPr>
              <a:t>Other Certificates</a:t>
            </a:r>
            <a:endParaRPr lang="en-US" sz="2800" dirty="0">
              <a:cs typeface="AL-Mateen" pitchFamily="2" charset="-78"/>
            </a:endParaRPr>
          </a:p>
          <a:p>
            <a:r>
              <a:rPr lang="ar-SA" sz="2800" dirty="0">
                <a:cs typeface="AL-Mateen" pitchFamily="2" charset="-78"/>
              </a:rPr>
              <a:t>تبين في هذه النقطة كل  الشهادات التي حصلت عليها من </a:t>
            </a:r>
            <a:r>
              <a:rPr lang="en-US" sz="2800" dirty="0">
                <a:cs typeface="AL-Mateen" pitchFamily="2" charset="-78"/>
              </a:rPr>
              <a:t>Courses</a:t>
            </a:r>
            <a:r>
              <a:rPr lang="ar-SA" sz="2800" dirty="0">
                <a:cs typeface="AL-Mateen" pitchFamily="2" charset="-78"/>
              </a:rPr>
              <a:t>. مثل شهادة ال</a:t>
            </a:r>
            <a:r>
              <a:rPr lang="en-US" sz="2800" dirty="0">
                <a:cs typeface="AL-Mateen" pitchFamily="2" charset="-78"/>
              </a:rPr>
              <a:t>TOT</a:t>
            </a:r>
            <a:endParaRPr lang="ar-SA" sz="2800" dirty="0">
              <a:cs typeface="AL-Mateen" pitchFamily="2" charset="-78"/>
            </a:endParaRPr>
          </a:p>
          <a:p>
            <a:pPr algn="just" fontAlgn="t">
              <a:lnSpc>
                <a:spcPts val="4000"/>
              </a:lnSpc>
            </a:pPr>
            <a:endParaRPr lang="en-US" sz="2800" dirty="0">
              <a:cs typeface="AL-Mateen" pitchFamily="2" charset="-78"/>
            </a:endParaRPr>
          </a:p>
        </p:txBody>
      </p:sp>
    </p:spTree>
    <p:extLst>
      <p:ext uri="{BB962C8B-B14F-4D97-AF65-F5344CB8AC3E}">
        <p14:creationId xmlns:p14="http://schemas.microsoft.com/office/powerpoint/2010/main" val="136270382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b="1" dirty="0">
                <a:cs typeface="AL-Mateen" pitchFamily="2" charset="-78"/>
              </a:rPr>
              <a:t>الخبرات العمليّة</a:t>
            </a:r>
            <a:r>
              <a:rPr lang="ar-SA" dirty="0">
                <a:cs typeface="AL-Mateen" pitchFamily="2" charset="-78"/>
              </a:rPr>
              <a:t>:</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a:bodyPr>
          <a:lstStyle/>
          <a:p>
            <a:pPr lvl="0" algn="just">
              <a:lnSpc>
                <a:spcPts val="4200"/>
              </a:lnSpc>
            </a:pPr>
            <a:r>
              <a:rPr lang="ar-SA" sz="3000" dirty="0" smtClean="0">
                <a:cs typeface="AL-Mateen" pitchFamily="2" charset="-78"/>
              </a:rPr>
              <a:t>يتم </a:t>
            </a:r>
            <a:r>
              <a:rPr lang="ar-SA" sz="3000" dirty="0">
                <a:cs typeface="AL-Mateen" pitchFamily="2" charset="-78"/>
              </a:rPr>
              <a:t>ذكر جميع الخبرات التي تم اكتسابها من الأعمال، سواء كانت مُدّتها طويلة أو قصيرة الأمد، وذكر الفترة التي تم الالتزام بها في ذلك العمل بتوثيق تاريخ دقيق مع مُراعاة التّرتيب الزمنيّ، كما يُراعى عرض هذه الخبرات بطريقة جذّابة وإيجابيّة بعيدة عن الألقاب التقليديّة، هنا يستطيع كل فرد أن يتميّز بنفسه بوصف وظيفي حقيقي قام به، ولكن مع إضافة ذكر المهارات الشخصيّة التي جعلته قادراً على إدارة هذه المهام، مثلاً إبداعات جديدة، </a:t>
            </a:r>
            <a:r>
              <a:rPr lang="ar-SA" sz="3000" dirty="0" smtClean="0">
                <a:cs typeface="AL-Mateen" pitchFamily="2" charset="-78"/>
              </a:rPr>
              <a:t>أو القدرة </a:t>
            </a:r>
            <a:r>
              <a:rPr lang="ar-SA" sz="3000" dirty="0">
                <a:cs typeface="AL-Mateen" pitchFamily="2" charset="-78"/>
              </a:rPr>
              <a:t>على </a:t>
            </a:r>
            <a:r>
              <a:rPr lang="ar-SA" sz="3000" u="sng" dirty="0" smtClean="0">
                <a:cs typeface="AL-Mateen" pitchFamily="2" charset="-78"/>
              </a:rPr>
              <a:t>حل المشاكل</a:t>
            </a:r>
            <a:r>
              <a:rPr lang="ar-SA" sz="3000" dirty="0" smtClean="0">
                <a:cs typeface="AL-Mateen" pitchFamily="2" charset="-78"/>
              </a:rPr>
              <a:t>، </a:t>
            </a:r>
            <a:r>
              <a:rPr lang="ar-SA" sz="3000" dirty="0">
                <a:cs typeface="AL-Mateen" pitchFamily="2" charset="-78"/>
              </a:rPr>
              <a:t>أو العمل تحت الضغوط، أو العمل ضمن فريق، وغيرها من الميّزات الشخصيّة التي تجعل منه شخصاً قادراً. </a:t>
            </a:r>
            <a:endParaRPr lang="en-US" sz="3000" dirty="0">
              <a:cs typeface="AL-Mateen" pitchFamily="2" charset="-78"/>
            </a:endParaRPr>
          </a:p>
          <a:p>
            <a:pPr>
              <a:lnSpc>
                <a:spcPts val="4200"/>
              </a:lnSpc>
            </a:pPr>
            <a:endParaRPr lang="ar-SA" sz="3000" dirty="0">
              <a:cs typeface="AL-Mateen" pitchFamily="2" charset="-78"/>
            </a:endParaRPr>
          </a:p>
        </p:txBody>
      </p:sp>
    </p:spTree>
    <p:extLst>
      <p:ext uri="{BB962C8B-B14F-4D97-AF65-F5344CB8AC3E}">
        <p14:creationId xmlns:p14="http://schemas.microsoft.com/office/powerpoint/2010/main" val="25072826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484784"/>
            <a:ext cx="8229600" cy="4641379"/>
          </a:xfrm>
        </p:spPr>
        <p:style>
          <a:lnRef idx="3">
            <a:schemeClr val="lt1"/>
          </a:lnRef>
          <a:fillRef idx="1">
            <a:schemeClr val="accent1"/>
          </a:fillRef>
          <a:effectRef idx="1">
            <a:schemeClr val="accent1"/>
          </a:effectRef>
          <a:fontRef idx="minor">
            <a:schemeClr val="lt1"/>
          </a:fontRef>
        </p:style>
        <p:txBody>
          <a:bodyPr>
            <a:noAutofit/>
          </a:bodyPr>
          <a:lstStyle/>
          <a:p>
            <a:pPr>
              <a:lnSpc>
                <a:spcPts val="3900"/>
              </a:lnSpc>
            </a:pPr>
            <a:r>
              <a:rPr lang="ar-SA" sz="2800" dirty="0" smtClean="0">
                <a:cs typeface="AL-Mateen" pitchFamily="2" charset="-78"/>
              </a:rPr>
              <a:t>لا </a:t>
            </a:r>
            <a:r>
              <a:rPr lang="ar-SA" sz="2800" dirty="0">
                <a:cs typeface="AL-Mateen" pitchFamily="2" charset="-78"/>
              </a:rPr>
              <a:t>تذكر مسؤولياتك فقط بل إنجازاتك وما حققته للشركة خلال عملك </a:t>
            </a:r>
            <a:r>
              <a:rPr lang="ar-SA" sz="2800" dirty="0" smtClean="0">
                <a:cs typeface="AL-Mateen" pitchFamily="2" charset="-78"/>
              </a:rPr>
              <a:t>بها</a:t>
            </a:r>
            <a:r>
              <a:rPr lang="en-US" sz="2800" dirty="0">
                <a:cs typeface="AL-Mateen" pitchFamily="2" charset="-78"/>
              </a:rPr>
              <a:t/>
            </a:r>
            <a:br>
              <a:rPr lang="en-US" sz="2800" dirty="0">
                <a:cs typeface="AL-Mateen" pitchFamily="2" charset="-78"/>
              </a:rPr>
            </a:br>
            <a:r>
              <a:rPr lang="ar-SA" sz="2800" dirty="0">
                <a:cs typeface="AL-Mateen" pitchFamily="2" charset="-78"/>
              </a:rPr>
              <a:t>لا تذكر أسباب تركك </a:t>
            </a:r>
            <a:r>
              <a:rPr lang="ar-SA" sz="2800" dirty="0" smtClean="0">
                <a:cs typeface="AL-Mateen" pitchFamily="2" charset="-78"/>
              </a:rPr>
              <a:t>للعمل</a:t>
            </a:r>
            <a:r>
              <a:rPr lang="en-US" sz="2800" dirty="0">
                <a:cs typeface="AL-Mateen" pitchFamily="2" charset="-78"/>
              </a:rPr>
              <a:t/>
            </a:r>
            <a:br>
              <a:rPr lang="en-US" sz="2800" dirty="0">
                <a:cs typeface="AL-Mateen" pitchFamily="2" charset="-78"/>
              </a:rPr>
            </a:br>
            <a:r>
              <a:rPr lang="ar-SA" sz="2800" dirty="0">
                <a:cs typeface="AL-Mateen" pitchFamily="2" charset="-78"/>
              </a:rPr>
              <a:t>اذكر الوظائف التي عملت بها حديثاً </a:t>
            </a:r>
            <a:r>
              <a:rPr lang="ar-SA" sz="2800" dirty="0" smtClean="0">
                <a:cs typeface="AL-Mateen" pitchFamily="2" charset="-78"/>
              </a:rPr>
              <a:t>فقط</a:t>
            </a:r>
            <a:r>
              <a:rPr lang="en-US" sz="2800" dirty="0">
                <a:cs typeface="AL-Mateen" pitchFamily="2" charset="-78"/>
              </a:rPr>
              <a:t/>
            </a:r>
            <a:br>
              <a:rPr lang="en-US" sz="2800" dirty="0">
                <a:cs typeface="AL-Mateen" pitchFamily="2" charset="-78"/>
              </a:rPr>
            </a:br>
            <a:r>
              <a:rPr lang="ar-SA" sz="2800" dirty="0">
                <a:cs typeface="AL-Mateen" pitchFamily="2" charset="-78"/>
              </a:rPr>
              <a:t>اذكر أي أعمال تطوعية قمت بها, فالمهم نوعية العمل بغض النظر عن كونه مدفوعاً أم </a:t>
            </a:r>
            <a:r>
              <a:rPr lang="ar-SA" sz="2800" dirty="0" smtClean="0">
                <a:cs typeface="AL-Mateen" pitchFamily="2" charset="-78"/>
              </a:rPr>
              <a:t>لا</a:t>
            </a:r>
            <a:r>
              <a:rPr lang="en-US" sz="2800" dirty="0">
                <a:cs typeface="AL-Mateen" pitchFamily="2" charset="-78"/>
              </a:rPr>
              <a:t/>
            </a:r>
            <a:br>
              <a:rPr lang="en-US" sz="2800" dirty="0">
                <a:cs typeface="AL-Mateen" pitchFamily="2" charset="-78"/>
              </a:rPr>
            </a:br>
            <a:r>
              <a:rPr lang="ar-SA" sz="2800" dirty="0">
                <a:cs typeface="AL-Mateen" pitchFamily="2" charset="-78"/>
              </a:rPr>
              <a:t>من المفيد أن تذكر كيفية تطوير مهاراتك من خلال أعمالك </a:t>
            </a:r>
            <a:r>
              <a:rPr lang="ar-SA" sz="2800" dirty="0" smtClean="0">
                <a:cs typeface="AL-Mateen" pitchFamily="2" charset="-78"/>
              </a:rPr>
              <a:t>السابقة</a:t>
            </a:r>
            <a:endParaRPr lang="en-US" sz="2800" dirty="0" smtClean="0">
              <a:cs typeface="AL-Mateen" pitchFamily="2" charset="-78"/>
            </a:endParaRPr>
          </a:p>
          <a:p>
            <a:pPr>
              <a:lnSpc>
                <a:spcPts val="3900"/>
              </a:lnSpc>
            </a:pPr>
            <a:r>
              <a:rPr lang="ar-SA" sz="2800" dirty="0">
                <a:cs typeface="AL-Mateen" pitchFamily="2" charset="-78"/>
              </a:rPr>
              <a:t>لا تقلل من أهمية خبراتك, فهي سبب تطوير مهاراتك </a:t>
            </a:r>
            <a:r>
              <a:rPr lang="en-US" sz="2800" dirty="0">
                <a:cs typeface="AL-Mateen" pitchFamily="2" charset="-78"/>
              </a:rPr>
              <a:t/>
            </a:r>
            <a:br>
              <a:rPr lang="en-US" sz="2800" dirty="0">
                <a:cs typeface="AL-Mateen" pitchFamily="2" charset="-78"/>
              </a:rPr>
            </a:br>
            <a:endParaRPr lang="ar-SA" sz="2800" dirty="0">
              <a:cs typeface="AL-Mateen" pitchFamily="2" charset="-78"/>
            </a:endParaRPr>
          </a:p>
        </p:txBody>
      </p:sp>
    </p:spTree>
    <p:extLst>
      <p:ext uri="{BB962C8B-B14F-4D97-AF65-F5344CB8AC3E}">
        <p14:creationId xmlns:p14="http://schemas.microsoft.com/office/powerpoint/2010/main" val="241430884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pPr>
              <a:lnSpc>
                <a:spcPts val="4800"/>
              </a:lnSpc>
            </a:pPr>
            <a:r>
              <a:rPr lang="ar-SA" b="1" dirty="0" smtClean="0">
                <a:cs typeface="AL-Mateen" pitchFamily="2" charset="-78"/>
              </a:rPr>
              <a:t/>
            </a:r>
            <a:br>
              <a:rPr lang="ar-SA" b="1" dirty="0" smtClean="0">
                <a:cs typeface="AL-Mateen" pitchFamily="2" charset="-78"/>
              </a:rPr>
            </a:br>
            <a:r>
              <a:rPr lang="ar-EG" b="1" dirty="0" smtClean="0">
                <a:cs typeface="AL-Mateen" pitchFamily="2" charset="-78"/>
              </a:rPr>
              <a:t>خبرات </a:t>
            </a:r>
            <a:r>
              <a:rPr lang="ar-EG" b="1" dirty="0">
                <a:cs typeface="AL-Mateen" pitchFamily="2" charset="-78"/>
              </a:rPr>
              <a:t>إضافية: </a:t>
            </a:r>
            <a:r>
              <a:rPr lang="en-US" b="1" dirty="0">
                <a:cs typeface="AL-Mateen" pitchFamily="2" charset="-78"/>
              </a:rPr>
              <a:t>Additional Experiences</a:t>
            </a:r>
            <a:r>
              <a:rPr lang="en-US" dirty="0">
                <a:cs typeface="AL-Mateen" pitchFamily="2" charset="-78"/>
              </a:rPr>
              <a:t/>
            </a:r>
            <a:br>
              <a:rPr lang="en-US" dirty="0">
                <a:cs typeface="AL-Mateen" pitchFamily="2" charset="-78"/>
              </a:rPr>
            </a:b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ts val="4200"/>
              </a:lnSpc>
              <a:buNone/>
            </a:pPr>
            <a:r>
              <a:rPr lang="ar-EG" dirty="0" smtClean="0">
                <a:cs typeface="AL-Mateen" pitchFamily="2" charset="-78"/>
              </a:rPr>
              <a:t>ما </a:t>
            </a:r>
            <a:r>
              <a:rPr lang="ar-EG" dirty="0">
                <a:cs typeface="AL-Mateen" pitchFamily="2" charset="-78"/>
              </a:rPr>
              <a:t>المقصود بالخبرات الإضافية؟ هي كل النشاطات التي قمت بها خلال دراستك ولكنها ليس لها علاقة بمجال دراستك. مثلاً قمت بتنظيم </a:t>
            </a:r>
            <a:r>
              <a:rPr lang="en-US" dirty="0">
                <a:cs typeface="AL-Mateen" pitchFamily="2" charset="-78"/>
              </a:rPr>
              <a:t>event </a:t>
            </a:r>
            <a:r>
              <a:rPr lang="ar-EG" dirty="0">
                <a:cs typeface="AL-Mateen" pitchFamily="2" charset="-78"/>
              </a:rPr>
              <a:t> </a:t>
            </a:r>
            <a:r>
              <a:rPr lang="ar-EG" dirty="0" smtClean="0">
                <a:cs typeface="AL-Mateen" pitchFamily="2" charset="-78"/>
              </a:rPr>
              <a:t>او</a:t>
            </a:r>
            <a:r>
              <a:rPr lang="ar-SA" dirty="0" smtClean="0">
                <a:cs typeface="AL-Mateen" pitchFamily="2" charset="-78"/>
              </a:rPr>
              <a:t> </a:t>
            </a:r>
            <a:r>
              <a:rPr lang="ar-EG" dirty="0" smtClean="0">
                <a:cs typeface="AL-Mateen" pitchFamily="2" charset="-78"/>
              </a:rPr>
              <a:t>حدث </a:t>
            </a:r>
            <a:r>
              <a:rPr lang="ar-EG" dirty="0">
                <a:cs typeface="AL-Mateen" pitchFamily="2" charset="-78"/>
              </a:rPr>
              <a:t>وكنت انت المسئول عنه، ونجح هذا الحدث بصورة هائلة. أو حضرت مؤتمراً معيناَ بشرط أن يكون هذا المؤتمر مؤتمراَ عالمياَ أو معروفاً. أو شاركت في مؤتمراً هاماً تابعاً لجامعتك مثلاً</a:t>
            </a:r>
            <a:endParaRPr lang="en-US" dirty="0">
              <a:cs typeface="AL-Mateen" pitchFamily="2" charset="-78"/>
            </a:endParaRPr>
          </a:p>
        </p:txBody>
      </p:sp>
    </p:spTree>
    <p:extLst>
      <p:ext uri="{BB962C8B-B14F-4D97-AF65-F5344CB8AC3E}">
        <p14:creationId xmlns:p14="http://schemas.microsoft.com/office/powerpoint/2010/main" val="427077675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b="1" dirty="0">
                <a:solidFill>
                  <a:schemeClr val="bg1"/>
                </a:solidFill>
                <a:cs typeface="AL-Mateen" pitchFamily="2" charset="-78"/>
              </a:rPr>
              <a:t>الاهتمامات</a:t>
            </a:r>
            <a:r>
              <a:rPr lang="ar-SA" dirty="0">
                <a:solidFill>
                  <a:schemeClr val="bg1"/>
                </a:solidFill>
                <a:cs typeface="AL-Mateen" pitchFamily="2" charset="-78"/>
              </a:rPr>
              <a:t>:</a:t>
            </a:r>
            <a:endParaRPr lang="ar-SA" dirty="0">
              <a:solidFill>
                <a:schemeClr val="bg1"/>
              </a:solidFill>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lvl="0">
              <a:lnSpc>
                <a:spcPts val="4000"/>
              </a:lnSpc>
            </a:pPr>
            <a:r>
              <a:rPr lang="ar-SA" sz="2800" dirty="0" smtClean="0">
                <a:cs typeface="AL-Mateen" pitchFamily="2" charset="-78"/>
              </a:rPr>
              <a:t>هنا </a:t>
            </a:r>
            <a:r>
              <a:rPr lang="ar-SA" sz="2800" dirty="0">
                <a:cs typeface="AL-Mateen" pitchFamily="2" charset="-78"/>
              </a:rPr>
              <a:t>يتم ذكر المعلومات على شكل نقاط موجزة مختصرة، أما المعلومات التي يجب ذكرها فيجب أن تكون ممّا تخدم العمل بطريقة مباشرة أو غير مباشرة، وتُلفت نظر المدراء، مثلاً حبّ المُطالعة، واستكشاف كلّ ما هو جديد في مجال العمل، أو حضور مجالس ودورات تدريبية في ما يهمّ العمل، أو ذكر اهتمامات شخصية تُعطي انطباعَ أنّ الشخص مبادر، ومرن، ويتحمّل المسؤولية، </a:t>
            </a:r>
            <a:r>
              <a:rPr lang="ar-SA" sz="2800" dirty="0">
                <a:cs typeface="AL-Mateen" pitchFamily="2" charset="-78"/>
                <a:hlinkClick r:id="rId2" tooltip="كيف أصبح جريئة"/>
              </a:rPr>
              <a:t>وجريء</a:t>
            </a:r>
            <a:r>
              <a:rPr lang="ar-SA" sz="2800" dirty="0">
                <a:cs typeface="AL-Mateen" pitchFamily="2" charset="-78"/>
              </a:rPr>
              <a:t>، ولا داعي لذكر اهتمامات قد تبدو سلبيّة نوعاً ما، كذكر قضاء وقت طويل على الإنترنت، أو مشاهدة التلفاز لفترات طويلة.</a:t>
            </a:r>
            <a:endParaRPr lang="en-US" sz="2800" dirty="0">
              <a:cs typeface="AL-Mateen" pitchFamily="2" charset="-78"/>
            </a:endParaRPr>
          </a:p>
          <a:p>
            <a:pPr lvl="0">
              <a:lnSpc>
                <a:spcPts val="4000"/>
              </a:lnSpc>
            </a:pPr>
            <a:r>
              <a:rPr lang="ar-SA" sz="2800" dirty="0" smtClean="0">
                <a:cs typeface="AL-Mateen" pitchFamily="2" charset="-78"/>
              </a:rPr>
              <a:t>احتفظ </a:t>
            </a:r>
            <a:r>
              <a:rPr lang="ar-SA" sz="2800" dirty="0">
                <a:cs typeface="AL-Mateen" pitchFamily="2" charset="-78"/>
              </a:rPr>
              <a:t>بهذا ضمن </a:t>
            </a:r>
            <a:r>
              <a:rPr lang="ar-SA" sz="2800" dirty="0" smtClean="0">
                <a:cs typeface="AL-Mateen" pitchFamily="2" charset="-78"/>
              </a:rPr>
              <a:t>اهتماماتك </a:t>
            </a:r>
            <a:r>
              <a:rPr lang="ar-SA" sz="2800" dirty="0">
                <a:cs typeface="AL-Mateen" pitchFamily="2" charset="-78"/>
              </a:rPr>
              <a:t>وقم بذكر الوظائف والأعمال </a:t>
            </a:r>
            <a:r>
              <a:rPr lang="ar-SA" sz="2800" dirty="0" err="1">
                <a:cs typeface="AL-Mateen" pitchFamily="2" charset="-78"/>
              </a:rPr>
              <a:t>التى</a:t>
            </a:r>
            <a:r>
              <a:rPr lang="ar-SA" sz="2800" dirty="0">
                <a:cs typeface="AL-Mateen" pitchFamily="2" charset="-78"/>
              </a:rPr>
              <a:t> عهدت </a:t>
            </a:r>
            <a:r>
              <a:rPr lang="ar-SA" sz="2800" dirty="0" smtClean="0">
                <a:cs typeface="AL-Mateen" pitchFamily="2" charset="-78"/>
              </a:rPr>
              <a:t>بها</a:t>
            </a:r>
            <a:endParaRPr lang="ar-SA" sz="2800" dirty="0">
              <a:cs typeface="AL-Mateen" pitchFamily="2" charset="-78"/>
            </a:endParaRPr>
          </a:p>
        </p:txBody>
      </p:sp>
    </p:spTree>
    <p:extLst>
      <p:ext uri="{BB962C8B-B14F-4D97-AF65-F5344CB8AC3E}">
        <p14:creationId xmlns:p14="http://schemas.microsoft.com/office/powerpoint/2010/main" val="142568759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340768"/>
            <a:ext cx="8229600" cy="4785395"/>
          </a:xfrm>
        </p:spPr>
        <p:style>
          <a:lnRef idx="3">
            <a:schemeClr val="lt1"/>
          </a:lnRef>
          <a:fillRef idx="1">
            <a:schemeClr val="accent1"/>
          </a:fillRef>
          <a:effectRef idx="1">
            <a:schemeClr val="accent1"/>
          </a:effectRef>
          <a:fontRef idx="minor">
            <a:schemeClr val="lt1"/>
          </a:fontRef>
        </p:style>
        <p:txBody>
          <a:bodyPr>
            <a:normAutofit fontScale="92500"/>
          </a:bodyPr>
          <a:lstStyle/>
          <a:p>
            <a:pPr marL="0" indent="0" algn="just">
              <a:lnSpc>
                <a:spcPct val="150000"/>
              </a:lnSpc>
              <a:buNone/>
            </a:pPr>
            <a:r>
              <a:rPr lang="ar-SA" dirty="0">
                <a:cs typeface="AL-Mateen" pitchFamily="2" charset="-78"/>
              </a:rPr>
              <a:t>البحث عن من يمتلك خبرات عملية، وبعض الشركات تكون أولوياتها هو التعليم </a:t>
            </a:r>
            <a:r>
              <a:rPr lang="ar-SA" dirty="0" smtClean="0">
                <a:cs typeface="AL-Mateen" pitchFamily="2" charset="-78"/>
              </a:rPr>
              <a:t>ومستوى </a:t>
            </a:r>
            <a:r>
              <a:rPr lang="ar-SA" dirty="0">
                <a:cs typeface="AL-Mateen" pitchFamily="2" charset="-78"/>
              </a:rPr>
              <a:t>الجامعة التي تخرج منها الباحث عن الوظيفة، والبعض الآخر تكون أولوياته هو شخصية المتقدم للعمل، وذلك يتضح من خلال الأعمال التطوعية التي ستذكر في السيرة الذاتية، وأيضاً من خلال المقابلة الشخصية. ولذا سنحاول سرد أهم النقاط التي تم الاتفاق عليها سواء من خلال الشركات العالمية، أو من خلال الشركات التي تعمل في السوق المحلي</a:t>
            </a:r>
          </a:p>
        </p:txBody>
      </p:sp>
    </p:spTree>
    <p:extLst>
      <p:ext uri="{BB962C8B-B14F-4D97-AF65-F5344CB8AC3E}">
        <p14:creationId xmlns:p14="http://schemas.microsoft.com/office/powerpoint/2010/main" val="358235814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67544" y="1268760"/>
            <a:ext cx="8229600" cy="5400600"/>
          </a:xfrm>
        </p:spPr>
        <p:style>
          <a:lnRef idx="3">
            <a:schemeClr val="lt1"/>
          </a:lnRef>
          <a:fillRef idx="1">
            <a:schemeClr val="accent1"/>
          </a:fillRef>
          <a:effectRef idx="1">
            <a:schemeClr val="accent1"/>
          </a:effectRef>
          <a:fontRef idx="minor">
            <a:schemeClr val="lt1"/>
          </a:fontRef>
        </p:style>
        <p:txBody>
          <a:bodyPr>
            <a:normAutofit fontScale="92500" lnSpcReduction="10000"/>
          </a:bodyPr>
          <a:lstStyle/>
          <a:p>
            <a:pPr lvl="0" algn="just">
              <a:lnSpc>
                <a:spcPct val="150000"/>
              </a:lnSpc>
            </a:pPr>
            <a:r>
              <a:rPr lang="ar-SA" dirty="0">
                <a:cs typeface="AL-Mateen" pitchFamily="2" charset="-78"/>
              </a:rPr>
              <a:t>كعضو في منظمة في مجال عملك. فمعظم القائمين على التوظيف يفضلون الطلبة الذين يفكرون بطريقة عمليه إيجابيه.</a:t>
            </a:r>
            <a:endParaRPr lang="en-US" dirty="0">
              <a:cs typeface="AL-Mateen" pitchFamily="2" charset="-78"/>
            </a:endParaRPr>
          </a:p>
          <a:p>
            <a:pPr lvl="0" algn="just">
              <a:lnSpc>
                <a:spcPct val="150000"/>
              </a:lnSpc>
            </a:pPr>
            <a:r>
              <a:rPr lang="ar-SA" dirty="0" smtClean="0">
                <a:cs typeface="AL-Mateen" pitchFamily="2" charset="-78"/>
              </a:rPr>
              <a:t>ربما </a:t>
            </a:r>
            <a:r>
              <a:rPr lang="ar-SA" dirty="0">
                <a:cs typeface="AL-Mateen" pitchFamily="2" charset="-78"/>
              </a:rPr>
              <a:t>أخطأ الكثير بذكر الاهتمامات الغير مرتبطة بالعمل؛ فإن كُنت مثلا تُقدم على وظيفة مُحاسب فما الذي سوف يُفيد العمل باهتمامك بكرة القدم؟ لذلك عندما تشرع في كتابة الاهتمامات والإنجازات، اجعلها موجزة ومقسمة إلى نقاط، واذكر فقط الاهتمامات التي تُفيد الوظيفة أو تلك التي تجذب انتباه صاحب العمل إلى قدرتك على قيادة فريق أو تحمل </a:t>
            </a:r>
            <a:r>
              <a:rPr lang="ar-SA" dirty="0" smtClean="0">
                <a:cs typeface="AL-Mateen" pitchFamily="2" charset="-78"/>
              </a:rPr>
              <a:t>المسؤولية</a:t>
            </a:r>
            <a:endParaRPr lang="en-US" dirty="0">
              <a:cs typeface="AL-Mateen" pitchFamily="2" charset="-78"/>
            </a:endParaRPr>
          </a:p>
        </p:txBody>
      </p:sp>
    </p:spTree>
    <p:extLst>
      <p:ext uri="{BB962C8B-B14F-4D97-AF65-F5344CB8AC3E}">
        <p14:creationId xmlns:p14="http://schemas.microsoft.com/office/powerpoint/2010/main" val="105762476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r>
              <a:rPr lang="ar-SA" dirty="0">
                <a:cs typeface="AL-Mateen" pitchFamily="2" charset="-78"/>
              </a:rPr>
              <a:t> الأشخاص </a:t>
            </a:r>
            <a:r>
              <a:rPr lang="ar-SA" dirty="0" smtClean="0">
                <a:cs typeface="AL-Mateen" pitchFamily="2" charset="-78"/>
              </a:rPr>
              <a:t>المعرفون</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Autofit/>
          </a:bodyPr>
          <a:lstStyle/>
          <a:p>
            <a:pPr marL="914400" lvl="2" indent="0" algn="just">
              <a:buNone/>
            </a:pPr>
            <a:r>
              <a:rPr lang="ar-SA" sz="2800" dirty="0" smtClean="0">
                <a:cs typeface="AL-Mateen" pitchFamily="2" charset="-78"/>
              </a:rPr>
              <a:t>اختر شخصين أو ثلاثة من غير المقربين لك، ينبغي أن يكون من بين أستاذك الخصوصيين أو كاسم المدير السابق مثلاً، وهاتفه، ووصفه الوظيفي، أو زملاء العمل السابق مع تدوين هواتفهم وصفاتهم الرسميّة أو منظمة كنت قد عملت لها في الماضي .ولهم دراية بمؤهلاتك وقدراتك بحيث يقدمون التوصية لك للوظيفة التي ستتقدم لها في حالة تواصل مديري التوظيف معهم أخذ الموافقة من الأشخاص على استخدام أسمائهم.</a:t>
            </a:r>
            <a:endParaRPr lang="en-US" sz="2800" dirty="0" smtClean="0">
              <a:cs typeface="AL-Mateen" pitchFamily="2" charset="-78"/>
            </a:endParaRPr>
          </a:p>
          <a:p>
            <a:pPr marL="914400" lvl="2" indent="0" algn="just">
              <a:buNone/>
            </a:pPr>
            <a:r>
              <a:rPr lang="ar-SA" sz="2800" dirty="0" smtClean="0">
                <a:cs typeface="AL-Mateen" pitchFamily="2" charset="-78"/>
              </a:rPr>
              <a:t>سجل أسماءهم، مركزهم الوظيفي، عناوينهم، أرقام هواتفهم مع التأكد من أن هذه الأرقام صحيحة. </a:t>
            </a:r>
            <a:endParaRPr lang="en-US" sz="2800" dirty="0" smtClean="0">
              <a:cs typeface="AL-Mateen" pitchFamily="2" charset="-78"/>
            </a:endParaRPr>
          </a:p>
          <a:p>
            <a:pPr algn="just"/>
            <a:r>
              <a:rPr lang="ar-SA" sz="2800" dirty="0" smtClean="0">
                <a:cs typeface="AL-Mateen" pitchFamily="2" charset="-78"/>
              </a:rPr>
              <a:t>ضع أسماءهم في ختام سيرتك الذاتية " وتأكد من أن الأشخاص الذين اخترتهم جاهزين للرد.</a:t>
            </a:r>
          </a:p>
          <a:p>
            <a:pPr lvl="0" algn="just">
              <a:lnSpc>
                <a:spcPct val="150000"/>
              </a:lnSpc>
            </a:pPr>
            <a:endParaRPr lang="ar-SA" sz="2800" dirty="0"/>
          </a:p>
        </p:txBody>
      </p:sp>
    </p:spTree>
    <p:extLst>
      <p:ext uri="{BB962C8B-B14F-4D97-AF65-F5344CB8AC3E}">
        <p14:creationId xmlns:p14="http://schemas.microsoft.com/office/powerpoint/2010/main" val="2945201984"/>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a:bodyPr>
          <a:lstStyle/>
          <a:p>
            <a:pPr lvl="0"/>
            <a:r>
              <a:rPr lang="ar-SA" b="1" dirty="0">
                <a:cs typeface="AL-Mateen" pitchFamily="2" charset="-78"/>
              </a:rPr>
              <a:t>الإنجازات</a:t>
            </a:r>
            <a:r>
              <a:rPr lang="ar-SA" dirty="0" smtClean="0">
                <a:cs typeface="AL-Mateen" pitchFamily="2" charset="-78"/>
              </a:rPr>
              <a:t>:.</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70000" lnSpcReduction="20000"/>
          </a:bodyPr>
          <a:lstStyle/>
          <a:p>
            <a:pPr algn="just">
              <a:lnSpc>
                <a:spcPts val="4100"/>
              </a:lnSpc>
            </a:pPr>
            <a:r>
              <a:rPr lang="ar-SA" sz="3000" dirty="0" smtClean="0">
                <a:cs typeface="AL-Mateen" pitchFamily="2" charset="-78"/>
              </a:rPr>
              <a:t>في </a:t>
            </a:r>
            <a:r>
              <a:rPr lang="ar-SA" sz="3000" dirty="0">
                <a:cs typeface="AL-Mateen" pitchFamily="2" charset="-78"/>
              </a:rPr>
              <a:t>فقرة الإنجازات تكتب النشاطات التي شاركت فيها خلال سنوات </a:t>
            </a:r>
            <a:r>
              <a:rPr lang="ar-SA" sz="3000" dirty="0" smtClean="0">
                <a:cs typeface="AL-Mateen" pitchFamily="2" charset="-78"/>
              </a:rPr>
              <a:t>الدراسة نشاطات </a:t>
            </a:r>
            <a:r>
              <a:rPr lang="ar-SA" sz="3000" dirty="0">
                <a:cs typeface="AL-Mateen" pitchFamily="2" charset="-78"/>
              </a:rPr>
              <a:t>ليس لها علاقة بالوظيفة الذي تتقدم إليها ولكن حققت فيها نجاحاً ملحوظاً</a:t>
            </a:r>
            <a:r>
              <a:rPr lang="ar-SA" sz="3000" dirty="0" smtClean="0">
                <a:cs typeface="AL-Mateen" pitchFamily="2" charset="-78"/>
              </a:rPr>
              <a:t>. </a:t>
            </a:r>
            <a:r>
              <a:rPr lang="ar-SA" sz="3000" dirty="0">
                <a:cs typeface="AL-Mateen" pitchFamily="2" charset="-78"/>
              </a:rPr>
              <a:t>مثلاً كنت رئيس اتحاد الطلاب، أو تم تكريمك كطالب مثالي، إلخ.</a:t>
            </a:r>
          </a:p>
          <a:p>
            <a:pPr algn="just">
              <a:lnSpc>
                <a:spcPts val="4100"/>
              </a:lnSpc>
            </a:pPr>
            <a:r>
              <a:rPr lang="ar-SA" sz="3000" dirty="0">
                <a:cs typeface="AL-Mateen" pitchFamily="2" charset="-78"/>
              </a:rPr>
              <a:t>يتم ذكر جميع الإنجازات التي قُام بها الشّخص سواء كانت صغيرة أو كبيرة، مثل حلّ مُعضلة في العمل، أو التّقنيات التي كان يؤدّيها حتى يتجنّب الخسائر والمشاكل، وسياسيات جديّة انتهجها رفعت </a:t>
            </a:r>
            <a:r>
              <a:rPr lang="ar-SA" sz="3000" dirty="0" smtClean="0">
                <a:cs typeface="AL-Mateen" pitchFamily="2" charset="-78"/>
              </a:rPr>
              <a:t>من </a:t>
            </a:r>
            <a:r>
              <a:rPr lang="ar-SA" sz="3000" dirty="0">
                <a:cs typeface="AL-Mateen" pitchFamily="2" charset="-78"/>
              </a:rPr>
              <a:t>كفاءة </a:t>
            </a:r>
            <a:r>
              <a:rPr lang="ar-SA" sz="3000" dirty="0" smtClean="0">
                <a:cs typeface="AL-Mateen" pitchFamily="2" charset="-78"/>
              </a:rPr>
              <a:t>العمل</a:t>
            </a:r>
          </a:p>
          <a:p>
            <a:pPr marL="0" indent="0" algn="just">
              <a:lnSpc>
                <a:spcPts val="4100"/>
              </a:lnSpc>
              <a:buNone/>
            </a:pPr>
            <a:r>
              <a:rPr lang="ar-SA" sz="2800" dirty="0">
                <a:cs typeface="AL-Mateen" pitchFamily="2" charset="-78"/>
              </a:rPr>
              <a:t>وتصف الإنجازات إجراءات محددة اتخذتها لتحقيق أهداف أصحاب العمل أو تلبية توقعات العملاء أو تجاوزها. تصف الإنجازات عادةً الطرق التي لجأت إليها لتحسين الإجراءات أو الخدمة أو التقنية؛ أو توليد العائدات</a:t>
            </a:r>
            <a:endParaRPr lang="en-US" sz="3000" dirty="0">
              <a:cs typeface="AL-Mateen" pitchFamily="2" charset="-78"/>
            </a:endParaRPr>
          </a:p>
        </p:txBody>
      </p:sp>
    </p:spTree>
    <p:extLst>
      <p:ext uri="{BB962C8B-B14F-4D97-AF65-F5344CB8AC3E}">
        <p14:creationId xmlns:p14="http://schemas.microsoft.com/office/powerpoint/2010/main" val="82638901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4857403"/>
          </a:xfrm>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ts val="4200"/>
              </a:lnSpc>
            </a:pPr>
            <a:r>
              <a:rPr lang="ar-SA" dirty="0" smtClean="0">
                <a:cs typeface="AL-Mateen" pitchFamily="2" charset="-78"/>
              </a:rPr>
              <a:t>؛ أو خفض التكاليف؛ أو تعزيز الفعالية أو التنظيم؛ </a:t>
            </a:r>
            <a:r>
              <a:rPr lang="ar-SA" dirty="0">
                <a:cs typeface="AL-Mateen" pitchFamily="2" charset="-78"/>
              </a:rPr>
              <a:t>أو تسريع وقت التسليم؛ أو زيادة الأرباح؛ أو مستوى رضا العملاء؛ أو حل المشاكل؛ أو تشجيع الموظفين أو تدريبهم؛ أو جذب عملاء جدد أو المحافظة على الأعمال الموجودة؛ أو التفوق على المنافسين؛ أو تحسين مستوى </a:t>
            </a:r>
            <a:r>
              <a:rPr lang="ar-SA" dirty="0" smtClean="0">
                <a:cs typeface="AL-Mateen" pitchFamily="2" charset="-78"/>
              </a:rPr>
              <a:t>الأداء</a:t>
            </a:r>
          </a:p>
          <a:p>
            <a:pPr algn="just">
              <a:lnSpc>
                <a:spcPts val="4200"/>
              </a:lnSpc>
            </a:pPr>
            <a:r>
              <a:rPr lang="ar-SA" dirty="0">
                <a:cs typeface="AL-Mateen" pitchFamily="2" charset="-78"/>
              </a:rPr>
              <a:t>ملحوظة هناك بعض الشركات التي تريد أن تعرف أخر عمل وتاريخ التحقت به وأسباب تركك لهذا العمل وأخر راتب تقاضيته في هذا العمل فهنا يجب عليك الإجابة بكل صدق لأنه يمكن بسهولة التحقق من كل هذا المعلومات عن طريق أخر وظيفة التحقت بها فيجب أن تعرف ذلك</a:t>
            </a:r>
            <a:endParaRPr lang="ar-SA" dirty="0"/>
          </a:p>
          <a:p>
            <a:pPr algn="just">
              <a:lnSpc>
                <a:spcPts val="4200"/>
              </a:lnSpc>
            </a:pPr>
            <a:endParaRPr lang="ar-SA" dirty="0"/>
          </a:p>
        </p:txBody>
      </p:sp>
    </p:spTree>
    <p:extLst>
      <p:ext uri="{BB962C8B-B14F-4D97-AF65-F5344CB8AC3E}">
        <p14:creationId xmlns:p14="http://schemas.microsoft.com/office/powerpoint/2010/main" val="269059169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b="1" dirty="0">
                <a:cs typeface="AL-Mateen" pitchFamily="2" charset="-78"/>
              </a:rPr>
              <a:t>المهارات الأساسية : </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85000" lnSpcReduction="10000"/>
          </a:bodyPr>
          <a:lstStyle/>
          <a:p>
            <a:pPr algn="just">
              <a:lnSpc>
                <a:spcPts val="4200"/>
              </a:lnSpc>
            </a:pPr>
            <a:r>
              <a:rPr lang="ar-SA" dirty="0" smtClean="0">
                <a:cs typeface="AL-Mateen" pitchFamily="2" charset="-78"/>
              </a:rPr>
              <a:t>في </a:t>
            </a:r>
            <a:r>
              <a:rPr lang="ar-SA" dirty="0">
                <a:cs typeface="AL-Mateen" pitchFamily="2" charset="-78"/>
              </a:rPr>
              <a:t>هذه النقطة ستتحدث عن صفاتك الخاصة التي ستساعدك في العمل، مثلا: معرفة التعامل مع الناس باختلاف شخصياتهم، ومعرفة حل المشكلات، والتعلم بسرعة، إلخ</a:t>
            </a:r>
            <a:r>
              <a:rPr lang="ar-SA" dirty="0" smtClean="0">
                <a:cs typeface="AL-Mateen" pitchFamily="2" charset="-78"/>
              </a:rPr>
              <a:t>.</a:t>
            </a:r>
          </a:p>
          <a:p>
            <a:pPr algn="just">
              <a:lnSpc>
                <a:spcPts val="4200"/>
              </a:lnSpc>
            </a:pPr>
            <a:r>
              <a:rPr lang="ar-EG" dirty="0">
                <a:cs typeface="AL-Mateen" pitchFamily="2" charset="-78"/>
              </a:rPr>
              <a:t>المقصود بمهارات التعامل مع الآخرين هي المهارات التي تستخدمها داخل العمل نفسه؛ مثل: قدرتك علي العمل تحت ضغط، مهارات العرض والتقديم، مهارات التخطيط، قدرة اتخاذ القرارات، إلخ. ولكن يجب أن تكون متأكداً انك ستكون جاهزاً بالرد علي أي سؤال يخص هذه المهارات، بمعني، أنك إذا كتبت أن لديك مهارة اتخاذ القرارات فإنه يجب بالفعل أن يكون لديك هذه المهارة،</a:t>
            </a:r>
            <a:endParaRPr lang="en-US" dirty="0">
              <a:cs typeface="AL-Mateen" pitchFamily="2" charset="-78"/>
            </a:endParaRPr>
          </a:p>
          <a:p>
            <a:endParaRPr lang="ar-SA" dirty="0"/>
          </a:p>
        </p:txBody>
      </p:sp>
    </p:spTree>
    <p:extLst>
      <p:ext uri="{BB962C8B-B14F-4D97-AF65-F5344CB8AC3E}">
        <p14:creationId xmlns:p14="http://schemas.microsoft.com/office/powerpoint/2010/main" val="402118543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229600" cy="5040560"/>
          </a:xfrm>
        </p:spPr>
        <p:style>
          <a:lnRef idx="3">
            <a:schemeClr val="lt1"/>
          </a:lnRef>
          <a:fillRef idx="1">
            <a:schemeClr val="accent1"/>
          </a:fillRef>
          <a:effectRef idx="1">
            <a:schemeClr val="accent1"/>
          </a:effectRef>
          <a:fontRef idx="minor">
            <a:schemeClr val="lt1"/>
          </a:fontRef>
        </p:style>
        <p:txBody>
          <a:bodyPr>
            <a:normAutofit/>
          </a:bodyPr>
          <a:lstStyle/>
          <a:p>
            <a:pPr marL="0" indent="0" algn="just">
              <a:lnSpc>
                <a:spcPts val="4100"/>
              </a:lnSpc>
              <a:buNone/>
            </a:pPr>
            <a:r>
              <a:rPr lang="ar-EG" sz="2800" dirty="0" smtClean="0">
                <a:cs typeface="AL-Mateen" pitchFamily="2" charset="-78"/>
              </a:rPr>
              <a:t>لأنه </a:t>
            </a:r>
            <a:r>
              <a:rPr lang="ar-EG" sz="2800" dirty="0">
                <a:cs typeface="AL-Mateen" pitchFamily="2" charset="-78"/>
              </a:rPr>
              <a:t>من المتوقع أن تسأل عن الموقف الذي حدث واستوجب </a:t>
            </a:r>
            <a:r>
              <a:rPr lang="ar-EG" sz="2800" dirty="0" smtClean="0">
                <a:cs typeface="AL-Mateen" pitchFamily="2" charset="-78"/>
              </a:rPr>
              <a:t>اتخاذ </a:t>
            </a:r>
            <a:r>
              <a:rPr lang="ar-EG" sz="2800" dirty="0">
                <a:cs typeface="AL-Mateen" pitchFamily="2" charset="-78"/>
              </a:rPr>
              <a:t>قراراً حاسماً وكان هذا القرار صائباً. أو مثلاً ما هو الموقف الذي </a:t>
            </a:r>
            <a:r>
              <a:rPr lang="ar-EG" sz="2800" dirty="0" smtClean="0">
                <a:cs typeface="AL-Mateen" pitchFamily="2" charset="-78"/>
              </a:rPr>
              <a:t>وضعت </a:t>
            </a:r>
            <a:r>
              <a:rPr lang="ar-EG" sz="2800" dirty="0">
                <a:cs typeface="AL-Mateen" pitchFamily="2" charset="-78"/>
              </a:rPr>
              <a:t>له خطة ونجحت. لذلك، يجب أن نذكر المهارات التي </a:t>
            </a:r>
            <a:r>
              <a:rPr lang="ar-EG" sz="2800" dirty="0" smtClean="0">
                <a:cs typeface="AL-Mateen" pitchFamily="2" charset="-78"/>
              </a:rPr>
              <a:t>نتحلى </a:t>
            </a:r>
            <a:r>
              <a:rPr lang="ar-EG" sz="2800" dirty="0">
                <a:cs typeface="AL-Mateen" pitchFamily="2" charset="-78"/>
              </a:rPr>
              <a:t>بها بالفعل وليس سرد أي </a:t>
            </a:r>
            <a:r>
              <a:rPr lang="ar-EG" sz="2800" dirty="0" smtClean="0">
                <a:cs typeface="AL-Mateen" pitchFamily="2" charset="-78"/>
              </a:rPr>
              <a:t>مهارات</a:t>
            </a:r>
            <a:r>
              <a:rPr lang="ar-SA" sz="2800" dirty="0" smtClean="0">
                <a:cs typeface="AL-Mateen" pitchFamily="2" charset="-78"/>
              </a:rPr>
              <a:t> </a:t>
            </a:r>
            <a:r>
              <a:rPr lang="ar-SA" sz="2800" b="1" dirty="0">
                <a:cs typeface="AL-Mateen" pitchFamily="2" charset="-78"/>
              </a:rPr>
              <a:t>المهارات التعليمية</a:t>
            </a:r>
            <a:endParaRPr lang="en-US" sz="2800" dirty="0">
              <a:cs typeface="AL-Mateen" pitchFamily="2" charset="-78"/>
            </a:endParaRPr>
          </a:p>
          <a:p>
            <a:pPr marL="0" lvl="0" indent="0" algn="just">
              <a:lnSpc>
                <a:spcPts val="4100"/>
              </a:lnSpc>
              <a:buNone/>
            </a:pPr>
            <a:r>
              <a:rPr lang="ar-SA" sz="2800" dirty="0">
                <a:cs typeface="AL-Mateen" pitchFamily="2" charset="-78"/>
              </a:rPr>
              <a:t>في هذا الجزء يجب التركيز علي أهم المهارات التعليمية التي تمتلكها فإذا كانت لديك العديد من المهارات التعليمية فأبدأ بالمهارة التي تتقنها جيداً ثم بعد ذلك كل مهارة علي حسب أهميتها فعلي سبيل المثال لديك مهارة التكلم بعدة لغات غير اللغة الأم فهنا </a:t>
            </a:r>
            <a:r>
              <a:rPr lang="ar-SA" sz="2800" dirty="0" err="1">
                <a:cs typeface="AL-Mateen" pitchFamily="2" charset="-78"/>
              </a:rPr>
              <a:t>إختار</a:t>
            </a:r>
            <a:r>
              <a:rPr lang="ar-SA" sz="2800" dirty="0">
                <a:cs typeface="AL-Mateen" pitchFamily="2" charset="-78"/>
              </a:rPr>
              <a:t> اللغة التي تتقنها بامتياز وأكتب بجانبها درجة الإجادة في هذه اللغة ثم التي تليها في درجة الأهمية فهذا سوف يوضح لمن يري السيرة الذاتية مدي مهارتك </a:t>
            </a:r>
            <a:endParaRPr lang="ar-SA" sz="2800" dirty="0"/>
          </a:p>
          <a:p>
            <a:endParaRPr lang="ar-SA" sz="2800" dirty="0"/>
          </a:p>
        </p:txBody>
      </p:sp>
    </p:spTree>
    <p:extLst>
      <p:ext uri="{BB962C8B-B14F-4D97-AF65-F5344CB8AC3E}">
        <p14:creationId xmlns:p14="http://schemas.microsoft.com/office/powerpoint/2010/main" val="256034128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908720"/>
            <a:ext cx="8229600" cy="5616624"/>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100"/>
              </a:lnSpc>
            </a:pPr>
            <a:r>
              <a:rPr lang="ar-SA" sz="2800" dirty="0">
                <a:cs typeface="AL-Mateen" pitchFamily="2" charset="-78"/>
              </a:rPr>
              <a:t>اللغوية ومدي إتقانك بها وهناك المهارات التكنولوجية (الحاسب الآلي) ولكن يجب أن تعلم أن من يري سيرتك الذاتية عنده من الخبرة واسعة لكي يقدر سيرتك الذاتية فيفضل إذا كنت تملك مهارة معينة في الحاسب الآلي أن تكتبها فلعلها تكون هي مفتاح الالتحاق بالوظيفة.</a:t>
            </a:r>
            <a:endParaRPr lang="en-US" sz="2800" dirty="0">
              <a:cs typeface="AL-Mateen" pitchFamily="2" charset="-78"/>
            </a:endParaRPr>
          </a:p>
          <a:p>
            <a:pPr algn="just">
              <a:lnSpc>
                <a:spcPts val="4100"/>
              </a:lnSpc>
            </a:pPr>
            <a:r>
              <a:rPr lang="ar-SA" sz="2800" b="1" dirty="0" smtClean="0">
                <a:cs typeface="AL-Mateen" pitchFamily="2" charset="-78"/>
              </a:rPr>
              <a:t>المهارات </a:t>
            </a:r>
            <a:r>
              <a:rPr lang="ar-SA" sz="2800" b="1" dirty="0">
                <a:cs typeface="AL-Mateen" pitchFamily="2" charset="-78"/>
              </a:rPr>
              <a:t>اللغوية: </a:t>
            </a:r>
            <a:r>
              <a:rPr lang="en-US" sz="2800" b="1" dirty="0">
                <a:cs typeface="AL-Mateen" pitchFamily="2" charset="-78"/>
              </a:rPr>
              <a:t>Language Skills</a:t>
            </a:r>
            <a:endParaRPr lang="en-US" sz="2800" dirty="0">
              <a:cs typeface="AL-Mateen" pitchFamily="2" charset="-78"/>
            </a:endParaRPr>
          </a:p>
          <a:p>
            <a:pPr lvl="0" algn="just" fontAlgn="t">
              <a:lnSpc>
                <a:spcPts val="4100"/>
              </a:lnSpc>
            </a:pPr>
            <a:r>
              <a:rPr lang="ar-SA" sz="2800" dirty="0">
                <a:cs typeface="AL-Mateen" pitchFamily="2" charset="-78"/>
              </a:rPr>
              <a:t>اللغة العربية</a:t>
            </a:r>
            <a:endParaRPr lang="en-US" sz="2800" dirty="0">
              <a:cs typeface="AL-Mateen" pitchFamily="2" charset="-78"/>
            </a:endParaRPr>
          </a:p>
          <a:p>
            <a:pPr lvl="0" algn="just" fontAlgn="t">
              <a:lnSpc>
                <a:spcPts val="4100"/>
              </a:lnSpc>
            </a:pPr>
            <a:r>
              <a:rPr lang="ar-SA" sz="2800" dirty="0">
                <a:cs typeface="AL-Mateen" pitchFamily="2" charset="-78"/>
              </a:rPr>
              <a:t>اللغة الإنجليزية</a:t>
            </a:r>
            <a:endParaRPr lang="en-US" sz="2800" dirty="0">
              <a:cs typeface="AL-Mateen" pitchFamily="2" charset="-78"/>
            </a:endParaRPr>
          </a:p>
          <a:p>
            <a:pPr lvl="0" algn="just" fontAlgn="t">
              <a:lnSpc>
                <a:spcPts val="4100"/>
              </a:lnSpc>
            </a:pPr>
            <a:r>
              <a:rPr lang="ar-SA" sz="2800" dirty="0">
                <a:cs typeface="AL-Mateen" pitchFamily="2" charset="-78"/>
              </a:rPr>
              <a:t>أي لغة إضافية أخري مثل الفرنسية، </a:t>
            </a:r>
            <a:r>
              <a:rPr lang="ar-SA" sz="2800" dirty="0" err="1" smtClean="0">
                <a:cs typeface="AL-Mateen" pitchFamily="2" charset="-78"/>
              </a:rPr>
              <a:t>إلمانية</a:t>
            </a:r>
            <a:r>
              <a:rPr lang="ar-SA" sz="2800" dirty="0" smtClean="0">
                <a:cs typeface="AL-Mateen" pitchFamily="2" charset="-78"/>
              </a:rPr>
              <a:t>  </a:t>
            </a:r>
            <a:r>
              <a:rPr lang="ar-SA" sz="2800" dirty="0">
                <a:cs typeface="AL-Mateen" pitchFamily="2" charset="-78"/>
              </a:rPr>
              <a:t>إلخ.</a:t>
            </a:r>
            <a:endParaRPr lang="en-US" sz="2800" dirty="0">
              <a:cs typeface="AL-Mateen" pitchFamily="2" charset="-78"/>
            </a:endParaRPr>
          </a:p>
          <a:p>
            <a:pPr algn="just" fontAlgn="t">
              <a:lnSpc>
                <a:spcPts val="4100"/>
              </a:lnSpc>
            </a:pPr>
            <a:r>
              <a:rPr lang="ar-SA" sz="2800" dirty="0">
                <a:cs typeface="AL-Mateen" pitchFamily="2" charset="-78"/>
              </a:rPr>
              <a:t>كتابتك لمهاراتك اللغوية تختلف من شركة إلي شركة، هل هي شركة </a:t>
            </a:r>
            <a:r>
              <a:rPr lang="ar-SA" sz="2800" dirty="0" smtClean="0">
                <a:cs typeface="AL-Mateen" pitchFamily="2" charset="-78"/>
              </a:rPr>
              <a:t>أجنبية</a:t>
            </a:r>
            <a:endParaRPr lang="ar-SA" sz="2800" b="1" dirty="0">
              <a:cs typeface="AL-Mateen" pitchFamily="2" charset="-78"/>
            </a:endParaRPr>
          </a:p>
        </p:txBody>
      </p:sp>
    </p:spTree>
    <p:extLst>
      <p:ext uri="{BB962C8B-B14F-4D97-AF65-F5344CB8AC3E}">
        <p14:creationId xmlns:p14="http://schemas.microsoft.com/office/powerpoint/2010/main" val="394972284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1196752"/>
            <a:ext cx="8496944" cy="4608512"/>
          </a:xfrm>
        </p:spPr>
        <p:style>
          <a:lnRef idx="3">
            <a:schemeClr val="lt1"/>
          </a:lnRef>
          <a:fillRef idx="1">
            <a:schemeClr val="accent1"/>
          </a:fillRef>
          <a:effectRef idx="1">
            <a:schemeClr val="accent1"/>
          </a:effectRef>
          <a:fontRef idx="minor">
            <a:schemeClr val="lt1"/>
          </a:fontRef>
        </p:style>
        <p:txBody>
          <a:bodyPr>
            <a:noAutofit/>
          </a:bodyPr>
          <a:lstStyle/>
          <a:p>
            <a:pPr algn="just" fontAlgn="t">
              <a:lnSpc>
                <a:spcPts val="4100"/>
              </a:lnSpc>
            </a:pPr>
            <a:r>
              <a:rPr lang="ar-SA" sz="2600" dirty="0">
                <a:cs typeface="AL-Mateen" pitchFamily="2" charset="-78"/>
              </a:rPr>
              <a:t>أم عربية، إلخ. فإذا كانت الشركة أجنبية يجب عليك </a:t>
            </a:r>
            <a:r>
              <a:rPr lang="ar-SA" sz="2600" dirty="0" smtClean="0">
                <a:cs typeface="AL-Mateen" pitchFamily="2" charset="-78"/>
              </a:rPr>
              <a:t>كتابة </a:t>
            </a:r>
            <a:r>
              <a:rPr lang="ar-SA" sz="2600" b="1" dirty="0" smtClean="0">
                <a:cs typeface="AL-Mateen" pitchFamily="2" charset="-78"/>
              </a:rPr>
              <a:t>اللغة العربية </a:t>
            </a:r>
            <a:r>
              <a:rPr lang="ar-SA" sz="2600" dirty="0" smtClean="0">
                <a:cs typeface="AL-Mateen" pitchFamily="2" charset="-78"/>
              </a:rPr>
              <a:t>كأول </a:t>
            </a:r>
            <a:r>
              <a:rPr lang="ar-SA" sz="2600" dirty="0">
                <a:cs typeface="AL-Mateen" pitchFamily="2" charset="-78"/>
              </a:rPr>
              <a:t>لغة وتذكر أنها لغتك الأم؛ أما إذا كانت الشركة عربية فلا داعي لذكر اللغة العربية.</a:t>
            </a:r>
            <a:endParaRPr lang="en-US" sz="2600" dirty="0">
              <a:cs typeface="AL-Mateen" pitchFamily="2" charset="-78"/>
            </a:endParaRPr>
          </a:p>
          <a:p>
            <a:pPr algn="just">
              <a:lnSpc>
                <a:spcPts val="4100"/>
              </a:lnSpc>
            </a:pPr>
            <a:r>
              <a:rPr lang="ar-SA" sz="2600" b="1" dirty="0">
                <a:cs typeface="AL-Mateen" pitchFamily="2" charset="-78"/>
              </a:rPr>
              <a:t>اللغة : حدد المستوى محادثة وكتابة على سبيل المثال : ممتاز, جيد </a:t>
            </a:r>
            <a:r>
              <a:rPr lang="ar-SA" sz="2600" b="1" dirty="0" smtClean="0">
                <a:cs typeface="AL-Mateen" pitchFamily="2" charset="-78"/>
              </a:rPr>
              <a:t>جدا</a:t>
            </a:r>
            <a:endParaRPr lang="en-US" sz="2600" b="1" dirty="0" smtClean="0">
              <a:cs typeface="AL-Mateen" pitchFamily="2" charset="-78"/>
            </a:endParaRPr>
          </a:p>
          <a:p>
            <a:pPr algn="just">
              <a:lnSpc>
                <a:spcPts val="4100"/>
              </a:lnSpc>
            </a:pPr>
            <a:r>
              <a:rPr lang="ar-SA" sz="2600" dirty="0">
                <a:cs typeface="AL-Mateen" pitchFamily="2" charset="-78"/>
              </a:rPr>
              <a:t>مهارات استخدام الحاسوب: يجب ان تذكر هنا ايضا مدي قدرتك وإمكانياتك على استخدام الحاسوب وذكر البرامج التي تجيد استخدامها والدورات التدريبية التي حصلت عليها وكذلك قدرتك على استخدام الانترنت. هناك عديد من مهارات الكمبيوتر أصبحت معروفة وثابتة في كل السير الذاتية. فمثلاً إذا كنت</a:t>
            </a:r>
            <a:r>
              <a:rPr lang="en-US" sz="2600" b="1" dirty="0" smtClean="0">
                <a:cs typeface="AL-Mateen" pitchFamily="2" charset="-78"/>
              </a:rPr>
              <a:t> </a:t>
            </a:r>
            <a:r>
              <a:rPr lang="ar-SA" sz="2600" dirty="0">
                <a:cs typeface="AL-Mateen" pitchFamily="2" charset="-78"/>
              </a:rPr>
              <a:t>تقدم سيرتك الذاتية لوظيفة لا تستلزم استخدام الكمبيوتر بشكل دائم، سنضع المهارات المعروفة مثل:</a:t>
            </a:r>
            <a:endParaRPr lang="en-US" sz="2600" dirty="0">
              <a:cs typeface="AL-Mateen" pitchFamily="2" charset="-78"/>
            </a:endParaRPr>
          </a:p>
          <a:p>
            <a:endParaRPr lang="ar-SA" sz="2600" dirty="0"/>
          </a:p>
        </p:txBody>
      </p:sp>
    </p:spTree>
    <p:extLst>
      <p:ext uri="{BB962C8B-B14F-4D97-AF65-F5344CB8AC3E}">
        <p14:creationId xmlns:p14="http://schemas.microsoft.com/office/powerpoint/2010/main" val="4026922415"/>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96752"/>
            <a:ext cx="8445624" cy="5040560"/>
          </a:xfrm>
        </p:spPr>
        <p:style>
          <a:lnRef idx="3">
            <a:schemeClr val="lt1"/>
          </a:lnRef>
          <a:fillRef idx="1">
            <a:schemeClr val="accent1"/>
          </a:fillRef>
          <a:effectRef idx="1">
            <a:schemeClr val="accent1"/>
          </a:effectRef>
          <a:fontRef idx="minor">
            <a:schemeClr val="lt1"/>
          </a:fontRef>
        </p:style>
        <p:txBody>
          <a:bodyPr>
            <a:noAutofit/>
          </a:bodyPr>
          <a:lstStyle/>
          <a:p>
            <a:pPr lvl="0">
              <a:lnSpc>
                <a:spcPts val="3900"/>
              </a:lnSpc>
            </a:pPr>
            <a:r>
              <a:rPr lang="ar-SA" sz="2800" dirty="0">
                <a:cs typeface="AL-Mateen" pitchFamily="2" charset="-78"/>
              </a:rPr>
              <a:t>التعامل مع الإنترنت</a:t>
            </a:r>
            <a:endParaRPr lang="en-US" sz="2800" dirty="0">
              <a:cs typeface="AL-Mateen" pitchFamily="2" charset="-78"/>
            </a:endParaRPr>
          </a:p>
          <a:p>
            <a:pPr lvl="0">
              <a:lnSpc>
                <a:spcPts val="3900"/>
              </a:lnSpc>
            </a:pPr>
            <a:r>
              <a:rPr lang="ar-SA" sz="2800" dirty="0">
                <a:cs typeface="AL-Mateen" pitchFamily="2" charset="-78"/>
              </a:rPr>
              <a:t>مايكروسوفت اوفيس </a:t>
            </a:r>
            <a:r>
              <a:rPr lang="en-US" sz="2800" dirty="0">
                <a:cs typeface="AL-Mateen" pitchFamily="2" charset="-78"/>
              </a:rPr>
              <a:t>Microsoft Office</a:t>
            </a:r>
          </a:p>
          <a:p>
            <a:pPr lvl="0">
              <a:lnSpc>
                <a:spcPts val="3900"/>
              </a:lnSpc>
            </a:pPr>
            <a:r>
              <a:rPr lang="en-US" sz="2800" dirty="0">
                <a:cs typeface="AL-Mateen" pitchFamily="2" charset="-78"/>
              </a:rPr>
              <a:t>Microsoft Windows W7</a:t>
            </a:r>
          </a:p>
          <a:p>
            <a:pPr algn="just">
              <a:lnSpc>
                <a:spcPts val="3900"/>
              </a:lnSpc>
            </a:pPr>
            <a:r>
              <a:rPr lang="ar-SA" sz="2800" dirty="0" smtClean="0">
                <a:cs typeface="AL-Mateen" pitchFamily="2" charset="-78"/>
              </a:rPr>
              <a:t>ولكن </a:t>
            </a:r>
            <a:r>
              <a:rPr lang="ar-SA" sz="2800" dirty="0">
                <a:cs typeface="AL-Mateen" pitchFamily="2" charset="-78"/>
              </a:rPr>
              <a:t>إذا كنت تقدم سيرتك الذاتية لوظيفة تستلزم استخدام الكمبيوتر بشكل دائم فيجب عليك ذكر مهارات الكمبيوتر الأخرى. إذاً يجب أن تكون هذه المهارات أعمق وأكثر دقة وتخصصاً</a:t>
            </a:r>
            <a:r>
              <a:rPr lang="ar-SA" sz="2800" dirty="0" smtClean="0">
                <a:cs typeface="AL-Mateen" pitchFamily="2" charset="-78"/>
              </a:rPr>
              <a:t>.</a:t>
            </a:r>
          </a:p>
          <a:p>
            <a:pPr lvl="0" algn="just">
              <a:lnSpc>
                <a:spcPts val="3900"/>
              </a:lnSpc>
            </a:pPr>
            <a:r>
              <a:rPr lang="ar-SA" sz="2800" b="1" dirty="0" smtClean="0">
                <a:cs typeface="AL-Mateen" pitchFamily="2" charset="-78"/>
              </a:rPr>
              <a:t>المهارات الشخصية</a:t>
            </a:r>
            <a:endParaRPr lang="en-US" sz="2800" dirty="0" smtClean="0">
              <a:cs typeface="AL-Mateen" pitchFamily="2" charset="-78"/>
            </a:endParaRPr>
          </a:p>
          <a:p>
            <a:pPr lvl="0" algn="just">
              <a:lnSpc>
                <a:spcPts val="3900"/>
              </a:lnSpc>
            </a:pPr>
            <a:r>
              <a:rPr lang="ar-SA" sz="2800" dirty="0" smtClean="0">
                <a:cs typeface="AL-Mateen" pitchFamily="2" charset="-78"/>
              </a:rPr>
              <a:t>وهذه المهارات تتكون منذ الصغر وتكون من الصفات الشخصية في الإنسان عندك مثل المهارات القيادية ومهارة إبداء الرأي والكثير من المهارات الأخرى فإذا كنت</a:t>
            </a:r>
            <a:endParaRPr lang="ar-SA" sz="2800" dirty="0" smtClean="0"/>
          </a:p>
          <a:p>
            <a:pPr>
              <a:lnSpc>
                <a:spcPts val="3900"/>
              </a:lnSpc>
            </a:pPr>
            <a:endParaRPr lang="ar-SA" sz="2800" dirty="0"/>
          </a:p>
        </p:txBody>
      </p:sp>
    </p:spTree>
    <p:extLst>
      <p:ext uri="{BB962C8B-B14F-4D97-AF65-F5344CB8AC3E}">
        <p14:creationId xmlns:p14="http://schemas.microsoft.com/office/powerpoint/2010/main" val="176015600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68760"/>
            <a:ext cx="8229600" cy="5040560"/>
          </a:xfrm>
        </p:spPr>
        <p:style>
          <a:lnRef idx="3">
            <a:schemeClr val="lt1"/>
          </a:lnRef>
          <a:fillRef idx="1">
            <a:schemeClr val="accent1"/>
          </a:fillRef>
          <a:effectRef idx="1">
            <a:schemeClr val="accent1"/>
          </a:effectRef>
          <a:fontRef idx="minor">
            <a:schemeClr val="lt1"/>
          </a:fontRef>
        </p:style>
        <p:txBody>
          <a:bodyPr>
            <a:noAutofit/>
          </a:bodyPr>
          <a:lstStyle/>
          <a:p>
            <a:pPr algn="just">
              <a:lnSpc>
                <a:spcPts val="4000"/>
              </a:lnSpc>
            </a:pPr>
            <a:r>
              <a:rPr lang="ar-SA" sz="2800" dirty="0">
                <a:cs typeface="AL-Mateen" pitchFamily="2" charset="-78"/>
              </a:rPr>
              <a:t>تملك بعض من هذه المهارات فيجب عليك كتابتها كلاً حسب الأهمية فهي توضح لمن يهمه الأمر ما هي صفاتك الشخصية ومدي تأثرك بالمجال العملي والوظيفي.</a:t>
            </a:r>
            <a:endParaRPr lang="en-US" sz="2800" dirty="0">
              <a:cs typeface="AL-Mateen" pitchFamily="2" charset="-78"/>
            </a:endParaRPr>
          </a:p>
          <a:p>
            <a:pPr lvl="0" algn="just">
              <a:lnSpc>
                <a:spcPts val="4000"/>
              </a:lnSpc>
            </a:pPr>
            <a:r>
              <a:rPr lang="ar-SA" sz="2800" b="1" dirty="0" smtClean="0">
                <a:cs typeface="AL-Mateen" pitchFamily="2" charset="-78"/>
              </a:rPr>
              <a:t>الدورات </a:t>
            </a:r>
            <a:r>
              <a:rPr lang="ar-SA" sz="2800" b="1" dirty="0">
                <a:cs typeface="AL-Mateen" pitchFamily="2" charset="-78"/>
              </a:rPr>
              <a:t>التدريبة </a:t>
            </a:r>
            <a:r>
              <a:rPr lang="ar-SA" sz="2800" b="1" dirty="0" err="1">
                <a:cs typeface="AL-Mateen" pitchFamily="2" charset="-78"/>
              </a:rPr>
              <a:t>والكورسات</a:t>
            </a:r>
            <a:endParaRPr lang="en-US" sz="2800" dirty="0">
              <a:cs typeface="AL-Mateen" pitchFamily="2" charset="-78"/>
            </a:endParaRPr>
          </a:p>
          <a:p>
            <a:pPr algn="just">
              <a:lnSpc>
                <a:spcPts val="4000"/>
              </a:lnSpc>
            </a:pPr>
            <a:r>
              <a:rPr lang="ar-SA" sz="2800" dirty="0">
                <a:cs typeface="AL-Mateen" pitchFamily="2" charset="-78"/>
              </a:rPr>
              <a:t>يتم ذكر جميع الدّورات الإضافية التي تم الالتحاق بها سابقاً، حتى لو لم تكن في مجال تخصصه الآن، لأنّها تُشير إلى الخبرات المختلفة </a:t>
            </a:r>
            <a:r>
              <a:rPr lang="ar-SA" sz="2800" dirty="0" smtClean="0">
                <a:cs typeface="AL-Mateen" pitchFamily="2" charset="-78"/>
              </a:rPr>
              <a:t>المتنوّعة. ويمكن سردها </a:t>
            </a:r>
            <a:r>
              <a:rPr lang="ar-SA" sz="2800" dirty="0">
                <a:cs typeface="AL-Mateen" pitchFamily="2" charset="-78"/>
              </a:rPr>
              <a:t>بطريقة مبسطة مع كتابة تاريخ كل دورة تدريبة و الذي يدل علي الوقت الذي تم </a:t>
            </a:r>
            <a:r>
              <a:rPr lang="ar-SA" sz="2800" dirty="0" smtClean="0">
                <a:cs typeface="AL-Mateen" pitchFamily="2" charset="-78"/>
              </a:rPr>
              <a:t>الانتهاء </a:t>
            </a:r>
            <a:r>
              <a:rPr lang="ar-SA" sz="2800" dirty="0">
                <a:cs typeface="AL-Mateen" pitchFamily="2" charset="-78"/>
              </a:rPr>
              <a:t>منها وهذا لمعرفة عدد سنوات الخبرة في هذه الدورات </a:t>
            </a:r>
            <a:r>
              <a:rPr lang="ar-SA" sz="2800" dirty="0" err="1">
                <a:cs typeface="AL-Mateen" pitchFamily="2" charset="-78"/>
              </a:rPr>
              <a:t>والكورسات</a:t>
            </a:r>
            <a:r>
              <a:rPr lang="ar-SA" sz="2800" dirty="0" smtClean="0">
                <a:cs typeface="AL-Mateen" pitchFamily="2" charset="-78"/>
              </a:rPr>
              <a:t>.</a:t>
            </a:r>
          </a:p>
          <a:p>
            <a:pPr algn="just">
              <a:lnSpc>
                <a:spcPts val="4000"/>
              </a:lnSpc>
            </a:pPr>
            <a:r>
              <a:rPr lang="ar-SA" sz="2800" dirty="0">
                <a:cs typeface="AL-Mateen" pitchFamily="2" charset="-78"/>
              </a:rPr>
              <a:t>يمكن كذلك ذكر البطولات الرياضية أو الجوائز التقديرية </a:t>
            </a:r>
            <a:r>
              <a:rPr lang="ar-SA" sz="2800" dirty="0" smtClean="0">
                <a:cs typeface="AL-Mateen" pitchFamily="2" charset="-78"/>
              </a:rPr>
              <a:t>الاجتماعية </a:t>
            </a:r>
            <a:r>
              <a:rPr lang="ar-SA" sz="2800" dirty="0">
                <a:cs typeface="AL-Mateen" pitchFamily="2" charset="-78"/>
              </a:rPr>
              <a:t>أو الجوائز </a:t>
            </a:r>
            <a:r>
              <a:rPr lang="ar-SA" sz="2800" dirty="0" smtClean="0">
                <a:cs typeface="AL-Mateen" pitchFamily="2" charset="-78"/>
              </a:rPr>
              <a:t>التي </a:t>
            </a:r>
            <a:r>
              <a:rPr lang="ar-SA" sz="2800" dirty="0">
                <a:cs typeface="AL-Mateen" pitchFamily="2" charset="-78"/>
              </a:rPr>
              <a:t>تم الحصول عليها من أية منظمات عالمية</a:t>
            </a:r>
            <a:r>
              <a:rPr lang="ar-SA" sz="2800" dirty="0" smtClean="0">
                <a:cs typeface="AL-Mateen" pitchFamily="2" charset="-78"/>
              </a:rPr>
              <a:t>. </a:t>
            </a:r>
            <a:endParaRPr lang="en-US" sz="2800" dirty="0">
              <a:cs typeface="AL-Mateen" pitchFamily="2" charset="-78"/>
            </a:endParaRPr>
          </a:p>
        </p:txBody>
      </p:sp>
    </p:spTree>
    <p:extLst>
      <p:ext uri="{BB962C8B-B14F-4D97-AF65-F5344CB8AC3E}">
        <p14:creationId xmlns:p14="http://schemas.microsoft.com/office/powerpoint/2010/main" val="4284622742"/>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67544" y="14988"/>
            <a:ext cx="8229600" cy="1143000"/>
          </a:xfrm>
        </p:spPr>
        <p:style>
          <a:lnRef idx="3">
            <a:schemeClr val="lt1"/>
          </a:lnRef>
          <a:fillRef idx="1">
            <a:schemeClr val="accent1"/>
          </a:fillRef>
          <a:effectRef idx="1">
            <a:schemeClr val="accent1"/>
          </a:effectRef>
          <a:fontRef idx="minor">
            <a:schemeClr val="lt1"/>
          </a:fontRef>
        </p:style>
        <p:txBody>
          <a:bodyPr/>
          <a:lstStyle/>
          <a:p>
            <a:r>
              <a:rPr lang="ar-SA" b="1" dirty="0">
                <a:solidFill>
                  <a:schemeClr val="bg1"/>
                </a:solidFill>
                <a:cs typeface="AL-Mateen" pitchFamily="2" charset="-78"/>
              </a:rPr>
              <a:t>ما هي السيرة الذاتية</a:t>
            </a:r>
            <a:endParaRPr lang="ar-SA" dirty="0"/>
          </a:p>
        </p:txBody>
      </p:sp>
      <p:sp>
        <p:nvSpPr>
          <p:cNvPr id="3" name="عنصر نائب للمحتوى 2"/>
          <p:cNvSpPr>
            <a:spLocks noGrp="1"/>
          </p:cNvSpPr>
          <p:nvPr>
            <p:ph idx="1"/>
          </p:nvPr>
        </p:nvSpPr>
        <p:spPr>
          <a:xfrm>
            <a:off x="539552" y="1412776"/>
            <a:ext cx="8229600" cy="4680520"/>
          </a:xfrm>
        </p:spPr>
        <p:style>
          <a:lnRef idx="3">
            <a:schemeClr val="lt1"/>
          </a:lnRef>
          <a:fillRef idx="1">
            <a:schemeClr val="accent1"/>
          </a:fillRef>
          <a:effectRef idx="1">
            <a:schemeClr val="accent1"/>
          </a:effectRef>
          <a:fontRef idx="minor">
            <a:schemeClr val="lt1"/>
          </a:fontRef>
        </p:style>
        <p:txBody>
          <a:bodyPr>
            <a:noAutofit/>
          </a:bodyPr>
          <a:lstStyle/>
          <a:p>
            <a:pPr marL="0" indent="0" algn="just">
              <a:lnSpc>
                <a:spcPct val="160000"/>
              </a:lnSpc>
              <a:buNone/>
            </a:pPr>
            <a:r>
              <a:rPr lang="ar-SA" dirty="0" smtClean="0">
                <a:solidFill>
                  <a:schemeClr val="bg1"/>
                </a:solidFill>
                <a:cs typeface="AL-Mateen" pitchFamily="2" charset="-78"/>
              </a:rPr>
              <a:t>يتلخص </a:t>
            </a:r>
            <a:r>
              <a:rPr lang="ar-SA" dirty="0">
                <a:solidFill>
                  <a:schemeClr val="bg1"/>
                </a:solidFill>
                <a:cs typeface="AL-Mateen" pitchFamily="2" charset="-78"/>
              </a:rPr>
              <a:t>مفهوم السيرة الذاتية في تدوين كل ما هو متعلق من حياة الفرد المهنية سواء كانت سابقة أو حالية من مؤهلات أو دورات تدريبة أو وظائف سابقة قد التحق بها أو مازال يعمل بها و كل هذا يكتب بطريقة مرتبة وجذابة حتي تجبر من يقرأها أن يٌكون فكرة جيدة عنك فسيرتك الذاتية هي واجهً لك فهي المتحدث الرسمي والتي تتكلم بدلاً عنك أمام أشخاص لم تعرفهم من قبل</a:t>
            </a:r>
            <a:r>
              <a:rPr lang="ar-SA" dirty="0" smtClean="0">
                <a:solidFill>
                  <a:schemeClr val="bg1"/>
                </a:solidFill>
                <a:cs typeface="AL-Mateen" pitchFamily="2" charset="-78"/>
              </a:rPr>
              <a:t>.</a:t>
            </a:r>
            <a:endParaRPr lang="en-US" dirty="0">
              <a:solidFill>
                <a:schemeClr val="bg1"/>
              </a:solidFill>
              <a:cs typeface="AL-Mateen" pitchFamily="2" charset="-78"/>
            </a:endParaRPr>
          </a:p>
        </p:txBody>
      </p:sp>
    </p:spTree>
    <p:extLst>
      <p:ext uri="{BB962C8B-B14F-4D97-AF65-F5344CB8AC3E}">
        <p14:creationId xmlns:p14="http://schemas.microsoft.com/office/powerpoint/2010/main" val="2490463769"/>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52736"/>
            <a:ext cx="8229600" cy="5073427"/>
          </a:xfrm>
        </p:spPr>
        <p:style>
          <a:lnRef idx="3">
            <a:schemeClr val="lt1"/>
          </a:lnRef>
          <a:fillRef idx="1">
            <a:schemeClr val="accent1"/>
          </a:fillRef>
          <a:effectRef idx="1">
            <a:schemeClr val="accent1"/>
          </a:effectRef>
          <a:fontRef idx="minor">
            <a:schemeClr val="lt1"/>
          </a:fontRef>
        </p:style>
        <p:txBody>
          <a:bodyPr>
            <a:normAutofit/>
          </a:bodyPr>
          <a:lstStyle/>
          <a:p>
            <a:pPr lvl="0"/>
            <a:r>
              <a:rPr lang="ar-SA" dirty="0" smtClean="0">
                <a:cs typeface="AL-Mateen" pitchFamily="2" charset="-78"/>
              </a:rPr>
              <a:t>الجوائز والمكافآت التقديرية</a:t>
            </a:r>
            <a:endParaRPr lang="en-US" dirty="0" smtClean="0">
              <a:cs typeface="AL-Mateen" pitchFamily="2" charset="-78"/>
            </a:endParaRPr>
          </a:p>
          <a:p>
            <a:pPr lvl="0"/>
            <a:r>
              <a:rPr lang="ar-SA" dirty="0" smtClean="0">
                <a:cs typeface="AL-Mateen" pitchFamily="2" charset="-78"/>
              </a:rPr>
              <a:t>هنا يتم ذكر الجوائز والمكافآت التقديرية إن وجدت والتي حصلت عليها خلال دراستك أو عملك أو من خلال أنشطة شاركت فيها.</a:t>
            </a:r>
          </a:p>
          <a:p>
            <a:r>
              <a:rPr lang="ar-SA" dirty="0" smtClean="0">
                <a:cs typeface="AL-Mateen" pitchFamily="2" charset="-78"/>
              </a:rPr>
              <a:t>اذا </a:t>
            </a:r>
            <a:r>
              <a:rPr lang="ar-SA" dirty="0">
                <a:cs typeface="AL-Mateen" pitchFamily="2" charset="-78"/>
              </a:rPr>
              <a:t>كنت عضواً </a:t>
            </a:r>
            <a:r>
              <a:rPr lang="ar-SA" dirty="0" smtClean="0">
                <a:cs typeface="AL-Mateen" pitchFamily="2" charset="-78"/>
              </a:rPr>
              <a:t>في </a:t>
            </a:r>
            <a:r>
              <a:rPr lang="ar-SA" dirty="0">
                <a:cs typeface="AL-Mateen" pitchFamily="2" charset="-78"/>
              </a:rPr>
              <a:t>منظمة تطوعية أو نادى، يعنى ذلك أنك مهتم بهذا الموضوع. فأنت ملتزم وجاد </a:t>
            </a:r>
            <a:r>
              <a:rPr lang="ar-SA" dirty="0" smtClean="0">
                <a:cs typeface="AL-Mateen" pitchFamily="2" charset="-78"/>
              </a:rPr>
              <a:t>في </a:t>
            </a:r>
            <a:r>
              <a:rPr lang="ar-SA" dirty="0">
                <a:cs typeface="AL-Mateen" pitchFamily="2" charset="-78"/>
              </a:rPr>
              <a:t>العمل. قم بذكر كل الجوائز </a:t>
            </a:r>
            <a:r>
              <a:rPr lang="ar-SA" dirty="0" smtClean="0">
                <a:cs typeface="AL-Mateen" pitchFamily="2" charset="-78"/>
              </a:rPr>
              <a:t>التي </a:t>
            </a:r>
            <a:r>
              <a:rPr lang="ar-SA" dirty="0">
                <a:cs typeface="AL-Mateen" pitchFamily="2" charset="-78"/>
              </a:rPr>
              <a:t>ربحتها خلال المدرسة الثانوية أو خلال مرحلة التخرج. يظهر ذلك أنك تحب المنافسة وايضاً منافس </a:t>
            </a:r>
            <a:r>
              <a:rPr lang="ar-SA" dirty="0" smtClean="0">
                <a:cs typeface="AL-Mateen" pitchFamily="2" charset="-78"/>
              </a:rPr>
              <a:t>كافي لاستلام </a:t>
            </a:r>
            <a:r>
              <a:rPr lang="ar-SA" dirty="0">
                <a:cs typeface="AL-Mateen" pitchFamily="2" charset="-78"/>
              </a:rPr>
              <a:t>الجوائز لعملك </a:t>
            </a:r>
            <a:r>
              <a:rPr lang="ar-SA" dirty="0" smtClean="0">
                <a:cs typeface="AL-Mateen" pitchFamily="2" charset="-78"/>
              </a:rPr>
              <a:t>ولخبرات</a:t>
            </a:r>
            <a:endParaRPr lang="ar-SA" dirty="0">
              <a:cs typeface="AL-Mateen" pitchFamily="2" charset="-78"/>
            </a:endParaRPr>
          </a:p>
        </p:txBody>
      </p:sp>
    </p:spTree>
    <p:extLst>
      <p:ext uri="{BB962C8B-B14F-4D97-AF65-F5344CB8AC3E}">
        <p14:creationId xmlns:p14="http://schemas.microsoft.com/office/powerpoint/2010/main" val="456373907"/>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dirty="0" smtClean="0">
                <a:cs typeface="AL-Mateen" pitchFamily="2" charset="-78"/>
              </a:rPr>
              <a:t>الهوايات</a:t>
            </a:r>
            <a:endParaRPr lang="ar-SA" dirty="0">
              <a:cs typeface="AL-Mateen" pitchFamily="2" charset="-78"/>
            </a:endParaRPr>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lvl="0">
              <a:lnSpc>
                <a:spcPts val="4200"/>
              </a:lnSpc>
            </a:pPr>
            <a:r>
              <a:rPr lang="ar-SA" dirty="0" smtClean="0">
                <a:cs typeface="AL-Mateen" pitchFamily="2" charset="-78"/>
              </a:rPr>
              <a:t>بعض </a:t>
            </a:r>
            <a:r>
              <a:rPr lang="ar-SA" dirty="0">
                <a:cs typeface="AL-Mateen" pitchFamily="2" charset="-78"/>
              </a:rPr>
              <a:t>الاشخاص قد يضيف خانة للهوايات، إن كان لديك هواية فريدة ومختلفة ويمكن أن تستخدم للتعرف على شخصيتك ومهاراتك بشكل واضح يمكنك ذكر ذلك. ولكن لا تكتب تلك الهوايات التي شبعنا منها مثل القراءة والسباحة والسفر!</a:t>
            </a:r>
            <a:endParaRPr lang="en-US" dirty="0">
              <a:cs typeface="AL-Mateen" pitchFamily="2" charset="-78"/>
            </a:endParaRPr>
          </a:p>
          <a:p>
            <a:pPr lvl="0">
              <a:lnSpc>
                <a:spcPts val="4200"/>
              </a:lnSpc>
            </a:pPr>
            <a:r>
              <a:rPr lang="ar-SA" dirty="0">
                <a:cs typeface="AL-Mateen" pitchFamily="2" charset="-78"/>
              </a:rPr>
              <a:t>يتم ذكر الهوايات التي تحب تمارسها كالقراءة والرياضة وغيرها.</a:t>
            </a:r>
            <a:endParaRPr lang="en-US" dirty="0">
              <a:cs typeface="AL-Mateen" pitchFamily="2" charset="-78"/>
            </a:endParaRPr>
          </a:p>
          <a:p>
            <a:pPr lvl="0">
              <a:lnSpc>
                <a:spcPts val="4200"/>
              </a:lnSpc>
            </a:pPr>
            <a:r>
              <a:rPr lang="ar-SA" dirty="0">
                <a:cs typeface="AL-Mateen" pitchFamily="2" charset="-78"/>
              </a:rPr>
              <a:t>الهوايات و الأعمال او </a:t>
            </a:r>
            <a:r>
              <a:rPr lang="ar-SA" b="1" dirty="0">
                <a:cs typeface="AL-Mateen" pitchFamily="2" charset="-78"/>
              </a:rPr>
              <a:t>الوظائف</a:t>
            </a:r>
            <a:r>
              <a:rPr lang="ar-SA" dirty="0">
                <a:cs typeface="AL-Mateen" pitchFamily="2" charset="-78"/>
              </a:rPr>
              <a:t> التي تقوم بها خارج نطاق العمل الطبيعي (مثل: مدرب كرة قدم أو تربية العصافير ثم بيعها</a:t>
            </a:r>
          </a:p>
          <a:p>
            <a:endParaRPr lang="ar-SA" dirty="0"/>
          </a:p>
        </p:txBody>
      </p:sp>
    </p:spTree>
    <p:extLst>
      <p:ext uri="{BB962C8B-B14F-4D97-AF65-F5344CB8AC3E}">
        <p14:creationId xmlns:p14="http://schemas.microsoft.com/office/powerpoint/2010/main" val="114257587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dirty="0">
                <a:cs typeface="AL-Mateen" pitchFamily="2" charset="-78"/>
              </a:rPr>
              <a:t>المشاركة المجتمعية أو التطوعية</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fontScale="92500"/>
          </a:bodyPr>
          <a:lstStyle/>
          <a:p>
            <a:pPr algn="just">
              <a:lnSpc>
                <a:spcPts val="4300"/>
              </a:lnSpc>
            </a:pPr>
            <a:r>
              <a:rPr lang="ar-SA" dirty="0" smtClean="0">
                <a:cs typeface="AL-Mateen" pitchFamily="2" charset="-78"/>
              </a:rPr>
              <a:t>كثير </a:t>
            </a:r>
            <a:r>
              <a:rPr lang="ar-SA" dirty="0">
                <a:cs typeface="AL-Mateen" pitchFamily="2" charset="-78"/>
              </a:rPr>
              <a:t>من الشركات تنظر إلى هذه الجزئية بعين </a:t>
            </a:r>
            <a:r>
              <a:rPr lang="ar-SA" dirty="0" smtClean="0">
                <a:cs typeface="AL-Mateen" pitchFamily="2" charset="-78"/>
              </a:rPr>
              <a:t>الاعتبار </a:t>
            </a:r>
            <a:r>
              <a:rPr lang="ar-SA" dirty="0">
                <a:cs typeface="AL-Mateen" pitchFamily="2" charset="-78"/>
              </a:rPr>
              <a:t>لما لها من تأثير على شخصية المتقدم للوظيفة من حيث أنه شخصية إيجابية، مبادرة، تمد يدها لمساعدة للأخرين، لديه روح وفكر العمل الجماعي، شعور بالمسئولية، خبرة في التعامل مع أشخاص وبيئات مختلفة، يرغب في التعرف على الأخرين، لديه القدرة على أن يكون إنسان منظم ، نشيط ، قادر على الإبداع ، خبرات حياتية وتجارب أكبر، شخصية قوية ومنفتحة على العالم وغير منغلقة. ستذكر فيها المكان الذي تتطوع فيه، وطبيعة النشاط الذي تقوم به، وكتابة تاريخ </a:t>
            </a:r>
            <a:r>
              <a:rPr lang="ar-SA" dirty="0" smtClean="0">
                <a:cs typeface="AL-Mateen" pitchFamily="2" charset="-78"/>
              </a:rPr>
              <a:t>الانضمام </a:t>
            </a:r>
            <a:r>
              <a:rPr lang="ar-SA" dirty="0">
                <a:cs typeface="AL-Mateen" pitchFamily="2" charset="-78"/>
              </a:rPr>
              <a:t>إن أمكن</a:t>
            </a:r>
          </a:p>
        </p:txBody>
      </p:sp>
    </p:spTree>
    <p:extLst>
      <p:ext uri="{BB962C8B-B14F-4D97-AF65-F5344CB8AC3E}">
        <p14:creationId xmlns:p14="http://schemas.microsoft.com/office/powerpoint/2010/main" val="207840651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lstStyle/>
          <a:p>
            <a:r>
              <a:rPr lang="ar-SA" dirty="0">
                <a:cs typeface="AL-Mateen" pitchFamily="2" charset="-78"/>
              </a:rPr>
              <a:t>المراجع:</a:t>
            </a:r>
            <a:endParaRPr lang="ar-SA" dirty="0"/>
          </a:p>
        </p:txBody>
      </p:sp>
      <p:sp>
        <p:nvSpPr>
          <p:cNvPr id="3" name="عنصر نائب للمحتوى 2"/>
          <p:cNvSpPr>
            <a:spLocks noGrp="1"/>
          </p:cNvSpPr>
          <p:nvPr>
            <p:ph idx="1"/>
          </p:nvPr>
        </p:nvSpPr>
        <p:spPr/>
        <p:style>
          <a:lnRef idx="3">
            <a:schemeClr val="lt1"/>
          </a:lnRef>
          <a:fillRef idx="1">
            <a:schemeClr val="accent1"/>
          </a:fillRef>
          <a:effectRef idx="1">
            <a:schemeClr val="accent1"/>
          </a:effectRef>
          <a:fontRef idx="minor">
            <a:schemeClr val="lt1"/>
          </a:fontRef>
        </p:style>
        <p:txBody>
          <a:bodyPr/>
          <a:lstStyle/>
          <a:p>
            <a:pPr>
              <a:lnSpc>
                <a:spcPct val="150000"/>
              </a:lnSpc>
            </a:pPr>
            <a:r>
              <a:rPr lang="ar-SA" dirty="0" smtClean="0">
                <a:cs typeface="AL-Mateen" pitchFamily="2" charset="-78"/>
              </a:rPr>
              <a:t>من </a:t>
            </a:r>
            <a:r>
              <a:rPr lang="ar-SA" dirty="0">
                <a:cs typeface="AL-Mateen" pitchFamily="2" charset="-78"/>
              </a:rPr>
              <a:t>المؤكد ان اي عمل تتقدم إليه يتطلب ان تقدم إليه الاوراق والشهادات التي تثبت صدق ما تم ذكره في السيرة الذاتية وكذلك شهادة بعض الاشخاص الذين عملا معهم قبل ذلك كمديرك السابق مثلا، ولذلك يجب ان تكتب في جزء المراجع بسيرتك الذاتية (المراجع متوفرة عند الطلب</a:t>
            </a:r>
            <a:r>
              <a:rPr lang="ar-SA" dirty="0" smtClean="0">
                <a:cs typeface="AL-Mateen" pitchFamily="2" charset="-78"/>
              </a:rPr>
              <a:t>).</a:t>
            </a:r>
            <a:endParaRPr lang="en-US" dirty="0">
              <a:cs typeface="AL-Mateen" pitchFamily="2" charset="-78"/>
            </a:endParaRPr>
          </a:p>
        </p:txBody>
      </p:sp>
    </p:spTree>
    <p:extLst>
      <p:ext uri="{BB962C8B-B14F-4D97-AF65-F5344CB8AC3E}">
        <p14:creationId xmlns:p14="http://schemas.microsoft.com/office/powerpoint/2010/main" val="2762699341"/>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1196752"/>
            <a:ext cx="8435280" cy="5184576"/>
          </a:xfrm>
        </p:spPr>
        <p:style>
          <a:lnRef idx="3">
            <a:schemeClr val="lt1"/>
          </a:lnRef>
          <a:fillRef idx="1">
            <a:schemeClr val="accent1"/>
          </a:fillRef>
          <a:effectRef idx="1">
            <a:schemeClr val="accent1"/>
          </a:effectRef>
          <a:fontRef idx="minor">
            <a:schemeClr val="lt1"/>
          </a:fontRef>
        </p:style>
        <p:txBody>
          <a:bodyPr>
            <a:normAutofit/>
          </a:bodyPr>
          <a:lstStyle/>
          <a:p>
            <a:r>
              <a:rPr lang="ar-SA" sz="2800" dirty="0">
                <a:cs typeface="AL-Mateen" pitchFamily="2" charset="-78"/>
              </a:rPr>
              <a:t>انتهينا تقريبا من اتباع</a:t>
            </a:r>
            <a:r>
              <a:rPr lang="ar-SA" sz="2800" b="1" dirty="0">
                <a:cs typeface="AL-Mateen" pitchFamily="2" charset="-78"/>
              </a:rPr>
              <a:t> طريقة عمل السيرة الذاتية</a:t>
            </a:r>
            <a:r>
              <a:rPr lang="ar-SA" sz="2800" dirty="0">
                <a:cs typeface="AL-Mateen" pitchFamily="2" charset="-78"/>
              </a:rPr>
              <a:t> و للقيام بالخطوتين الاخيرتين قم بالتالي. </a:t>
            </a:r>
            <a:endParaRPr lang="en-US" sz="2800" dirty="0">
              <a:cs typeface="AL-Mateen" pitchFamily="2" charset="-78"/>
            </a:endParaRPr>
          </a:p>
          <a:p>
            <a:r>
              <a:rPr lang="ar-SA" sz="2800" dirty="0">
                <a:cs typeface="AL-Mateen" pitchFamily="2" charset="-78"/>
              </a:rPr>
              <a:t>فلترة المعلومات المحصل عليه بعد اتباع طريقة عمل السيرة الذاتية </a:t>
            </a:r>
            <a:endParaRPr lang="en-US" sz="2800" dirty="0">
              <a:cs typeface="AL-Mateen" pitchFamily="2" charset="-78"/>
            </a:endParaRPr>
          </a:p>
          <a:p>
            <a:r>
              <a:rPr lang="ar-SA" sz="2800" dirty="0">
                <a:cs typeface="AL-Mateen" pitchFamily="2" charset="-78"/>
              </a:rPr>
              <a:t>حسب نوع العمل الدي تبحث عنه، رتب كل المعلومات الموجودة في ورقة المحاولات الي ثلاثة أقسام: </a:t>
            </a:r>
            <a:endParaRPr lang="en-US" sz="2800" dirty="0">
              <a:cs typeface="AL-Mateen" pitchFamily="2" charset="-78"/>
            </a:endParaRPr>
          </a:p>
          <a:p>
            <a:pPr lvl="0"/>
            <a:r>
              <a:rPr lang="ar-SA" sz="2800" dirty="0">
                <a:cs typeface="AL-Mateen" pitchFamily="2" charset="-78"/>
              </a:rPr>
              <a:t>حذف: كل المعلومات التي ليس لها علاقة بهدفك المهني و الوظيفة التي تسعي اليها. </a:t>
            </a:r>
            <a:endParaRPr lang="en-US" sz="2800" dirty="0">
              <a:cs typeface="AL-Mateen" pitchFamily="2" charset="-78"/>
            </a:endParaRPr>
          </a:p>
          <a:p>
            <a:pPr lvl="0"/>
            <a:r>
              <a:rPr lang="ar-SA" sz="2800" dirty="0">
                <a:cs typeface="AL-Mateen" pitchFamily="2" charset="-78"/>
              </a:rPr>
              <a:t>اعطي قيمة لكل ما يبرز جودتك و مؤهلاتك للحصول علي هده المهمة (وظيفة). </a:t>
            </a:r>
            <a:endParaRPr lang="en-US" sz="2800" dirty="0">
              <a:cs typeface="AL-Mateen" pitchFamily="2" charset="-78"/>
            </a:endParaRPr>
          </a:p>
          <a:p>
            <a:pPr lvl="0"/>
            <a:r>
              <a:rPr lang="ar-SA" sz="2800" dirty="0">
                <a:cs typeface="AL-Mateen" pitchFamily="2" charset="-78"/>
              </a:rPr>
              <a:t>رتب المعلومات مع وضع المهمة منها في رأس كل قسم الخاص بها، و ختر نوع السيرة الذاتية التي تتأقلم مع طلبك (تسلسل زمني – او وظيفي أو دمج). </a:t>
            </a:r>
            <a:endParaRPr lang="en-US" sz="2800" dirty="0">
              <a:cs typeface="AL-Mateen" pitchFamily="2" charset="-78"/>
            </a:endParaRPr>
          </a:p>
          <a:p>
            <a:endParaRPr lang="ar-SA" sz="2800" dirty="0">
              <a:cs typeface="AL-Mateen" pitchFamily="2" charset="-78"/>
            </a:endParaRPr>
          </a:p>
        </p:txBody>
      </p:sp>
    </p:spTree>
    <p:extLst>
      <p:ext uri="{BB962C8B-B14F-4D97-AF65-F5344CB8AC3E}">
        <p14:creationId xmlns:p14="http://schemas.microsoft.com/office/powerpoint/2010/main" val="1893710183"/>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1268413"/>
            <a:ext cx="8229600" cy="4525962"/>
          </a:xfrm>
        </p:spPr>
        <p:txBody>
          <a:bodyPr>
            <a:normAutofit/>
          </a:bodyPr>
          <a:lstStyle/>
          <a:p>
            <a:pPr marL="0" indent="0">
              <a:buNone/>
            </a:pPr>
            <a:endParaRPr lang="en-US" dirty="0"/>
          </a:p>
          <a:p>
            <a:pPr marL="0" indent="0">
              <a:buNone/>
            </a:pPr>
            <a:endParaRPr lang="ar-SA" dirty="0"/>
          </a:p>
        </p:txBody>
      </p:sp>
      <p:pic>
        <p:nvPicPr>
          <p:cNvPr id="1028" name="Picture 4" descr="نتيجة بحث الصور عن شكرا"/>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0622" y="1340768"/>
            <a:ext cx="4320480" cy="4457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9633196"/>
      </p:ext>
    </p:extLst>
  </p:cSld>
  <p:clrMapOvr>
    <a:masterClrMapping/>
  </p:clrMapOvr>
  <mc:AlternateContent xmlns:mc="http://schemas.openxmlformats.org/markup-compatibility/2006" xmlns:p14="http://schemas.microsoft.com/office/powerpoint/2010/main">
    <mc:Choice Requires="p14">
      <p:transition spd="slow" p14:dur="1600">
        <p14:prism dir="r" isInverted="1"/>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1449</TotalTime>
  <Words>6403</Words>
  <Application>Microsoft Office PowerPoint</Application>
  <PresentationFormat>عرض على الشاشة (3:4)‏</PresentationFormat>
  <Paragraphs>269</Paragraphs>
  <Slides>95</Slides>
  <Notes>0</Notes>
  <HiddenSlides>0</HiddenSlides>
  <MMClips>0</MMClips>
  <ScaleCrop>false</ScaleCrop>
  <HeadingPairs>
    <vt:vector size="4" baseType="variant">
      <vt:variant>
        <vt:lpstr>نسق</vt:lpstr>
      </vt:variant>
      <vt:variant>
        <vt:i4>1</vt:i4>
      </vt:variant>
      <vt:variant>
        <vt:lpstr>عناوين الشرائح</vt:lpstr>
      </vt:variant>
      <vt:variant>
        <vt:i4>95</vt:i4>
      </vt:variant>
    </vt:vector>
  </HeadingPairs>
  <TitlesOfParts>
    <vt:vector size="96" baseType="lpstr">
      <vt:lpstr>نسق Office</vt:lpstr>
      <vt:lpstr>عرض تقديمي في PowerPoint</vt:lpstr>
      <vt:lpstr> الفئة المستهدفة </vt:lpstr>
      <vt:lpstr>أهداف البرنامج </vt:lpstr>
      <vt:lpstr>المحتوى التدريبي</vt:lpstr>
      <vt:lpstr>عرض تقديمي في PowerPoint</vt:lpstr>
      <vt:lpstr>السيرة الذاتية </vt:lpstr>
      <vt:lpstr>عرض تقديمي في PowerPoint</vt:lpstr>
      <vt:lpstr>عرض تقديمي في PowerPoint</vt:lpstr>
      <vt:lpstr>ما هي السيرة الذاتية</vt:lpstr>
      <vt:lpstr>عرض تقديمي في PowerPoint</vt:lpstr>
      <vt:lpstr>عرض تقديمي في PowerPoint</vt:lpstr>
      <vt:lpstr>عرض تقديمي في PowerPoint</vt:lpstr>
      <vt:lpstr>عرض تقديمي في PowerPoint</vt:lpstr>
      <vt:lpstr>أهمية السيرة الذاتية</vt:lpstr>
      <vt:lpstr>قبل البدء الفعلي في كتابة السيرة الذاتية تذكر  النقاط التالية</vt:lpstr>
      <vt:lpstr>نصائح خبراء التوظيف في اعداد السيرة الذاتية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صيغة كتابة السيرة الذاتية </vt:lpstr>
      <vt:lpstr>عرض تقديمي في PowerPoint</vt:lpstr>
      <vt:lpstr>عرض تقديمي في PowerPoint</vt:lpstr>
      <vt:lpstr>طريقة عمل السيرة الذاتية </vt:lpstr>
      <vt:lpstr>عرض تقديمي في PowerPoint</vt:lpstr>
      <vt:lpstr>عرض تقديمي في PowerPoint</vt:lpstr>
      <vt:lpstr>عرض تقديمي في PowerPoint</vt:lpstr>
      <vt:lpstr>عرض تقديمي في PowerPoint</vt:lpstr>
      <vt:lpstr>أساسيات كتابة السيرة  الذاتية</vt:lpstr>
      <vt:lpstr>عرض تقديمي في PowerPoint</vt:lpstr>
      <vt:lpstr>أقسام سيرة ذاتية</vt:lpstr>
      <vt:lpstr>عرض تقديمي في PowerPoint</vt:lpstr>
      <vt:lpstr>الهدف من العمل (أهدافك) </vt:lpstr>
      <vt:lpstr>الملف الشخصي: Personal Profile </vt:lpstr>
      <vt:lpstr>عرض تقديمي في PowerPoint</vt:lpstr>
      <vt:lpstr>عرض تقديمي في PowerPoint</vt:lpstr>
      <vt:lpstr>عرض تقديمي في PowerPoint</vt:lpstr>
      <vt:lpstr>عرض تقديمي في PowerPoint</vt:lpstr>
      <vt:lpstr> المستوي التعليمي (المؤهلات) </vt:lpstr>
      <vt:lpstr>عرض تقديمي في PowerPoint</vt:lpstr>
      <vt:lpstr>عرض تقديمي في PowerPoint</vt:lpstr>
      <vt:lpstr>الخبرات العمليّة:</vt:lpstr>
      <vt:lpstr>عرض تقديمي في PowerPoint</vt:lpstr>
      <vt:lpstr> خبرات إضافية: Additional Experiences </vt:lpstr>
      <vt:lpstr>الاهتمامات:</vt:lpstr>
      <vt:lpstr>عرض تقديمي في PowerPoint</vt:lpstr>
      <vt:lpstr> الأشخاص المعرفون</vt:lpstr>
      <vt:lpstr>الإنجازات:.</vt:lpstr>
      <vt:lpstr>عرض تقديمي في PowerPoint</vt:lpstr>
      <vt:lpstr>المهارات الأساسية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الهوايات</vt:lpstr>
      <vt:lpstr>المشاركة المجتمعية أو التطوعية</vt:lpstr>
      <vt:lpstr>المراجع:</vt:lpstr>
      <vt:lpstr>عرض تقديمي في PowerPoint</vt:lpstr>
      <vt:lpstr>عرض تقديمي في PowerPoint</vt:lpstr>
    </vt:vector>
  </TitlesOfParts>
  <Company>Ahmed-Under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MAX</dc:creator>
  <cp:lastModifiedBy>MAX</cp:lastModifiedBy>
  <cp:revision>109</cp:revision>
  <dcterms:created xsi:type="dcterms:W3CDTF">2016-12-18T20:24:12Z</dcterms:created>
  <dcterms:modified xsi:type="dcterms:W3CDTF">2017-03-26T20:24:29Z</dcterms:modified>
</cp:coreProperties>
</file>