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E9E802-EE22-44DB-ACB0-F250251FEE06}" type="datetimeFigureOut">
              <a:rPr lang="ar-SA" smtClean="0"/>
              <a:t>17/08/38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11E9E8-91E4-4A27-A54C-D67EC0797F17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http://www.obmone.com/obm/images/101%20web%202pt0%20tools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32"/>
            <a:ext cx="9144000" cy="6847568"/>
          </a:xfrm>
          <a:prstGeom prst="rect">
            <a:avLst/>
          </a:prstGeom>
          <a:noFill/>
        </p:spPr>
      </p:pic>
      <p:grpSp>
        <p:nvGrpSpPr>
          <p:cNvPr id="2" name="مجموعة 3"/>
          <p:cNvGrpSpPr/>
          <p:nvPr/>
        </p:nvGrpSpPr>
        <p:grpSpPr>
          <a:xfrm>
            <a:off x="1071538" y="-71463"/>
            <a:ext cx="6215106" cy="6500859"/>
            <a:chOff x="-1776290" y="-291848"/>
            <a:chExt cx="9597138" cy="3775294"/>
          </a:xfrm>
          <a:noFill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مستطيل مستدير الزوايا 4"/>
            <p:cNvSpPr/>
            <p:nvPr/>
          </p:nvSpPr>
          <p:spPr>
            <a:xfrm>
              <a:off x="71437" y="1989923"/>
              <a:ext cx="6801951" cy="1493523"/>
            </a:xfrm>
            <a:prstGeom prst="roundRect">
              <a:avLst/>
            </a:prstGeom>
            <a:grpFill/>
            <a:ln>
              <a:noFill/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shade val="50000"/>
                <a:hueOff val="-139622"/>
                <a:satOff val="-4225"/>
                <a:lumOff val="277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ستطيل 5"/>
            <p:cNvSpPr/>
            <p:nvPr/>
          </p:nvSpPr>
          <p:spPr>
            <a:xfrm>
              <a:off x="-1776290" y="-291848"/>
              <a:ext cx="9597138" cy="1347707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9013" tIns="0" rIns="189013" bIns="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6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أدوات الويب 2</a:t>
              </a:r>
            </a:p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د. </a:t>
              </a:r>
              <a:r>
                <a:rPr lang="ar-SA" sz="6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ايمان</a:t>
              </a:r>
              <a:r>
                <a:rPr lang="ar-SA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زغلول</a:t>
              </a:r>
              <a:endParaRPr lang="ar-S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17762" name="AutoShape 2" descr="data:image/jpeg;base64,/9j/4AAQSkZJRgABAQAAAQABAAD/2wCEAAkGBxQREhQUEhQVFBUXFBQUFRQXFBQXFBUUFBQXFxQUFhQYHCggGBolHBQVITEhJSkrLi4uFx8zODMsNygtLisBCgoKDg0OGhAQGywkHSQsLCwsLCwsLCwsLCwsLCwsLCwsLCwsLC0sLCwsNCwsLCwsLCwsLCwsLCwsLCwsLCwsLP/AABEIAOEA4QMBIgACEQEDEQH/xAAcAAABBQEBAQAAAAAAAAAAAAAFAAEDBAYHAgj/xABEEAABAwIDBQUFBgQEBAcAAAABAAIDBBEFITEGEkFRYSIycYGRExRSobEzQpLB0fAHFXLhU2KC8SNDosIWNERUc7Kz/8QAGgEAAwEBAQEAAAAAAAAAAAAAAAECBAMFBv/EAC4RAAICAQMCBAUEAwEAAAAAAAABAhEDBCExEkEFEzJRYXGhsdEikeHwgcHxQv/aAAwDAQACEQMRAD8A6xBs9A37t1ejoo26NCsJIG22MBZOmDhzS3ggQ6SbeSuUAOkkkgBJJJIASRSSQAyq19IJG20IzaeR/RW0yAAdFUkEtdk9uRH5jmCjUUgcFQxSiL7PZk9un+YfCf3kq9BWcfIg6gjUHqgur3DO6nsoPex1Ubq3wQTTLiiniDhyPA8iqEuIgauA9AoG4g1xsLu8ASlZSiy0ySx6jX98laFUFFPTb1iMiB+wUMlpKgm281o5gE/Uphswo6sCgkxC3EBVI8Ec7vyuPQG30VuHBYm8L+P90B+lDU1WJHW3rpqyCQD/AIYDuhNredleip2t0AClQLq9jOtpKl+rmM8ASfUlWIsFd9+Vx9APkiNQCPD6f2Sgl4HyRQ7ZV/kzfiKSIpIJ6mR0028OvFSObdBaCrDgHtzB/ZB6o0x4IuEwaojZTgG4UyZOgQkl5c4DU2UTqtg4+maQE6SpurhwB+iifXHoEDphFMXW1QeWutq63nZUH4xFfvgnpmfkgpQNG6paOPoonVg4A/RAff3O7jHHxyXqNlQ8d1rD+KyB9KD0ExceFlOh+GUT2ZyPLjysA0eQRGyCHzseShldQHe347b3EHIO5G40KKJkAnRmfdqp5tdjPIuPzsFPHs8932kz3dAQ0f8ASB9URxKUss77ujunJ3hwT0dVwOiVIvqdWiKnwGJnC55nM+pV+Oma3QKVK6ZDbYlDUtNrt1HDn/dS7yV0CKME3EacQrzXXVOsht22/wCoc+o6rzTz26goLasvXTXTWvmkGoIHVSaLd00+itpEIGmU9880lP7s3r6pIHaM9iLPdpfaj7CV3b5RyHIP6NdoeufFE6epLeFx4qz7JssW69vZc0gtI1ByzCAnD6mFm5GWSNGTXv3g8N4BwHeI53F0FbPkLyYg7gAPmh9TiTuLyPkqbcGqpO/NujkxgHzdcqRuxkbvtC5/9b3OHpe3yRuH6UUKjaCFh7Urb8t67vQZryzH977KGaTrubjfxSWWhpdm4Yu41o8GgJOnax7mNFnAA58jxHNIdrsBWOrZO7FHEObnOe78LQB81PHs7Uv+1qXjpG1sY9Tc/NaOgqt8WOo+fVWiU6Jc2ZyDY+EZvvIeb3Of/wDY2RenwqJndaB4ABW2m6dBLk2eWxNGgC9pkkCEkkkgBJJJIA8vbcWOYOSATsMDwD3HHsnkfgP5LQqvV0zZGlrhcH93B4FBUXR4oqm+R8lZ3VnIXuif7N5zGbXfG3n48wj1LPvDqixyj3Jg1IBOkggSHVcPszvDunvD4T8Xhz5K+6QDionVI5XQUrIqea3griEys9lr3Dp/k6HpyVGfHY29kO3jybdx9Ak2kX0dXBoXSAcVE6qAWeGITP8As4XDq8ho9BcqeKinf3nAdGj8yi7DoS5C/vnT5pId/Jn/ABu9UkbiqIbATplAGuDuYsPHjoTqmcywmSSQAkIx+gc8CSP7Rmn+ZvFpRdIoGnRnaOoOThkeI/JH4JQ8XH7KyG2dW+hLKi29TX3Z7C5jDjZsthq0E5ovh9WBZzSHMcAbg3BBzBBQU1YcSTA3UTXEOt+/3qggmSSSQAkkkkAJJRunaOIUL6wDQEoGky0mKggmLjwAVhANUUcToBM22jgbtdxa7mhlFUOBLXZPbqPoRzBR8qvLSsc4OcLkZA56Hhlqky4v3IHV55gKtLiGdu24nQBrnfQIlvBugA8AAq89ZbipcqLir4REyN5zd2OhzPoMvmpAQOp5lVJavqqz6gjO65uZ2WJvkKS1dsuPjkF5jkvmTfyACDiTO5Ph+qnZNzyA4fr0UdbsvykkFmyDgpfeEI95Xr2/9k/MZzeEK+8j9hJCfaH4kk/MYvJQQw6ov2T5eHJXllMLq3G7X9mWM7rx1Gjh0IzHitNTTb7b8ePitBmkqJbpKOWMnien++q9tFh/e/zQSOm3hzTuF8k24OQ9EAeKmnbI1zHgOa4FrmkXBBFiCOS5/h98OqRRSX9jJvOpJDciwPagJ4ObfLmD5DoL5mjUhC8cw5lZE6M3BHaY+2bHjuuH70SZUX7k2H1FuydOH6IiVjsDrHO3oZuzNFk8fEOEg6EWViuxiGLvyNHQuufTVFqrKcNzSPqmDiPLP6KB+IDgD55LHu2k3/sIZZeR3dxn4n2+iTRXTaCKEf6pH/kPqix9FcmokxB3MDw/uh1VjMbTZ8gvyLs/woRUYI1g3qyqdbk+VsbfJrbX+apnHsMpvs7yEf4Uf/e6wPqV2x6fNl9EWznPLix+qSD380v3GOPlYJ2NqJL91nI5uPzWQq/4kEZQU7W8nSOLv+ltvqgVdtpWy3BmLByjAZ/1DtfNehi8E1M/VS+b/FmSfieGPp3OvUcYp2l88oGXekc1rQONtAlSbR0873MgkEhYAXFoO4L6DeOROR0vouCTSued55LnHVziST5nNaz+HFYGyTMOrmNeP9DiD/8Ap8l11fhC0+mlk6m2v8d/89jnp9c8+eMKpM6w6oA1KhlrwNEAnruqqyVi+a8xn0C067hqor7g2KHyVl0Imq7cVXFbbU5Lm52d1jSDjptEzqjkVn/f/wB9Em4gbHNHUPoYeE9/LgpWSi+uazcVbdXIau3+6dicQ62SxUzJkCirtVabWaJpkOIY3hzSQr3r92STsnpYV2joixwqIxdzBaRo1fFx/wBTcyPMKxh1YMntN2uAPiDoURhkL73tbkFnZ4vdJHXB9i67gbEiN2rmnk06jzHJbODz1uqNM+tjGrh9VWfizeAJ+SxlVjzSf+G17/6W5epsF4inqZO6xrBzcS4+gsPmlY/L9zYPxNx0sPmqlRiIHff6m3yQCpoSxu/VVJYzTvCNpPIbvaJ6XKFv2ioIfs2yTO5hth5ukId8itGLTZs3oi3/AH9jlkzYsfqkjXNxEfdBPgjOGuc4EkW0sNT4lcpqf4gSf8mGOPq68jvyHyKC121FXNk+okt8LT7Nv4WWBXo4vBNRL1NL6/b8mLJ4liXptnXNpKeiNjVPiY4CwLpAx9uQsQXDpmsg/HcNp/smulPNkdvVz7H6rnRSXoYvAsMd5tv6fn7mSfimVqoqvqbaq/iG/SCnjZ1eTIfQboHzQOu2srJe9O9o5MtGPDsWuPFBV6MZsHWO6SQHWNiRqAdCV6OPRafF6YL7/cxz1OafMn/fkM9xJuTcnUnMnzTJIhgMEMlRG2oeY4iTvvBAIAaSMzpcgDzWmUlGLfscYrqdA9JdQ2cjwqtkfSxUrhZjnCV195waQCQ7eLge0CL/AC0XN8Rp/ZSyxg725I9l+e44tv8AJZ8GqWWbg4uLW+/sztlwdEVK00/YMbM7KvrGySGRkEEffmfmAQLkAXGgsSSRqFYx/ZiTD4466lnbUxAi7miwAcd3OziHMJ7JzuCRlxGg2FZ71hVbTN+0u8tHMvYDHfxcwjyUWwJ9thWIQS33GiXM/dLoiXDoWubvdC5eVq9RlbyW/wBKaTjXKff3N2nxQSi0t2rv4oqUONsqIw9hyORHFruLSOf9ivT6tchgxCSmfvxutfvN+64ciFq8J2oZN2Xdh/wk5H+k8fqvmNVpXik64PptJq45opPaRp5qlVTPdVXVF1CZP3+/BYkj0C5JOvBquCqOkUUjkdI7CNLV5K5FUXBuVnWS7qvR1CdEsMx1VuKnjrckA9vqk2chFCo0HvnVJA/bJICjtWGQOGbySbW4AAdArcsAdqpUluPCsGtwWMG9vRTe5BvdVxMgLODfxErZ5KkCbIMBaxo0BuN/zvbyDUAhkuOq7Dt/ssKlpe3J4GvUd0/keh6LjD2OjeWuBa5pLXNOoI1C+n8J1SljUO8f7f5+J42vwNT6uz/tFpO1pJsBcnQDU+SI7MyU/vEfvTd+Endddzmht9HktIyBtccrrodFs8KPGYjGLQyxyvjA0aQyz2DwJB8HDkvQ1Gsjhbi1v0tr2ddvmZMWneRXfdJ/Czm9BhUs07adrbSuJAa/sWs0uN76ZAlPimFyU87qd1nSNLW2ZdwLnNaQG5XJ7QGi6vV4cyaupa6DMCWSCfLMOY2SMOd4OG75s4ILSvYNoZPaWzNmX0EhgZbztvAdSFkh4lKbbS2UHJrv1J1R3lo1FJXzKr+DRlJdia5sZkNO7dAuRvML7W13A7e8rX6LZRshrcHp5KlzmspnD2m4N55Ee9GGDlvAsN+HzV1xmpaqUUtHUTSyHtTzTH2JBO8CLdmwva2TgMkKwCrhg/mVFWSxxtc5xBaezeVpDxG3Mmw3LDXJZsmoyZ4qT5i1JdPNPZ7XL32+x3hihidLh2nfF8rsiljmz1HNQe+UDXs3D22Oc4kgEB28HE2cLh2RtbyWCW2rdoKWmoH0dE6SUykmSR7d0DeDQ6wI1s0NAHjfniV6eh8xRl13Vuurmvj/ACYdT0WumrreuLOsbFbMzUtI+ZgYKqZgDC82bDGcwTYE30cRzDRlYlZGfCaaiqoPeJ46qMl5nay53CBYb264k5kHhexyWfqcSmkaGySyPaAGhjnuLQGiwAbewyCqqMWkyqUpTn6uaXwpb87di554OMVGPHv+PiaGbaMU1bJPh49nG6wEbmAMLd0bzSwHTeBIzBzUe0e3tXVxOid7OKN3fbE0tLxxDnOcTY9LX4rPSFU5pwEZdPhVOStra3zsKGXI7Sez7AyujQl7UXqZrqkyEvPZaXHoLrxtUot2ejg6qosYfjEseV99vI6+RW7bhdQWNkbGXtc1rgW5kBwBsWd4HPksnheBPe9u/ZrbjeF7utxAAXXcLqs8tOC8TUxxNro570e7pJ54p9fHazAPc5uTgWnkQQfQpvaLtlFUbwsc+hVs4VTyd+CFx5mJhPrZcPK+JoerS5Rwcleon26hd2GzVIf/AE0X4AvH/hKi/wDbRfhT8pkvWR9mcUe3iNF5313iPA6ZrS1tPCARYgRMFx1yXM9s9m44nuMF2j4DmB4HX1Uzj0q2dMOdZHSRlN/qko/Yu/ZSXO0aeiXsfRTHgi4zCdVY4HN7QdcnNwIsD4W0KtLcfPiSSSSA8SsuLLj38TtnTG/3huYOTshoBYHLiPpbkuyIfjWGtqInMcMiPQ8Cu2DNLDNTj/34EzgskXGR85U8lsiuybA7TQy07W1T2Mkpj2XvcG3Y5pa03JzNiWkdAeK5Nj2EvpZnRPFrHsngRwsVBA+46r6lwx63ClfxT+6/0eH1T02R7fNG82c2zbRVNXvB0kEsssjQy198vO64XIFi21/Bqze0OK+81UlQ0Fm+5rgL3Ld1rWg3HHs3QxJbMelxwyPIlu1RwnnnKPS+LsLzbUVj2bjqmYttbvkEjq4ZnzKELw6YDionVHIK15eP0pL5EPrnzuWEzngalUnznmp6TD5pvs43O62sPxHJccusx4/U0vmdcemnP0qx3VI4ZqvJVHwWow/YGeTORwYOQFz66LU4Z/DqJtrtLzzdn8tF5WbxmPELf0X5N+Pw2X/ppfU5VHDJKew1zvLL1RCDZiV3fIb0GZ/Rdrptk2tGYDR++AV1uEQM+7vHrkPQLysuvzZONj0Mekww53OLQbJgZCMvd1u4n/SMkQGyk4F3NbE3/ObHyYLn6Lq0z90WYAwcmgD6IDiMe9dYJpy3k2zfjmo7RSRzaqAhNgS487WCqnFpTlvkDkMvmM0exqh1WYkjsVnlGjdCdo2Ox2OGJ2483Y4+h5rqNJPcLhFC+xXStk8WuBG4/wBJ/JVjdbHHPC90b6N6mBQ2GVWmSruYHEtXWa2qwN0zS6PM8uKOmeyEYvi5YDZRkimtzrgc4zuJzX+Qzf4T/wADv0TrQf8AiaT4iksfRE9jzsvsjpCSZJegfPDpJl4kla3NxA8SgCRJDpcYjHdu7w09SoP5k52lm/M/NA6YD/iHswKqIuYP+KwXbYZuHFv1t5jiuJkFpsciNV9J0bt4OzJIOZ8tFgdr9gPbSGWEhpObm6ZnUg2Pp1K9DQa3yG1L0v6My6rTeatuV9UcsdUHwXgbztAXeFyujYd/D4ffz/fX8rLWYdslGy1mjx1PqVry+Mt+iP7/AIRwx+GpeuX7fk49RbPVEvdYQOZWjw3+Hb3WMrz4NH5n9F1ynwhreAV1kLRoF5+TXZ8nMq+W38/U1w0+GHEb+e/8GFwnYGCOx9mCebu0fnotTTYGxvABFbplk+J26mRR0zG8FITyySXkoAikKqSq29VZExoozhDKpiLShUZ2oLTMvidNe6x2J0djddEq4lnMSpb3XOUbNGOdGPhyK0OF1FrITU026VPSPsuVUaW7R1HBcU9o2xPaHz6ou2dcyoa4sIINiFsaLEhK2414jkV0TMs4UF56pZ3GJrgqzPUILXzIkPGqYL3Uk2+kuXSautnWosQZuguNjxCgmxcDui/jkslV7RMHZY2R7uQYRY8iXWAVE1FXN3WtiHM9t3pkB81otHmKHuaesxp3xBo6ZfNZms2ij3rbxe7kLuKki2WfJnK97+hOX4RkjVBsm1ujR6WCW5X6UAqXEJH91hHijlJSSSWvkPE3KLxYWGcAqUOLHee0ANLHltuOXGyZN3wHqGDcaGgWHRTlgVTD6z2jc+8NR+at3TIYgwDgvV15ukgQ6SZJADpkkyAHXgpyvJQMjeq8isOUD0xlSQKpKFdkVWUIKBlQxCayG6OTNQiuqGN1OfIapM6RM3XUqDyR7qM4hiA4ZfVZmtxJoNr3PLU/2XKRpg65Lzarl+iM7Oyv9pcus2xuB97kPz8lin1Mju7ZvU5n0Wi2XfuB5cd5xsN4nQDgBoFC5KfBsJ50MqpLqRrXubvWs34nENb6nVUJJL9VbISPN0lHdJIuzrT8FaTewVqHDmNVl8gGpA8Skx4IuMwux5tjtYBoE90ySBCIusltHQujlFRGNbNlbzHB3iFrVDVQhwPzSasqLpmcoardIcNOPULSxSBwBGhWMqSYZvZuHZcLsd1GrSjeEVe6d06HToUIckHAqZewyHeIuLNA431PhqPRW14cwEEHjqmQQhzw/dB7Nr9rW3+W35q0qj2vNhldpyeTqPAcxqrN0Aek1010kDEvJTkqOR4GpsmAzlC9U6zGY2cd49P1WdxDaY52IYP3xKVlKLZoqmZre8QEGrMYaO6L9TkFia7a1hJEe9M/kwXHm7RDnOrKjlC08G9p/m45DyU9R1UPc0OL7QBou94aPG3+6ylVj7pMoWOd/md2W/qUQpNlQDvOu53xPO8fmtDRbKPdnu2HxO7I+eZ8kqbLuKMA+mlkze4+Dch/de6fCHuO7GwuPJoJPmumswKni75Mp+EdlvrqV5qK0tG7EGxt5MFvml0e5SyeyMXHsk5g3qmRkI+HvyH/AEjRKTE4qfKCO5/xJczfmGDIH1RKtaTe6A1sClquDpF3yU63FJZjeR7ncrnIeA0HkrOG11uydD8ihMzLFNG9QdexrN5JZz3g80k+oXSfRzKZoN7XPM5n5qYJklpPLHuldMkkA6V010kACcfwwTMIGTtWnk4LOYZVlwLXZSMO64cQRxW4IuLLHbVUBieKmMd3KVo+8z4vEJPbcuLvY0uGVe+2x7w/d1dusnh9b3XsNwRfxBWnhkDwCOKZLRIldRSztZ3iAqFRi4HdF+p/RAqCd1WnrmM1NzyGZWbxLGt0XkkDR42CzdRtPv5U8bpT8XdZ6nMpOSRag2bapxo/dAHU5lZbG9qIo8pJLu4MB3nfhCFtwmrqftpSxvwR9n1dqUcwjYyOPusz4nU+ZKVt8FVFGQqMVqqg2hiMbfjk18mD801Psm+U3ne6Tocm/hGS6rT4A1ves35lWTRxNFg2/Uk3R0+4eZ7GDo8DiisLNGgAyzPIBaSmwJoF3ua0cm2c79B80C2hpnU1Q2fWJw9mT/hPOQd0B0vzJ5q3QVm6cz2SmDt7hwCOP7Ngv8Tsz5clVqZ3O1KkcoHhMSKMwVGZqJShQCDe8OJUtpLc6RV7IBVMaoy4XI/uxvI/pK17THFmACeZzKimxbqfILg8q7GqGGRz+s2en/wn+iCVFFJH32Pb4tI+a6dNix4AnzVf+aAmzxbxClzO6xyo5lvJLpu9F8LPwhJFi6WdQuldUsNqt9vUaq2Sth456SuoYy+93WA5DP5qW6AHunuvBcqs+IMbxueQzQBduoalgcLHjl4oPUYyT3bN66lRYdUb8rbkudfS+mWtuCQ6M+YjRz+yP2UhJiPwu1dH+YRllYWA9qwRHHMLZOwseMtQRkWkaOB4FZWo2Vc4jflkkbyJsPMNtdTui7T5GrdpY2mzSZX8mDePmdFRdLV1HdAhb+J/6BafDNmmtHZYPRHoMLa3W3gEU3yHUlwYWh2PaTvS70jubzdaqg2fDR3QPFGmlre6PNM6UlNJIlybI46JjNc/opTLbICyjJXkpkie5RkpyV4cmMr1tO2VjmPALXAgg8QVhnN92l93eb3BdGTq5gNj4kXF/Fb1yCbUYKKuKwO5Kw78Mls2SDTxadCOIJSaKTI8OqbjdOvDwVp4WUwivc67XjcljO7Iy/deNR1ByIPEEFainm32348UkyqM3Lhh3yxxBaSXlwkkElt64cBpcGw8ERlqmsGmmg4fJTYjLbJZqtqblZcrcpV2N+ngkrLE+I3N1TfVE8VRkmVd1QpSo0hRlQQo6mYPFtDwKoioXl0ivki97F7KTmkvO91SU+Ujp50jpOEYgCGvaciAtSyQEXC5+5nus5Z/y5SSzk1/3m+evqjD60sbYvsPG3zWxM8No0k1U1upCoT4yPujzKxdZtNGDZl5Hcm5+p0VI1NVPpaIdO0710CXUNQNRiGNBovJIAPGwQZ+PB+UbS7raw/uo6LZneO8+7jzcblajD9nuTfMo3HaQBhMsn3fM/otHgdEY/E680Wgw5jNTfoFY9sBk0AIoluxOjNswgtZiG5MIrW7O/c8eFgixlKD7T0RlY1zMpGHeYfq3wKbEi7RYqXHddYcrK6XLG0lXvgOGRGvQjULS0VVvtB48UIbRa3kxcvBcvBcmIl3kxcokkASFy8EpkxQAzio3FO4qNxQBm9qsLNxUwi72i0jRrJGOQ4ubmRzFxytXwrEAbOabtIHoeK1JKx2M0PusntGfYyOzHCN5/7XfXxClnSLGxurzdY6mw8As5NOrWKz5oLPMslbnqwpRRLLKqzpVCZVBNIrSE5Fv269NqEJdOvAqU6Icg57dJBfeUkxWdf207jP/lZ9VnNs/s06S6vuefDsVNn+4FscO4J0kQ4FPk0GH6hHXaJJKjmUnrwkkgYl4qO6mSQBiaH7Wb+srQ4Jq5JJJFSCpXlOkqIGSTpIGJeXJJIAicvBSSQB4KEbT/8AlZv6fzCSSllROf4joPAIPMkks3c9WPoRAVBIkkrRDKsiiSSTIPSSSSBH/9k="/>
          <p:cNvSpPr>
            <a:spLocks noChangeAspect="1" noChangeArrowheads="1"/>
          </p:cNvSpPr>
          <p:nvPr/>
        </p:nvSpPr>
        <p:spPr bwMode="auto">
          <a:xfrm>
            <a:off x="7264005" y="-1790700"/>
            <a:ext cx="2807494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7764" name="AutoShape 4" descr="data:image/jpeg;base64,/9j/4AAQSkZJRgABAQAAAQABAAD/2wCEAAkGBxQREhQUEhQVFBUXFBQUFRQXFBQXFBUUFBQXFxQUFhQYHCggGBolHBQVITEhJSkrLi4uFx8zODMsNygtLisBCgoKDg0OGhAQGywkHSQsLCwsLCwsLCwsLCwsLCwsLCwsLCwsLC0sLCwsNCwsLCwsLCwsLCwsLCwsLCwsLCwsLP/AABEIAOEA4QMBIgACEQEDEQH/xAAcAAABBQEBAQAAAAAAAAAAAAAFAAEDBAYHAgj/xABEEAABAwIDBQUFBgQEBAcAAAABAAIDBBEFITEGEkFRYSIycYGRExRSobEzQpLB0fAHFXLhU2KC8SNDosIWNERUc7Kz/8QAGgEAAwEBAQEAAAAAAAAAAAAAAAECBAMFBv/EAC4RAAICAQMCBAUEAwEAAAAAAAABAhEDBCExEkEFEzJRYXGhsdEikeHwgcHxQv/aAAwDAQACEQMRAD8A6xBs9A37t1ejoo26NCsJIG22MBZOmDhzS3ggQ6SbeSuUAOkkkgBJJJIASRSSQAyq19IJG20IzaeR/RW0yAAdFUkEtdk9uRH5jmCjUUgcFQxSiL7PZk9un+YfCf3kq9BWcfIg6gjUHqgur3DO6nsoPex1Ubq3wQTTLiiniDhyPA8iqEuIgauA9AoG4g1xsLu8ASlZSiy0ySx6jX98laFUFFPTb1iMiB+wUMlpKgm281o5gE/Uphswo6sCgkxC3EBVI8Ec7vyuPQG30VuHBYm8L+P90B+lDU1WJHW3rpqyCQD/AIYDuhNredleip2t0AClQLq9jOtpKl+rmM8ASfUlWIsFd9+Vx9APkiNQCPD6f2Sgl4HyRQ7ZV/kzfiKSIpIJ6mR0028OvFSObdBaCrDgHtzB/ZB6o0x4IuEwaojZTgG4UyZOgQkl5c4DU2UTqtg4+maQE6SpurhwB+iifXHoEDphFMXW1QeWutq63nZUH4xFfvgnpmfkgpQNG6paOPoonVg4A/RAff3O7jHHxyXqNlQ8d1rD+KyB9KD0ExceFlOh+GUT2ZyPLjysA0eQRGyCHzseShldQHe347b3EHIO5G40KKJkAnRmfdqp5tdjPIuPzsFPHs8932kz3dAQ0f8ASB9URxKUss77ujunJ3hwT0dVwOiVIvqdWiKnwGJnC55nM+pV+Oma3QKVK6ZDbYlDUtNrt1HDn/dS7yV0CKME3EacQrzXXVOsht22/wCoc+o6rzTz26goLasvXTXTWvmkGoIHVSaLd00+itpEIGmU9880lP7s3r6pIHaM9iLPdpfaj7CV3b5RyHIP6NdoeufFE6epLeFx4qz7JssW69vZc0gtI1ByzCAnD6mFm5GWSNGTXv3g8N4BwHeI53F0FbPkLyYg7gAPmh9TiTuLyPkqbcGqpO/NujkxgHzdcqRuxkbvtC5/9b3OHpe3yRuH6UUKjaCFh7Urb8t67vQZryzH977KGaTrubjfxSWWhpdm4Yu41o8GgJOnax7mNFnAA58jxHNIdrsBWOrZO7FHEObnOe78LQB81PHs7Uv+1qXjpG1sY9Tc/NaOgqt8WOo+fVWiU6Jc2ZyDY+EZvvIeb3Of/wDY2RenwqJndaB4ABW2m6dBLk2eWxNGgC9pkkCEkkkgBJJJIA8vbcWOYOSATsMDwD3HHsnkfgP5LQqvV0zZGlrhcH93B4FBUXR4oqm+R8lZ3VnIXuif7N5zGbXfG3n48wj1LPvDqixyj3Jg1IBOkggSHVcPszvDunvD4T8Xhz5K+6QDionVI5XQUrIqea3griEys9lr3Dp/k6HpyVGfHY29kO3jybdx9Ak2kX0dXBoXSAcVE6qAWeGITP8As4XDq8ho9BcqeKinf3nAdGj8yi7DoS5C/vnT5pId/Jn/ABu9UkbiqIbATplAGuDuYsPHjoTqmcywmSSQAkIx+gc8CSP7Rmn+ZvFpRdIoGnRnaOoOThkeI/JH4JQ8XH7KyG2dW+hLKi29TX3Z7C5jDjZsthq0E5ovh9WBZzSHMcAbg3BBzBBQU1YcSTA3UTXEOt+/3qggmSSSQAkkkkAJJRunaOIUL6wDQEoGky0mKggmLjwAVhANUUcToBM22jgbtdxa7mhlFUOBLXZPbqPoRzBR8qvLSsc4OcLkZA56Hhlqky4v3IHV55gKtLiGdu24nQBrnfQIlvBugA8AAq89ZbipcqLir4REyN5zd2OhzPoMvmpAQOp5lVJavqqz6gjO65uZ2WJvkKS1dsuPjkF5jkvmTfyACDiTO5Ph+qnZNzyA4fr0UdbsvykkFmyDgpfeEI95Xr2/9k/MZzeEK+8j9hJCfaH4kk/MYvJQQw6ov2T5eHJXllMLq3G7X9mWM7rx1Gjh0IzHitNTTb7b8ePitBmkqJbpKOWMnien++q9tFh/e/zQSOm3hzTuF8k24OQ9EAeKmnbI1zHgOa4FrmkXBBFiCOS5/h98OqRRSX9jJvOpJDciwPagJ4ObfLmD5DoL5mjUhC8cw5lZE6M3BHaY+2bHjuuH70SZUX7k2H1FuydOH6IiVjsDrHO3oZuzNFk8fEOEg6EWViuxiGLvyNHQuufTVFqrKcNzSPqmDiPLP6KB+IDgD55LHu2k3/sIZZeR3dxn4n2+iTRXTaCKEf6pH/kPqix9FcmokxB3MDw/uh1VjMbTZ8gvyLs/woRUYI1g3qyqdbk+VsbfJrbX+apnHsMpvs7yEf4Uf/e6wPqV2x6fNl9EWznPLix+qSD380v3GOPlYJ2NqJL91nI5uPzWQq/4kEZQU7W8nSOLv+ltvqgVdtpWy3BmLByjAZ/1DtfNehi8E1M/VS+b/FmSfieGPp3OvUcYp2l88oGXekc1rQONtAlSbR0873MgkEhYAXFoO4L6DeOROR0vouCTSued55LnHVziST5nNaz+HFYGyTMOrmNeP9DiD/8Ap8l11fhC0+mlk6m2v8d/89jnp9c8+eMKpM6w6oA1KhlrwNEAnruqqyVi+a8xn0C067hqor7g2KHyVl0Imq7cVXFbbU5Lm52d1jSDjptEzqjkVn/f/wB9Em4gbHNHUPoYeE9/LgpWSi+uazcVbdXIau3+6dicQ62SxUzJkCirtVabWaJpkOIY3hzSQr3r92STsnpYV2joixwqIxdzBaRo1fFx/wBTcyPMKxh1YMntN2uAPiDoURhkL73tbkFnZ4vdJHXB9i67gbEiN2rmnk06jzHJbODz1uqNM+tjGrh9VWfizeAJ+SxlVjzSf+G17/6W5epsF4inqZO6xrBzcS4+gsPmlY/L9zYPxNx0sPmqlRiIHff6m3yQCpoSxu/VVJYzTvCNpPIbvaJ6XKFv2ioIfs2yTO5hth5ukId8itGLTZs3oi3/AH9jlkzYsfqkjXNxEfdBPgjOGuc4EkW0sNT4lcpqf4gSf8mGOPq68jvyHyKC121FXNk+okt8LT7Nv4WWBXo4vBNRL1NL6/b8mLJ4liXptnXNpKeiNjVPiY4CwLpAx9uQsQXDpmsg/HcNp/smulPNkdvVz7H6rnRSXoYvAsMd5tv6fn7mSfimVqoqvqbaq/iG/SCnjZ1eTIfQboHzQOu2srJe9O9o5MtGPDsWuPFBV6MZsHWO6SQHWNiRqAdCV6OPRafF6YL7/cxz1OafMn/fkM9xJuTcnUnMnzTJIhgMEMlRG2oeY4iTvvBAIAaSMzpcgDzWmUlGLfscYrqdA9JdQ2cjwqtkfSxUrhZjnCV195waQCQ7eLge0CL/AC0XN8Rp/ZSyxg725I9l+e44tv8AJZ8GqWWbg4uLW+/sztlwdEVK00/YMbM7KvrGySGRkEEffmfmAQLkAXGgsSSRqFYx/ZiTD4466lnbUxAi7miwAcd3OziHMJ7JzuCRlxGg2FZ71hVbTN+0u8tHMvYDHfxcwjyUWwJ9thWIQS33GiXM/dLoiXDoWubvdC5eVq9RlbyW/wBKaTjXKff3N2nxQSi0t2rv4oqUONsqIw9hyORHFruLSOf9ivT6tchgxCSmfvxutfvN+64ciFq8J2oZN2Xdh/wk5H+k8fqvmNVpXik64PptJq45opPaRp5qlVTPdVXVF1CZP3+/BYkj0C5JOvBquCqOkUUjkdI7CNLV5K5FUXBuVnWS7qvR1CdEsMx1VuKnjrckA9vqk2chFCo0HvnVJA/bJICjtWGQOGbySbW4AAdArcsAdqpUluPCsGtwWMG9vRTe5BvdVxMgLODfxErZ5KkCbIMBaxo0BuN/zvbyDUAhkuOq7Dt/ssKlpe3J4GvUd0/keh6LjD2OjeWuBa5pLXNOoI1C+n8J1SljUO8f7f5+J42vwNT6uz/tFpO1pJsBcnQDU+SI7MyU/vEfvTd+Endddzmht9HktIyBtccrrodFs8KPGYjGLQyxyvjA0aQyz2DwJB8HDkvQ1Gsjhbi1v0tr2ddvmZMWneRXfdJ/Czm9BhUs07adrbSuJAa/sWs0uN76ZAlPimFyU87qd1nSNLW2ZdwLnNaQG5XJ7QGi6vV4cyaupa6DMCWSCfLMOY2SMOd4OG75s4ILSvYNoZPaWzNmX0EhgZbztvAdSFkh4lKbbS2UHJrv1J1R3lo1FJXzKr+DRlJdia5sZkNO7dAuRvML7W13A7e8rX6LZRshrcHp5KlzmspnD2m4N55Ee9GGDlvAsN+HzV1xmpaqUUtHUTSyHtTzTH2JBO8CLdmwva2TgMkKwCrhg/mVFWSxxtc5xBaezeVpDxG3Mmw3LDXJZsmoyZ4qT5i1JdPNPZ7XL32+x3hihidLh2nfF8rsiljmz1HNQe+UDXs3D22Oc4kgEB28HE2cLh2RtbyWCW2rdoKWmoH0dE6SUykmSR7d0DeDQ6wI1s0NAHjfniV6eh8xRl13Vuurmvj/ACYdT0WumrreuLOsbFbMzUtI+ZgYKqZgDC82bDGcwTYE30cRzDRlYlZGfCaaiqoPeJ46qMl5nay53CBYb264k5kHhexyWfqcSmkaGySyPaAGhjnuLQGiwAbewyCqqMWkyqUpTn6uaXwpb87di554OMVGPHv+PiaGbaMU1bJPh49nG6wEbmAMLd0bzSwHTeBIzBzUe0e3tXVxOid7OKN3fbE0tLxxDnOcTY9LX4rPSFU5pwEZdPhVOStra3zsKGXI7Sez7AyujQl7UXqZrqkyEvPZaXHoLrxtUot2ejg6qosYfjEseV99vI6+RW7bhdQWNkbGXtc1rgW5kBwBsWd4HPksnheBPe9u/ZrbjeF7utxAAXXcLqs8tOC8TUxxNro570e7pJ54p9fHazAPc5uTgWnkQQfQpvaLtlFUbwsc+hVs4VTyd+CFx5mJhPrZcPK+JoerS5Rwcleon26hd2GzVIf/AE0X4AvH/hKi/wDbRfhT8pkvWR9mcUe3iNF5313iPA6ZrS1tPCARYgRMFx1yXM9s9m44nuMF2j4DmB4HX1Uzj0q2dMOdZHSRlN/qko/Yu/ZSXO0aeiXsfRTHgi4zCdVY4HN7QdcnNwIsD4W0KtLcfPiSSSSA8SsuLLj38TtnTG/3huYOTshoBYHLiPpbkuyIfjWGtqInMcMiPQ8Cu2DNLDNTj/34EzgskXGR85U8lsiuybA7TQy07W1T2Mkpj2XvcG3Y5pa03JzNiWkdAeK5Nj2EvpZnRPFrHsngRwsVBA+46r6lwx63ClfxT+6/0eH1T02R7fNG82c2zbRVNXvB0kEsssjQy198vO64XIFi21/Bqze0OK+81UlQ0Fm+5rgL3Ld1rWg3HHs3QxJbMelxwyPIlu1RwnnnKPS+LsLzbUVj2bjqmYttbvkEjq4ZnzKELw6YDionVHIK15eP0pL5EPrnzuWEzngalUnznmp6TD5pvs43O62sPxHJccusx4/U0vmdcemnP0qx3VI4ZqvJVHwWow/YGeTORwYOQFz66LU4Z/DqJtrtLzzdn8tF5WbxmPELf0X5N+Pw2X/ppfU5VHDJKew1zvLL1RCDZiV3fIb0GZ/Rdrptk2tGYDR++AV1uEQM+7vHrkPQLysuvzZONj0Mekww53OLQbJgZCMvd1u4n/SMkQGyk4F3NbE3/ObHyYLn6Lq0z90WYAwcmgD6IDiMe9dYJpy3k2zfjmo7RSRzaqAhNgS487WCqnFpTlvkDkMvmM0exqh1WYkjsVnlGjdCdo2Ox2OGJ2483Y4+h5rqNJPcLhFC+xXStk8WuBG4/wBJ/JVjdbHHPC90b6N6mBQ2GVWmSruYHEtXWa2qwN0zS6PM8uKOmeyEYvi5YDZRkimtzrgc4zuJzX+Qzf4T/wADv0TrQf8AiaT4iksfRE9jzsvsjpCSZJegfPDpJl4kla3NxA8SgCRJDpcYjHdu7w09SoP5k52lm/M/NA6YD/iHswKqIuYP+KwXbYZuHFv1t5jiuJkFpsciNV9J0bt4OzJIOZ8tFgdr9gPbSGWEhpObm6ZnUg2Pp1K9DQa3yG1L0v6My6rTeatuV9UcsdUHwXgbztAXeFyujYd/D4ffz/fX8rLWYdslGy1mjx1PqVry+Mt+iP7/AIRwx+GpeuX7fk49RbPVEvdYQOZWjw3+Hb3WMrz4NH5n9F1ynwhreAV1kLRoF5+TXZ8nMq+W38/U1w0+GHEb+e/8GFwnYGCOx9mCebu0fnotTTYGxvABFbplk+J26mRR0zG8FITyySXkoAikKqSq29VZExoozhDKpiLShUZ2oLTMvidNe6x2J0djddEq4lnMSpb3XOUbNGOdGPhyK0OF1FrITU026VPSPsuVUaW7R1HBcU9o2xPaHz6ou2dcyoa4sIINiFsaLEhK2414jkV0TMs4UF56pZ3GJrgqzPUILXzIkPGqYL3Uk2+kuXSautnWosQZuguNjxCgmxcDui/jkslV7RMHZY2R7uQYRY8iXWAVE1FXN3WtiHM9t3pkB81otHmKHuaesxp3xBo6ZfNZms2ij3rbxe7kLuKki2WfJnK97+hOX4RkjVBsm1ujR6WCW5X6UAqXEJH91hHijlJSSSWvkPE3KLxYWGcAqUOLHee0ANLHltuOXGyZN3wHqGDcaGgWHRTlgVTD6z2jc+8NR+at3TIYgwDgvV15ukgQ6SZJADpkkyAHXgpyvJQMjeq8isOUD0xlSQKpKFdkVWUIKBlQxCayG6OTNQiuqGN1OfIapM6RM3XUqDyR7qM4hiA4ZfVZmtxJoNr3PLU/2XKRpg65Lzarl+iM7Oyv9pcus2xuB97kPz8lin1Mju7ZvU5n0Wi2XfuB5cd5xsN4nQDgBoFC5KfBsJ50MqpLqRrXubvWs34nENb6nVUJJL9VbISPN0lHdJIuzrT8FaTewVqHDmNVl8gGpA8Skx4IuMwux5tjtYBoE90ySBCIusltHQujlFRGNbNlbzHB3iFrVDVQhwPzSasqLpmcoardIcNOPULSxSBwBGhWMqSYZvZuHZcLsd1GrSjeEVe6d06HToUIckHAqZewyHeIuLNA431PhqPRW14cwEEHjqmQQhzw/dB7Nr9rW3+W35q0qj2vNhldpyeTqPAcxqrN0Aek1010kDEvJTkqOR4GpsmAzlC9U6zGY2cd49P1WdxDaY52IYP3xKVlKLZoqmZre8QEGrMYaO6L9TkFia7a1hJEe9M/kwXHm7RDnOrKjlC08G9p/m45DyU9R1UPc0OL7QBou94aPG3+6ylVj7pMoWOd/md2W/qUQpNlQDvOu53xPO8fmtDRbKPdnu2HxO7I+eZ8kqbLuKMA+mlkze4+Dch/de6fCHuO7GwuPJoJPmumswKni75Mp+EdlvrqV5qK0tG7EGxt5MFvml0e5SyeyMXHsk5g3qmRkI+HvyH/AEjRKTE4qfKCO5/xJczfmGDIH1RKtaTe6A1sClquDpF3yU63FJZjeR7ncrnIeA0HkrOG11uydD8ihMzLFNG9QdexrN5JZz3g80k+oXSfRzKZoN7XPM5n5qYJklpPLHuldMkkA6V010kACcfwwTMIGTtWnk4LOYZVlwLXZSMO64cQRxW4IuLLHbVUBieKmMd3KVo+8z4vEJPbcuLvY0uGVe+2x7w/d1dusnh9b3XsNwRfxBWnhkDwCOKZLRIldRSztZ3iAqFRi4HdF+p/RAqCd1WnrmM1NzyGZWbxLGt0XkkDR42CzdRtPv5U8bpT8XdZ6nMpOSRag2bapxo/dAHU5lZbG9qIo8pJLu4MB3nfhCFtwmrqftpSxvwR9n1dqUcwjYyOPusz4nU+ZKVt8FVFGQqMVqqg2hiMbfjk18mD801Psm+U3ne6Tocm/hGS6rT4A1ves35lWTRxNFg2/Uk3R0+4eZ7GDo8DiisLNGgAyzPIBaSmwJoF3ua0cm2c79B80C2hpnU1Q2fWJw9mT/hPOQd0B0vzJ5q3QVm6cz2SmDt7hwCOP7Ngv8Tsz5clVqZ3O1KkcoHhMSKMwVGZqJShQCDe8OJUtpLc6RV7IBVMaoy4XI/uxvI/pK17THFmACeZzKimxbqfILg8q7GqGGRz+s2en/wn+iCVFFJH32Pb4tI+a6dNix4AnzVf+aAmzxbxClzO6xyo5lvJLpu9F8LPwhJFi6WdQuldUsNqt9vUaq2Sth456SuoYy+93WA5DP5qW6AHunuvBcqs+IMbxueQzQBduoalgcLHjl4oPUYyT3bN66lRYdUb8rbkudfS+mWtuCQ6M+YjRz+yP2UhJiPwu1dH+YRllYWA9qwRHHMLZOwseMtQRkWkaOB4FZWo2Vc4jflkkbyJsPMNtdTui7T5GrdpY2mzSZX8mDePmdFRdLV1HdAhb+J/6BafDNmmtHZYPRHoMLa3W3gEU3yHUlwYWh2PaTvS70jubzdaqg2fDR3QPFGmlre6PNM6UlNJIlybI46JjNc/opTLbICyjJXkpkie5RkpyV4cmMr1tO2VjmPALXAgg8QVhnN92l93eb3BdGTq5gNj4kXF/Fb1yCbUYKKuKwO5Kw78Mls2SDTxadCOIJSaKTI8OqbjdOvDwVp4WUwivc67XjcljO7Iy/deNR1ByIPEEFainm32348UkyqM3Lhh3yxxBaSXlwkkElt64cBpcGw8ERlqmsGmmg4fJTYjLbJZqtqblZcrcpV2N+ngkrLE+I3N1TfVE8VRkmVd1QpSo0hRlQQo6mYPFtDwKoioXl0ivki97F7KTmkvO91SU+Ujp50jpOEYgCGvaciAtSyQEXC5+5nus5Z/y5SSzk1/3m+evqjD60sbYvsPG3zWxM8No0k1U1upCoT4yPujzKxdZtNGDZl5Hcm5+p0VI1NVPpaIdO0710CXUNQNRiGNBovJIAPGwQZ+PB+UbS7raw/uo6LZneO8+7jzcblajD9nuTfMo3HaQBhMsn3fM/otHgdEY/E680Wgw5jNTfoFY9sBk0AIoluxOjNswgtZiG5MIrW7O/c8eFgixlKD7T0RlY1zMpGHeYfq3wKbEi7RYqXHddYcrK6XLG0lXvgOGRGvQjULS0VVvtB48UIbRa3kxcvBcvBcmIl3kxcokkASFy8EpkxQAzio3FO4qNxQBm9qsLNxUwi72i0jRrJGOQ4ubmRzFxytXwrEAbOabtIHoeK1JKx2M0PusntGfYyOzHCN5/7XfXxClnSLGxurzdY6mw8As5NOrWKz5oLPMslbnqwpRRLLKqzpVCZVBNIrSE5Fv269NqEJdOvAqU6Icg57dJBfeUkxWdf207jP/lZ9VnNs/s06S6vuefDsVNn+4FscO4J0kQ4FPk0GH6hHXaJJKjmUnrwkkgYl4qO6mSQBiaH7Wb+srQ4Jq5JJJFSCpXlOkqIGSTpIGJeXJJIAicvBSSQB4KEbT/8AlZv6fzCSSllROf4joPAIPMkks3c9WPoRAVBIkkrRDKsiiSSTIPSSSSBH/9k="/>
          <p:cNvSpPr>
            <a:spLocks noChangeAspect="1" noChangeArrowheads="1"/>
          </p:cNvSpPr>
          <p:nvPr/>
        </p:nvSpPr>
        <p:spPr bwMode="auto">
          <a:xfrm>
            <a:off x="7264005" y="-1790700"/>
            <a:ext cx="2807494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03066" y="404664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مميزات الويب 2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64447" y="1571612"/>
            <a:ext cx="61615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/>
              <a:t>تمكين التواصل بين الافراد ذوي الاهتمامات المشتركة وبين الخبراء والمبتدئين.</a:t>
            </a:r>
          </a:p>
        </p:txBody>
      </p:sp>
      <p:pic>
        <p:nvPicPr>
          <p:cNvPr id="353282" name="Picture 2" descr="https://encrypted-tbn3.gstatic.com/images?q=tbn:ANd9GcSC8Ef83g_cNVpKKNmUzvpDCd74C4Y1s-GCpilAHl4TPQUMTu9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125" y="3500440"/>
            <a:ext cx="4500594" cy="2600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490" y="404664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مميزات الويب 2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64447" y="1571612"/>
            <a:ext cx="61615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/>
              <a:t>تقدم مفهوم حيوي لتقاسم المعلومات والمصادر ونشرها وتوفير تغذية مرتدة سريعة .</a:t>
            </a:r>
          </a:p>
        </p:txBody>
      </p:sp>
      <p:pic>
        <p:nvPicPr>
          <p:cNvPr id="354306" name="Picture 2" descr="https://encrypted-tbn2.gstatic.com/images?q=tbn:ANd9GcQ7UHJlmOeVFLxZe1Q15qkqpir8sRP1iqAQLVPF3vUHHGs__fY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86194"/>
            <a:ext cx="3429024" cy="25288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59834" y="418863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مميزات الويب 2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64447" y="1571614"/>
            <a:ext cx="616152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/>
              <a:t>تقدم آلية جديدة لفهرسة المعلومات تبعا للاهتمامات المشتركة بين </a:t>
            </a:r>
            <a:r>
              <a:rPr lang="ar-SA" sz="4400" b="1" dirty="0" err="1"/>
              <a:t>اعضاء</a:t>
            </a:r>
            <a:r>
              <a:rPr lang="ar-SA" sz="4400" b="1" dirty="0"/>
              <a:t> المجموعات.</a:t>
            </a:r>
          </a:p>
        </p:txBody>
      </p:sp>
      <p:pic>
        <p:nvPicPr>
          <p:cNvPr id="355330" name="Picture 2" descr="https://encrypted-tbn2.gstatic.com/images?q=tbn:ANd9GcTfWMhmtaPBDrmatCTgEGGCLMcgci7JXevSoQwa1LkLIbTuUWr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068" y="4000508"/>
            <a:ext cx="3243263" cy="24574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03945" y="401780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مميزات الويب 2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64447" y="1571612"/>
            <a:ext cx="61615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/>
              <a:t>تقدم إشعارات للمستخدمين عن كل ما يستجد في حقل معرفي محدد.</a:t>
            </a:r>
          </a:p>
        </p:txBody>
      </p:sp>
      <p:pic>
        <p:nvPicPr>
          <p:cNvPr id="5" name="Picture 2" descr="http://www.teachingskills.org/en/wp-content/uploads/2013/02/Hi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019" y="3357565"/>
            <a:ext cx="4179123" cy="32432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8763" y="428607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توظيف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ادوات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الويب 2 في التعليم</a:t>
            </a:r>
          </a:p>
        </p:txBody>
      </p:sp>
      <p:sp>
        <p:nvSpPr>
          <p:cNvPr id="3" name="وسيلة شرح مستطيلة 2"/>
          <p:cNvSpPr/>
          <p:nvPr/>
        </p:nvSpPr>
        <p:spPr>
          <a:xfrm>
            <a:off x="3018223" y="1643049"/>
            <a:ext cx="4447016" cy="142876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جذب الطلاب للمدرسة والتعلم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653" y="3286125"/>
            <a:ext cx="4682277" cy="2932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8763" y="428607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توظيف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ادوات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الويب 2 في التعليم</a:t>
            </a:r>
          </a:p>
        </p:txBody>
      </p:sp>
      <p:sp>
        <p:nvSpPr>
          <p:cNvPr id="3" name="وسيلة شرح مستطيلة 2"/>
          <p:cNvSpPr/>
          <p:nvPr/>
        </p:nvSpPr>
        <p:spPr>
          <a:xfrm>
            <a:off x="2375281" y="1643049"/>
            <a:ext cx="5089958" cy="142876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تحفيز الطلاب علي </a:t>
            </a:r>
            <a:r>
              <a:rPr lang="ar-SA" sz="4000" b="1" dirty="0" err="1">
                <a:solidFill>
                  <a:schemeClr val="tx1"/>
                </a:solidFill>
              </a:rPr>
              <a:t>الابداع</a:t>
            </a:r>
            <a:r>
              <a:rPr lang="ar-SA" sz="4000" b="1" dirty="0">
                <a:solidFill>
                  <a:schemeClr val="tx1"/>
                </a:solidFill>
              </a:rPr>
              <a:t> و الابتكار</a:t>
            </a:r>
          </a:p>
        </p:txBody>
      </p:sp>
      <p:pic>
        <p:nvPicPr>
          <p:cNvPr id="6" name="Picture 12" descr="https://encrypted-tbn0.gstatic.com/images?q=tbn:ANd9GcRnzIwdnzEg0nVXzRxXBRrPw_1g-zRLjtd5SsLAz1Y5_3tGfV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748" y="3429001"/>
            <a:ext cx="4198764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8763" y="428607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توظيف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ادوات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الويب 2 في التعليم</a:t>
            </a:r>
          </a:p>
        </p:txBody>
      </p:sp>
      <p:sp>
        <p:nvSpPr>
          <p:cNvPr id="3" name="وسيلة شرح مستطيلة 2"/>
          <p:cNvSpPr/>
          <p:nvPr/>
        </p:nvSpPr>
        <p:spPr>
          <a:xfrm>
            <a:off x="2375281" y="1643049"/>
            <a:ext cx="5089958" cy="142876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تحفيز الطالب علي التعلم والبحث عن مصادر المعلومات واستخدامها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48" y="3501009"/>
            <a:ext cx="4547964" cy="2833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78763" y="428607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توظيف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ادوات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الويب 2 في التعليم</a:t>
            </a:r>
          </a:p>
        </p:txBody>
      </p:sp>
      <p:sp>
        <p:nvSpPr>
          <p:cNvPr id="3" name="وسيلة شرح مستطيلة 2"/>
          <p:cNvSpPr/>
          <p:nvPr/>
        </p:nvSpPr>
        <p:spPr>
          <a:xfrm>
            <a:off x="2375281" y="1643049"/>
            <a:ext cx="5089958" cy="142876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تنمي في الطالب القدرة علي حل المشكلات</a:t>
            </a:r>
          </a:p>
        </p:txBody>
      </p:sp>
      <p:pic>
        <p:nvPicPr>
          <p:cNvPr id="6" name="Picture 2" descr="D:\eman\صور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0333" y="3714753"/>
            <a:ext cx="3964809" cy="2643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71606" y="571483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عيوب الويب 2 </a:t>
            </a:r>
          </a:p>
        </p:txBody>
      </p:sp>
      <p:pic>
        <p:nvPicPr>
          <p:cNvPr id="3" name="Picture 14" descr="http://seedlearn.org/wp-content/uploads/2012/10/web2learn_logo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712" y="357167"/>
            <a:ext cx="1714494" cy="2285992"/>
          </a:xfrm>
          <a:prstGeom prst="rect">
            <a:avLst/>
          </a:prstGeom>
          <a:noFill/>
        </p:spPr>
      </p:pic>
      <p:sp>
        <p:nvSpPr>
          <p:cNvPr id="4" name="وسيلة شرح مستطيلة 3"/>
          <p:cNvSpPr/>
          <p:nvPr/>
        </p:nvSpPr>
        <p:spPr>
          <a:xfrm>
            <a:off x="3707904" y="1649541"/>
            <a:ext cx="4500594" cy="107157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الحاجة إلى اتصال دائم بالانترنت</a:t>
            </a:r>
          </a:p>
        </p:txBody>
      </p:sp>
      <p:sp>
        <p:nvSpPr>
          <p:cNvPr id="5" name="وسيلة شرح مستطيلة 4"/>
          <p:cNvSpPr/>
          <p:nvPr/>
        </p:nvSpPr>
        <p:spPr>
          <a:xfrm>
            <a:off x="2033718" y="3140968"/>
            <a:ext cx="5143536" cy="1285315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لا زال هناك غموض ومخاوف بشأن أساليب التدريس عبر الويب</a:t>
            </a:r>
          </a:p>
        </p:txBody>
      </p:sp>
      <p:sp>
        <p:nvSpPr>
          <p:cNvPr id="6" name="وسيلة شرح مستطيلة 5"/>
          <p:cNvSpPr/>
          <p:nvPr/>
        </p:nvSpPr>
        <p:spPr>
          <a:xfrm>
            <a:off x="1522963" y="4924092"/>
            <a:ext cx="5036379" cy="107157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يؤدي إلى ضعف جودة محتوي التعلم</a:t>
            </a:r>
          </a:p>
        </p:txBody>
      </p:sp>
    </p:spTree>
  </p:cSld>
  <p:clrMapOvr>
    <a:masterClrMapping/>
  </p:clrMapOvr>
  <p:transition spd="med">
    <p:pull dir="r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71606" y="571483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عيوب الويب 2 </a:t>
            </a:r>
          </a:p>
        </p:txBody>
      </p:sp>
      <p:pic>
        <p:nvPicPr>
          <p:cNvPr id="3" name="Picture 14" descr="http://seedlearn.org/wp-content/uploads/2012/10/web2learn_logo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712" y="357167"/>
            <a:ext cx="1714494" cy="2285992"/>
          </a:xfrm>
          <a:prstGeom prst="rect">
            <a:avLst/>
          </a:prstGeom>
          <a:noFill/>
        </p:spPr>
      </p:pic>
      <p:sp>
        <p:nvSpPr>
          <p:cNvPr id="4" name="وسيلة شرح مستطيلة 3"/>
          <p:cNvSpPr/>
          <p:nvPr/>
        </p:nvSpPr>
        <p:spPr>
          <a:xfrm>
            <a:off x="3167844" y="1517603"/>
            <a:ext cx="5089958" cy="1143008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يحتاج لمزيد من تدريب الطلاب والمعلمين علي استخدام خدمات الويب</a:t>
            </a:r>
          </a:p>
        </p:txBody>
      </p:sp>
      <p:sp>
        <p:nvSpPr>
          <p:cNvPr id="5" name="وسيلة شرح مستطيلة 4"/>
          <p:cNvSpPr/>
          <p:nvPr/>
        </p:nvSpPr>
        <p:spPr>
          <a:xfrm>
            <a:off x="2160960" y="3291229"/>
            <a:ext cx="4982801" cy="1145884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ضعف مستوي السرية </a:t>
            </a:r>
            <a:r>
              <a:rPr lang="ar-SA" sz="4000" b="1" dirty="0" err="1">
                <a:solidFill>
                  <a:schemeClr val="tx1"/>
                </a:solidFill>
              </a:rPr>
              <a:t>والامن</a:t>
            </a:r>
            <a:r>
              <a:rPr lang="ar-SA" sz="4000" b="1" dirty="0">
                <a:solidFill>
                  <a:schemeClr val="tx1"/>
                </a:solidFill>
              </a:rPr>
              <a:t> في المعلومات</a:t>
            </a:r>
          </a:p>
        </p:txBody>
      </p:sp>
      <p:sp>
        <p:nvSpPr>
          <p:cNvPr id="6" name="وسيلة شرح مستطيلة 5"/>
          <p:cNvSpPr/>
          <p:nvPr/>
        </p:nvSpPr>
        <p:spPr>
          <a:xfrm>
            <a:off x="1587980" y="4941168"/>
            <a:ext cx="4929222" cy="1071571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الحاجة </a:t>
            </a:r>
            <a:r>
              <a:rPr lang="ar-SA" sz="4000" b="1" dirty="0" err="1">
                <a:solidFill>
                  <a:schemeClr val="tx1"/>
                </a:solidFill>
              </a:rPr>
              <a:t>الى</a:t>
            </a:r>
            <a:r>
              <a:rPr lang="ar-SA" sz="4000" b="1" dirty="0">
                <a:solidFill>
                  <a:schemeClr val="tx1"/>
                </a:solidFill>
              </a:rPr>
              <a:t> مساحات تخزين المعلومات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 spd="med">
    <p:pull dir="r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428862" y="1000110"/>
            <a:ext cx="4310513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أدوات الويب 2</a:t>
            </a: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Web 2.0</a:t>
            </a:r>
            <a:endParaRPr lang="ar-SA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410868" y="2857499"/>
            <a:ext cx="616152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تعاقبت أجيال من الانترنت لتقدم مزيد من الخدمات والأدوات التي تساعد مستخدمي الانترنت علي الحصول علي المعلومات بشكل أكثر كفاءة وحيوية</a:t>
            </a:r>
          </a:p>
        </p:txBody>
      </p:sp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25184" y="500044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أدوات الويب 2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10868" y="1785925"/>
            <a:ext cx="61615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خدمات وأدوات متاحة عبر الانترنت تتيح للمستخدمين التشارك في المعرفة </a:t>
            </a:r>
          </a:p>
        </p:txBody>
      </p:sp>
      <p:pic>
        <p:nvPicPr>
          <p:cNvPr id="4" name="Picture 8" descr="http://eduarea.files.wordpress.com/2011/03/confianza.jpg?w=5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752" y="3214686"/>
            <a:ext cx="4018388" cy="32575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25184" y="500044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أدوات الويب 2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64447" y="1571615"/>
            <a:ext cx="616152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بيئة تتوافر فيها العديد من الفرص لتشكيل المحتوي المقدم بطرق عديدة ومشاركة المعلومات والتواصل والتعاون مع </a:t>
            </a:r>
            <a:r>
              <a:rPr lang="ar-SA" sz="4400" b="1" dirty="0" err="1">
                <a:solidFill>
                  <a:srgbClr val="C00000"/>
                </a:solidFill>
              </a:rPr>
              <a:t>الافراد</a:t>
            </a:r>
            <a:r>
              <a:rPr lang="ar-SA" sz="4400" b="1" dirty="0">
                <a:solidFill>
                  <a:srgbClr val="C00000"/>
                </a:solidFill>
              </a:rPr>
              <a:t> حول العالم والتعبير عن الذات. </a:t>
            </a:r>
          </a:p>
        </p:txBody>
      </p:sp>
      <p:pic>
        <p:nvPicPr>
          <p:cNvPr id="5" name="Picture 4" descr="https://encrypted-tbn0.gstatic.com/images?q=tbn:ANd9GcR_HLU_NcKN62LQ1DfLjVRj0zFLqjlnITsQyKEfKbP57ggnpWoy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57696"/>
            <a:ext cx="1714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25184" y="500044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أدوات الويب 2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464449" y="1571614"/>
            <a:ext cx="6563937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ظاهرة التحول في نشر المواقع من الطريقة التقليدية </a:t>
            </a:r>
            <a:r>
              <a:rPr lang="ar-SA" sz="4400" b="1" dirty="0" err="1">
                <a:solidFill>
                  <a:srgbClr val="C00000"/>
                </a:solidFill>
              </a:rPr>
              <a:t>الى</a:t>
            </a:r>
            <a:r>
              <a:rPr lang="ar-SA" sz="4400" b="1" dirty="0">
                <a:solidFill>
                  <a:srgbClr val="C00000"/>
                </a:solidFill>
              </a:rPr>
              <a:t> طريقة التعديل المفتوح  لمحتويات المواقع والتفاعل مع زوار الموقع. </a:t>
            </a:r>
          </a:p>
        </p:txBody>
      </p:sp>
      <p:pic>
        <p:nvPicPr>
          <p:cNvPr id="5" name="Picture 6" descr="http://upload.wikimedia.org/wikibooks/en/9/92/Web2.0_tool.jpg"/>
          <p:cNvPicPr>
            <a:picLocks noChangeAspect="1" noChangeArrowheads="1"/>
          </p:cNvPicPr>
          <p:nvPr/>
        </p:nvPicPr>
        <p:blipFill>
          <a:blip r:embed="rId3"/>
          <a:srcRect t="20642" b="8817"/>
          <a:stretch>
            <a:fillRect/>
          </a:stretch>
        </p:blipFill>
        <p:spPr bwMode="auto">
          <a:xfrm>
            <a:off x="2536018" y="3643313"/>
            <a:ext cx="4050506" cy="27860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3"/>
          <a:srcRect l="14275" t="36133" r="32673" b="37500"/>
          <a:stretch>
            <a:fillRect/>
          </a:stretch>
        </p:blipFill>
        <p:spPr bwMode="auto">
          <a:xfrm>
            <a:off x="683568" y="500042"/>
            <a:ext cx="7830870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7951" t="36133" r="12701" b="37500"/>
          <a:stretch>
            <a:fillRect/>
          </a:stretch>
        </p:blipFill>
        <p:spPr bwMode="auto">
          <a:xfrm>
            <a:off x="2714564" y="3429000"/>
            <a:ext cx="37688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89504" y="2589541"/>
            <a:ext cx="75009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لايف</a:t>
            </a:r>
          </a:p>
        </p:txBody>
      </p:sp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3"/>
          <a:srcRect l="14824" t="26367" r="14897" b="25618"/>
          <a:stretch>
            <a:fillRect/>
          </a:stretch>
        </p:blipFill>
        <p:spPr bwMode="auto">
          <a:xfrm>
            <a:off x="683568" y="1357299"/>
            <a:ext cx="77228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71606" y="357168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الفرق بين أدوات الويب 1 ’ 2 </a:t>
            </a:r>
          </a:p>
        </p:txBody>
      </p:sp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3"/>
          <a:srcRect l="14824" t="42969" r="14897" b="25781"/>
          <a:stretch>
            <a:fillRect/>
          </a:stretch>
        </p:blipFill>
        <p:spPr bwMode="auto">
          <a:xfrm>
            <a:off x="1303711" y="2357429"/>
            <a:ext cx="6375842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14824" t="74970" r="14897" b="15039"/>
          <a:stretch>
            <a:fillRect/>
          </a:stretch>
        </p:blipFill>
        <p:spPr bwMode="auto">
          <a:xfrm>
            <a:off x="1303711" y="1428737"/>
            <a:ext cx="6375818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14824" t="26367" r="14897" b="68078"/>
          <a:stretch>
            <a:fillRect/>
          </a:stretch>
        </p:blipFill>
        <p:spPr bwMode="auto">
          <a:xfrm>
            <a:off x="1303711" y="928670"/>
            <a:ext cx="6375818" cy="5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71606" y="357168"/>
            <a:ext cx="5840057" cy="10001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9013" tIns="0" rIns="189013" bIns="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خصائص الويب 2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482835" y="1428736"/>
            <a:ext cx="2143140" cy="135732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التكنولوجيا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5429256" y="3143248"/>
            <a:ext cx="2143140" cy="135732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المعرفة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5322099" y="4929197"/>
            <a:ext cx="2357454" cy="135732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المستخدمين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143000" y="1428738"/>
            <a:ext cx="44469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تحول من تقديم المعلومات للمتعلم إلى سحب المعلومات وإعادة تقديمها.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43000" y="3143248"/>
            <a:ext cx="44469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تتحدي قواعد الملكية الفكرية وتشجع علي الإبداع والابتكار من خلال التعديل والإضافة.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143000" y="5214952"/>
            <a:ext cx="44469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تحول من مستهلك للمعلومات </a:t>
            </a:r>
            <a:r>
              <a:rPr lang="ar-SA" sz="3600" b="1" dirty="0" err="1">
                <a:solidFill>
                  <a:srgbClr val="0000CC"/>
                </a:solidFill>
              </a:rPr>
              <a:t>الى</a:t>
            </a:r>
            <a:endParaRPr lang="ar-SA" sz="3600" b="1" dirty="0">
              <a:solidFill>
                <a:srgbClr val="0000CC"/>
              </a:solidFill>
            </a:endParaRPr>
          </a:p>
          <a:p>
            <a:pPr algn="ctr"/>
            <a:r>
              <a:rPr lang="ar-SA" sz="3600" b="1" dirty="0">
                <a:solidFill>
                  <a:srgbClr val="0000CC"/>
                </a:solidFill>
              </a:rPr>
              <a:t> مبدع ونشط ومنظم للمعلومات. </a:t>
            </a:r>
          </a:p>
        </p:txBody>
      </p:sp>
    </p:spTree>
  </p:cSld>
  <p:clrMapOvr>
    <a:masterClrMapping/>
  </p:clrMapOvr>
  <p:transition spd="med">
    <p:fad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</TotalTime>
  <Words>300</Words>
  <Application>Microsoft Office PowerPoint</Application>
  <PresentationFormat>عرض على الشاشة (3:4)‏</PresentationFormat>
  <Paragraphs>45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انقلاب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Satellite</dc:creator>
  <cp:lastModifiedBy>Satellite</cp:lastModifiedBy>
  <cp:revision>1</cp:revision>
  <dcterms:created xsi:type="dcterms:W3CDTF">2017-05-13T19:17:03Z</dcterms:created>
  <dcterms:modified xsi:type="dcterms:W3CDTF">2017-05-13T19:19:32Z</dcterms:modified>
</cp:coreProperties>
</file>