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tl="1" saveSubsetFonts="1">
  <p:sldMasterIdLst>
    <p:sldMasterId id="2147483684" r:id="rId1"/>
  </p:sldMasterIdLst>
  <p:notesMasterIdLst>
    <p:notesMasterId r:id="rId19"/>
  </p:notesMasterIdLst>
  <p:sldIdLst>
    <p:sldId id="257" r:id="rId2"/>
    <p:sldId id="258" r:id="rId3"/>
    <p:sldId id="259" r:id="rId4"/>
    <p:sldId id="260" r:id="rId5"/>
    <p:sldId id="261" r:id="rId6"/>
    <p:sldId id="262" r:id="rId7"/>
    <p:sldId id="263" r:id="rId8"/>
    <p:sldId id="265" r:id="rId9"/>
    <p:sldId id="264" r:id="rId10"/>
    <p:sldId id="266" r:id="rId11"/>
    <p:sldId id="267" r:id="rId12"/>
    <p:sldId id="268" r:id="rId13"/>
    <p:sldId id="272" r:id="rId14"/>
    <p:sldId id="273" r:id="rId15"/>
    <p:sldId id="274" r:id="rId16"/>
    <p:sldId id="270" r:id="rId17"/>
    <p:sldId id="271" r:id="rId18"/>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varScale="1">
        <p:scale>
          <a:sx n="79" d="100"/>
          <a:sy n="79" d="100"/>
        </p:scale>
        <p:origin x="-492" y="-8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رأس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ar-SA"/>
          </a:p>
        </p:txBody>
      </p:sp>
      <p:sp>
        <p:nvSpPr>
          <p:cNvPr id="3" name="عنصر نائب للتاريخ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1EAF99EB-8FC2-4154-98E3-C1863C093B3A}" type="datetimeFigureOut">
              <a:rPr lang="ar-SA" smtClean="0"/>
              <a:pPr/>
              <a:t>20/04/37</a:t>
            </a:fld>
            <a:endParaRPr lang="ar-SA"/>
          </a:p>
        </p:txBody>
      </p:sp>
      <p:sp>
        <p:nvSpPr>
          <p:cNvPr id="4" name="عنصر نائب لصورة الشريحة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ar-SA"/>
          </a:p>
        </p:txBody>
      </p:sp>
      <p:sp>
        <p:nvSpPr>
          <p:cNvPr id="5" name="عنصر نائب للملاحظات 4"/>
          <p:cNvSpPr>
            <a:spLocks noGrp="1"/>
          </p:cNvSpPr>
          <p:nvPr>
            <p:ph type="body" sz="quarter" idx="3"/>
          </p:nvPr>
        </p:nvSpPr>
        <p:spPr>
          <a:xfrm>
            <a:off x="685800" y="4343400"/>
            <a:ext cx="5486400" cy="4114800"/>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6" name="عنصر نائب للتذييل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ar-SA"/>
          </a:p>
        </p:txBody>
      </p:sp>
      <p:sp>
        <p:nvSpPr>
          <p:cNvPr id="7" name="عنصر نائب لرقم الشريحة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F1CBED7E-3CF0-463B-BE34-BFC96B049FFB}" type="slidenum">
              <a:rPr lang="ar-SA" smtClean="0"/>
              <a:pPr/>
              <a:t>‹#›</a:t>
            </a:fld>
            <a:endParaRPr lang="ar-SA"/>
          </a:p>
        </p:txBody>
      </p:sp>
    </p:spTree>
    <p:extLst>
      <p:ext uri="{BB962C8B-B14F-4D97-AF65-F5344CB8AC3E}">
        <p14:creationId xmlns:p14="http://schemas.microsoft.com/office/powerpoint/2010/main" val="4165813384"/>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14" name="عنوان 13"/>
          <p:cNvSpPr>
            <a:spLocks noGrp="1"/>
          </p:cNvSpPr>
          <p:nvPr>
            <p:ph type="ctrTitle"/>
          </p:nvPr>
        </p:nvSpPr>
        <p:spPr>
          <a:xfrm>
            <a:off x="1432560" y="359898"/>
            <a:ext cx="7406640" cy="1472184"/>
          </a:xfrm>
        </p:spPr>
        <p:txBody>
          <a:bodyPr anchor="b"/>
          <a:lstStyle>
            <a:lvl1pPr algn="l">
              <a:defRPr/>
            </a:lvl1pPr>
            <a:extLst/>
          </a:lstStyle>
          <a:p>
            <a:r>
              <a:rPr kumimoji="0" lang="ar-SA" smtClean="0"/>
              <a:t>انقر لتحرير نمط العنوان الرئيسي</a:t>
            </a:r>
            <a:endParaRPr kumimoji="0" lang="en-US"/>
          </a:p>
        </p:txBody>
      </p:sp>
      <p:sp>
        <p:nvSpPr>
          <p:cNvPr id="22" name="عنوان فرعي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ar-SA" smtClean="0"/>
              <a:t>انقر لتحرير نمط العنوان الثانوي الرئيسي</a:t>
            </a:r>
            <a:endParaRPr kumimoji="0" lang="en-US"/>
          </a:p>
        </p:txBody>
      </p:sp>
      <p:sp>
        <p:nvSpPr>
          <p:cNvPr id="7" name="عنصر نائب للتاريخ 6"/>
          <p:cNvSpPr>
            <a:spLocks noGrp="1"/>
          </p:cNvSpPr>
          <p:nvPr>
            <p:ph type="dt" sz="half" idx="10"/>
          </p:nvPr>
        </p:nvSpPr>
        <p:spPr/>
        <p:txBody>
          <a:bodyPr/>
          <a:lstStyle>
            <a:extLst/>
          </a:lstStyle>
          <a:p>
            <a:fld id="{6487CD35-CC30-4893-9313-ECE958FAD31F}" type="datetime1">
              <a:rPr lang="ar-SA" smtClean="0"/>
              <a:pPr/>
              <a:t>20/04/37</a:t>
            </a:fld>
            <a:endParaRPr lang="ar-SA"/>
          </a:p>
        </p:txBody>
      </p:sp>
      <p:sp>
        <p:nvSpPr>
          <p:cNvPr id="20" name="عنصر نائب للتذييل 19"/>
          <p:cNvSpPr>
            <a:spLocks noGrp="1"/>
          </p:cNvSpPr>
          <p:nvPr>
            <p:ph type="ftr" sz="quarter" idx="11"/>
          </p:nvPr>
        </p:nvSpPr>
        <p:spPr/>
        <p:txBody>
          <a:bodyPr/>
          <a:lstStyle>
            <a:extLst/>
          </a:lstStyle>
          <a:p>
            <a:r>
              <a:rPr lang="ar-SA" smtClean="0"/>
              <a:t>د. عبير عبد الصادق محمد بدوي</a:t>
            </a:r>
            <a:endParaRPr lang="ar-SA"/>
          </a:p>
        </p:txBody>
      </p:sp>
      <p:sp>
        <p:nvSpPr>
          <p:cNvPr id="10" name="عنصر نائب لرقم الشريحة 9"/>
          <p:cNvSpPr>
            <a:spLocks noGrp="1"/>
          </p:cNvSpPr>
          <p:nvPr>
            <p:ph type="sldNum" sz="quarter" idx="12"/>
          </p:nvPr>
        </p:nvSpPr>
        <p:spPr/>
        <p:txBody>
          <a:bodyPr/>
          <a:lstStyle>
            <a:extLst/>
          </a:lstStyle>
          <a:p>
            <a:fld id="{3AC384D4-CC58-4E08-B92B-7CA934ACB2FA}" type="slidenum">
              <a:rPr lang="ar-SA" smtClean="0"/>
              <a:pPr/>
              <a:t>‹#›</a:t>
            </a:fld>
            <a:endParaRPr lang="ar-SA"/>
          </a:p>
        </p:txBody>
      </p:sp>
      <p:sp>
        <p:nvSpPr>
          <p:cNvPr id="8" name="شكل بيضاوي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شكل بيضاوي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extLs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CE481235-58B0-4749-B079-C6AF46C99A5C}" type="datetime1">
              <a:rPr lang="ar-SA" smtClean="0"/>
              <a:pPr/>
              <a:t>20/04/37</a:t>
            </a:fld>
            <a:endParaRPr lang="ar-SA"/>
          </a:p>
        </p:txBody>
      </p:sp>
      <p:sp>
        <p:nvSpPr>
          <p:cNvPr id="5" name="عنصر نائب للتذييل 4"/>
          <p:cNvSpPr>
            <a:spLocks noGrp="1"/>
          </p:cNvSpPr>
          <p:nvPr>
            <p:ph type="ftr" sz="quarter" idx="11"/>
          </p:nvPr>
        </p:nvSpPr>
        <p:spPr/>
        <p:txBody>
          <a:bodyPr/>
          <a:lstStyle>
            <a:extLst/>
          </a:lstStyle>
          <a:p>
            <a:r>
              <a:rPr lang="ar-SA" smtClean="0"/>
              <a:t>د. عبير عبد الصادق محمد بدوي</a:t>
            </a:r>
            <a:endParaRPr lang="ar-SA"/>
          </a:p>
        </p:txBody>
      </p:sp>
      <p:sp>
        <p:nvSpPr>
          <p:cNvPr id="6" name="عنصر نائب لرقم الشريحة 5"/>
          <p:cNvSpPr>
            <a:spLocks noGrp="1"/>
          </p:cNvSpPr>
          <p:nvPr>
            <p:ph type="sldNum" sz="quarter" idx="12"/>
          </p:nvPr>
        </p:nvSpPr>
        <p:spPr/>
        <p:txBody>
          <a:bodyPr/>
          <a:lstStyle>
            <a:extLst/>
          </a:lstStyle>
          <a:p>
            <a:fld id="{3AC384D4-CC58-4E08-B92B-7CA934ACB2FA}" type="slidenum">
              <a:rPr lang="ar-SA" smtClean="0"/>
              <a:pPr/>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858000" y="274639"/>
            <a:ext cx="1828800" cy="5851525"/>
          </a:xfrm>
        </p:spPr>
        <p:txBody>
          <a:bodyPr vert="eaVert"/>
          <a:lstStyle>
            <a:extLs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1143000" y="274640"/>
            <a:ext cx="5562600" cy="5851525"/>
          </a:xfrm>
        </p:spPr>
        <p:txBody>
          <a:bodyPr vert="eaVert"/>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BDB89EB4-DF9A-41C4-9F9D-DD90F40A70A8}" type="datetime1">
              <a:rPr lang="ar-SA" smtClean="0"/>
              <a:pPr/>
              <a:t>20/04/37</a:t>
            </a:fld>
            <a:endParaRPr lang="ar-SA"/>
          </a:p>
        </p:txBody>
      </p:sp>
      <p:sp>
        <p:nvSpPr>
          <p:cNvPr id="5" name="عنصر نائب للتذييل 4"/>
          <p:cNvSpPr>
            <a:spLocks noGrp="1"/>
          </p:cNvSpPr>
          <p:nvPr>
            <p:ph type="ftr" sz="quarter" idx="11"/>
          </p:nvPr>
        </p:nvSpPr>
        <p:spPr/>
        <p:txBody>
          <a:bodyPr/>
          <a:lstStyle>
            <a:extLst/>
          </a:lstStyle>
          <a:p>
            <a:r>
              <a:rPr lang="ar-SA" smtClean="0"/>
              <a:t>د. عبير عبد الصادق محمد بدوي</a:t>
            </a:r>
            <a:endParaRPr lang="ar-SA"/>
          </a:p>
        </p:txBody>
      </p:sp>
      <p:sp>
        <p:nvSpPr>
          <p:cNvPr id="6" name="عنصر نائب لرقم الشريحة 5"/>
          <p:cNvSpPr>
            <a:spLocks noGrp="1"/>
          </p:cNvSpPr>
          <p:nvPr>
            <p:ph type="sldNum" sz="quarter" idx="12"/>
          </p:nvPr>
        </p:nvSpPr>
        <p:spPr/>
        <p:txBody>
          <a:bodyPr/>
          <a:lstStyle>
            <a:extLst/>
          </a:lstStyle>
          <a:p>
            <a:fld id="{3AC384D4-CC58-4E08-B92B-7CA934ACB2FA}" type="slidenum">
              <a:rPr lang="ar-SA" smtClean="0"/>
              <a:pPr/>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extLst/>
          </a:lstStyle>
          <a:p>
            <a:r>
              <a:rPr kumimoji="0" lang="ar-SA" smtClean="0"/>
              <a:t>انقر لتحرير نمط العنوان الرئيسي</a:t>
            </a:r>
            <a:endParaRPr kumimoji="0" lang="en-US"/>
          </a:p>
        </p:txBody>
      </p:sp>
      <p:sp>
        <p:nvSpPr>
          <p:cNvPr id="3" name="عنصر نائب للمحتوى 2"/>
          <p:cNvSpPr>
            <a:spLocks noGrp="1"/>
          </p:cNvSpPr>
          <p:nvPr>
            <p:ph idx="1"/>
          </p:nvPr>
        </p:nvSpPr>
        <p:spPr/>
        <p:txBody>
          <a:bodyPr/>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168974F7-A2FD-4E3D-91A1-D7E0A7E50BF8}" type="datetime1">
              <a:rPr lang="ar-SA" smtClean="0"/>
              <a:pPr/>
              <a:t>20/04/37</a:t>
            </a:fld>
            <a:endParaRPr lang="ar-SA"/>
          </a:p>
        </p:txBody>
      </p:sp>
      <p:sp>
        <p:nvSpPr>
          <p:cNvPr id="5" name="عنصر نائب للتذييل 4"/>
          <p:cNvSpPr>
            <a:spLocks noGrp="1"/>
          </p:cNvSpPr>
          <p:nvPr>
            <p:ph type="ftr" sz="quarter" idx="11"/>
          </p:nvPr>
        </p:nvSpPr>
        <p:spPr/>
        <p:txBody>
          <a:bodyPr/>
          <a:lstStyle>
            <a:extLst/>
          </a:lstStyle>
          <a:p>
            <a:r>
              <a:rPr lang="ar-SA" smtClean="0"/>
              <a:t>د. عبير عبد الصادق محمد بدوي</a:t>
            </a:r>
            <a:endParaRPr lang="ar-SA"/>
          </a:p>
        </p:txBody>
      </p:sp>
      <p:sp>
        <p:nvSpPr>
          <p:cNvPr id="6" name="عنصر نائب لرقم الشريحة 5"/>
          <p:cNvSpPr>
            <a:spLocks noGrp="1"/>
          </p:cNvSpPr>
          <p:nvPr>
            <p:ph type="sldNum" sz="quarter" idx="12"/>
          </p:nvPr>
        </p:nvSpPr>
        <p:spPr/>
        <p:txBody>
          <a:bodyPr/>
          <a:lstStyle>
            <a:extLst/>
          </a:lstStyle>
          <a:p>
            <a:fld id="{3AC384D4-CC58-4E08-B92B-7CA934ACB2FA}" type="slidenum">
              <a:rPr lang="ar-SA" smtClean="0"/>
              <a:pPr/>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spTree>
      <p:nvGrpSpPr>
        <p:cNvPr id="1" name=""/>
        <p:cNvGrpSpPr/>
        <p:nvPr/>
      </p:nvGrpSpPr>
      <p:grpSpPr>
        <a:xfrm>
          <a:off x="0" y="0"/>
          <a:ext cx="0" cy="0"/>
          <a:chOff x="0" y="0"/>
          <a:chExt cx="0" cy="0"/>
        </a:xfrm>
      </p:grpSpPr>
      <p:sp>
        <p:nvSpPr>
          <p:cNvPr id="7" name="مستطيل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عنوان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ar-SA" smtClean="0"/>
              <a:t>انقر لتحرير أنماط النص الرئيسي</a:t>
            </a:r>
          </a:p>
        </p:txBody>
      </p:sp>
      <p:sp>
        <p:nvSpPr>
          <p:cNvPr id="4" name="عنصر نائب للتاريخ 3"/>
          <p:cNvSpPr>
            <a:spLocks noGrp="1"/>
          </p:cNvSpPr>
          <p:nvPr>
            <p:ph type="dt" sz="half" idx="10"/>
          </p:nvPr>
        </p:nvSpPr>
        <p:spPr/>
        <p:txBody>
          <a:bodyPr/>
          <a:lstStyle>
            <a:extLst/>
          </a:lstStyle>
          <a:p>
            <a:fld id="{C3A8BB1D-84DE-4FA4-8487-EF517B75593D}" type="datetime1">
              <a:rPr lang="ar-SA" smtClean="0"/>
              <a:pPr/>
              <a:t>20/04/37</a:t>
            </a:fld>
            <a:endParaRPr lang="ar-SA"/>
          </a:p>
        </p:txBody>
      </p:sp>
      <p:sp>
        <p:nvSpPr>
          <p:cNvPr id="5" name="عنصر نائب للتذييل 4"/>
          <p:cNvSpPr>
            <a:spLocks noGrp="1"/>
          </p:cNvSpPr>
          <p:nvPr>
            <p:ph type="ftr" sz="quarter" idx="11"/>
          </p:nvPr>
        </p:nvSpPr>
        <p:spPr/>
        <p:txBody>
          <a:bodyPr/>
          <a:lstStyle>
            <a:extLst/>
          </a:lstStyle>
          <a:p>
            <a:r>
              <a:rPr lang="ar-SA" smtClean="0"/>
              <a:t>د. عبير عبد الصادق محمد بدوي</a:t>
            </a:r>
            <a:endParaRPr lang="ar-SA"/>
          </a:p>
        </p:txBody>
      </p:sp>
      <p:sp>
        <p:nvSpPr>
          <p:cNvPr id="6" name="عنصر نائب لرقم الشريحة 5"/>
          <p:cNvSpPr>
            <a:spLocks noGrp="1"/>
          </p:cNvSpPr>
          <p:nvPr>
            <p:ph type="sldNum" sz="quarter" idx="12"/>
          </p:nvPr>
        </p:nvSpPr>
        <p:spPr/>
        <p:txBody>
          <a:bodyPr/>
          <a:lstStyle>
            <a:extLst/>
          </a:lstStyle>
          <a:p>
            <a:fld id="{3AC384D4-CC58-4E08-B92B-7CA934ACB2FA}" type="slidenum">
              <a:rPr lang="ar-SA" smtClean="0"/>
              <a:pPr/>
              <a:t>‹#›</a:t>
            </a:fld>
            <a:endParaRPr lang="ar-SA"/>
          </a:p>
        </p:txBody>
      </p:sp>
      <p:sp>
        <p:nvSpPr>
          <p:cNvPr id="10" name="مستطيل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شكل بيضاوي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شكل بيضاوي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a:xfrm>
            <a:off x="1435608" y="274320"/>
            <a:ext cx="7498080" cy="1143000"/>
          </a:xfrm>
        </p:spPr>
        <p:txBody>
          <a:bodyPr/>
          <a:lstStyle>
            <a:extLst/>
          </a:lstStyle>
          <a:p>
            <a:r>
              <a:rPr kumimoji="0" lang="ar-SA" smtClean="0"/>
              <a:t>انقر لتحرير نمط العنوان الرئيسي</a:t>
            </a:r>
            <a:endParaRPr kumimoji="0" lang="en-US"/>
          </a:p>
        </p:txBody>
      </p:sp>
      <p:sp>
        <p:nvSpPr>
          <p:cNvPr id="3" name="عنصر نائب للمحتوى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محتوى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extLst/>
          </a:lstStyle>
          <a:p>
            <a:fld id="{2DA854A4-565B-4D85-9193-489AC707DAD8}" type="datetime1">
              <a:rPr lang="ar-SA" smtClean="0"/>
              <a:pPr/>
              <a:t>20/04/37</a:t>
            </a:fld>
            <a:endParaRPr lang="ar-SA"/>
          </a:p>
        </p:txBody>
      </p:sp>
      <p:sp>
        <p:nvSpPr>
          <p:cNvPr id="6" name="عنصر نائب للتذييل 5"/>
          <p:cNvSpPr>
            <a:spLocks noGrp="1"/>
          </p:cNvSpPr>
          <p:nvPr>
            <p:ph type="ftr" sz="quarter" idx="11"/>
          </p:nvPr>
        </p:nvSpPr>
        <p:spPr/>
        <p:txBody>
          <a:bodyPr/>
          <a:lstStyle>
            <a:extLst/>
          </a:lstStyle>
          <a:p>
            <a:r>
              <a:rPr lang="ar-SA" smtClean="0"/>
              <a:t>د. عبير عبد الصادق محمد بدوي</a:t>
            </a:r>
            <a:endParaRPr lang="ar-SA"/>
          </a:p>
        </p:txBody>
      </p:sp>
      <p:sp>
        <p:nvSpPr>
          <p:cNvPr id="7" name="عنصر نائب لرقم الشريحة 6"/>
          <p:cNvSpPr>
            <a:spLocks noGrp="1"/>
          </p:cNvSpPr>
          <p:nvPr>
            <p:ph type="sldNum" sz="quarter" idx="12"/>
          </p:nvPr>
        </p:nvSpPr>
        <p:spPr/>
        <p:txBody>
          <a:bodyPr/>
          <a:lstStyle>
            <a:extLst/>
          </a:lstStyle>
          <a:p>
            <a:fld id="{3AC384D4-CC58-4E08-B92B-7CA934ACB2FA}" type="slidenum">
              <a:rPr lang="ar-SA" smtClean="0"/>
              <a:pPr/>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ar-SA" smtClean="0"/>
              <a:t>انقر لتحرير أنماط النص الرئيسي</a:t>
            </a:r>
          </a:p>
        </p:txBody>
      </p:sp>
      <p:sp>
        <p:nvSpPr>
          <p:cNvPr id="4" name="عنصر نائب للنص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ar-SA" smtClean="0"/>
              <a:t>انقر لتحرير أنماط النص الرئيسي</a:t>
            </a:r>
          </a:p>
        </p:txBody>
      </p:sp>
      <p:sp>
        <p:nvSpPr>
          <p:cNvPr id="5" name="عنصر نائب للمحتوى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عنصر نائب للمحتوى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عنصر نائب للتاريخ 6"/>
          <p:cNvSpPr>
            <a:spLocks noGrp="1"/>
          </p:cNvSpPr>
          <p:nvPr>
            <p:ph type="dt" sz="half" idx="10"/>
          </p:nvPr>
        </p:nvSpPr>
        <p:spPr/>
        <p:txBody>
          <a:bodyPr/>
          <a:lstStyle>
            <a:extLst/>
          </a:lstStyle>
          <a:p>
            <a:fld id="{725ABE63-6DED-4D37-8B49-66AF7618AFD3}" type="datetime1">
              <a:rPr lang="ar-SA" smtClean="0"/>
              <a:pPr/>
              <a:t>20/04/37</a:t>
            </a:fld>
            <a:endParaRPr lang="ar-SA"/>
          </a:p>
        </p:txBody>
      </p:sp>
      <p:sp>
        <p:nvSpPr>
          <p:cNvPr id="8" name="عنصر نائب للتذييل 7"/>
          <p:cNvSpPr>
            <a:spLocks noGrp="1"/>
          </p:cNvSpPr>
          <p:nvPr>
            <p:ph type="ftr" sz="quarter" idx="11"/>
          </p:nvPr>
        </p:nvSpPr>
        <p:spPr/>
        <p:txBody>
          <a:bodyPr/>
          <a:lstStyle>
            <a:extLst/>
          </a:lstStyle>
          <a:p>
            <a:r>
              <a:rPr lang="ar-SA" smtClean="0"/>
              <a:t>د. عبير عبد الصادق محمد بدوي</a:t>
            </a:r>
            <a:endParaRPr lang="ar-SA"/>
          </a:p>
        </p:txBody>
      </p:sp>
      <p:sp>
        <p:nvSpPr>
          <p:cNvPr id="9" name="عنصر نائب لرقم الشريحة 8"/>
          <p:cNvSpPr>
            <a:spLocks noGrp="1"/>
          </p:cNvSpPr>
          <p:nvPr>
            <p:ph type="sldNum" sz="quarter" idx="12"/>
          </p:nvPr>
        </p:nvSpPr>
        <p:spPr/>
        <p:txBody>
          <a:bodyPr/>
          <a:lstStyle>
            <a:extLst/>
          </a:lstStyle>
          <a:p>
            <a:fld id="{3AC384D4-CC58-4E08-B92B-7CA934ACB2FA}" type="slidenum">
              <a:rPr lang="ar-SA" smtClean="0"/>
              <a:pPr/>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a:xfrm>
            <a:off x="1435608" y="274320"/>
            <a:ext cx="7498080" cy="1143000"/>
          </a:xfrm>
        </p:spPr>
        <p:txBody>
          <a:bodyPr anchor="ctr"/>
          <a:lstStyle>
            <a:extLst/>
          </a:lstStyle>
          <a:p>
            <a:r>
              <a:rPr kumimoji="0" lang="ar-SA" smtClean="0"/>
              <a:t>انقر لتحرير نمط العنوان الرئيسي</a:t>
            </a:r>
            <a:endParaRPr kumimoji="0" lang="en-US"/>
          </a:p>
        </p:txBody>
      </p:sp>
      <p:sp>
        <p:nvSpPr>
          <p:cNvPr id="3" name="عنصر نائب للتاريخ 2"/>
          <p:cNvSpPr>
            <a:spLocks noGrp="1"/>
          </p:cNvSpPr>
          <p:nvPr>
            <p:ph type="dt" sz="half" idx="10"/>
          </p:nvPr>
        </p:nvSpPr>
        <p:spPr/>
        <p:txBody>
          <a:bodyPr/>
          <a:lstStyle>
            <a:extLst/>
          </a:lstStyle>
          <a:p>
            <a:fld id="{47D69980-16DB-47A0-B2FF-E68F27E256D1}" type="datetime1">
              <a:rPr lang="ar-SA" smtClean="0"/>
              <a:pPr/>
              <a:t>20/04/37</a:t>
            </a:fld>
            <a:endParaRPr lang="ar-SA"/>
          </a:p>
        </p:txBody>
      </p:sp>
      <p:sp>
        <p:nvSpPr>
          <p:cNvPr id="4" name="عنصر نائب للتذييل 3"/>
          <p:cNvSpPr>
            <a:spLocks noGrp="1"/>
          </p:cNvSpPr>
          <p:nvPr>
            <p:ph type="ftr" sz="quarter" idx="11"/>
          </p:nvPr>
        </p:nvSpPr>
        <p:spPr/>
        <p:txBody>
          <a:bodyPr/>
          <a:lstStyle>
            <a:extLst/>
          </a:lstStyle>
          <a:p>
            <a:r>
              <a:rPr lang="ar-SA" smtClean="0"/>
              <a:t>د. عبير عبد الصادق محمد بدوي</a:t>
            </a:r>
            <a:endParaRPr lang="ar-SA"/>
          </a:p>
        </p:txBody>
      </p:sp>
      <p:sp>
        <p:nvSpPr>
          <p:cNvPr id="5" name="عنصر نائب لرقم الشريحة 4"/>
          <p:cNvSpPr>
            <a:spLocks noGrp="1"/>
          </p:cNvSpPr>
          <p:nvPr>
            <p:ph type="sldNum" sz="quarter" idx="12"/>
          </p:nvPr>
        </p:nvSpPr>
        <p:spPr/>
        <p:txBody>
          <a:bodyPr/>
          <a:lstStyle>
            <a:extLst/>
          </a:lstStyle>
          <a:p>
            <a:fld id="{3AC384D4-CC58-4E08-B92B-7CA934ACB2FA}" type="slidenum">
              <a:rPr lang="ar-SA" smtClean="0"/>
              <a:pPr/>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فارغ">
    <p:spTree>
      <p:nvGrpSpPr>
        <p:cNvPr id="1" name=""/>
        <p:cNvGrpSpPr/>
        <p:nvPr/>
      </p:nvGrpSpPr>
      <p:grpSpPr>
        <a:xfrm>
          <a:off x="0" y="0"/>
          <a:ext cx="0" cy="0"/>
          <a:chOff x="0" y="0"/>
          <a:chExt cx="0" cy="0"/>
        </a:xfrm>
      </p:grpSpPr>
      <p:sp>
        <p:nvSpPr>
          <p:cNvPr id="5" name="مستطيل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عنصر نائب للتاريخ 1"/>
          <p:cNvSpPr>
            <a:spLocks noGrp="1"/>
          </p:cNvSpPr>
          <p:nvPr>
            <p:ph type="dt" sz="half" idx="10"/>
          </p:nvPr>
        </p:nvSpPr>
        <p:spPr/>
        <p:txBody>
          <a:bodyPr/>
          <a:lstStyle>
            <a:extLst/>
          </a:lstStyle>
          <a:p>
            <a:fld id="{B64E0633-F713-4035-BBEB-604DFEE746D6}" type="datetime1">
              <a:rPr lang="ar-SA" smtClean="0"/>
              <a:pPr/>
              <a:t>20/04/37</a:t>
            </a:fld>
            <a:endParaRPr lang="ar-SA"/>
          </a:p>
        </p:txBody>
      </p:sp>
      <p:sp>
        <p:nvSpPr>
          <p:cNvPr id="3" name="عنصر نائب للتذييل 2"/>
          <p:cNvSpPr>
            <a:spLocks noGrp="1"/>
          </p:cNvSpPr>
          <p:nvPr>
            <p:ph type="ftr" sz="quarter" idx="11"/>
          </p:nvPr>
        </p:nvSpPr>
        <p:spPr/>
        <p:txBody>
          <a:bodyPr/>
          <a:lstStyle>
            <a:extLst/>
          </a:lstStyle>
          <a:p>
            <a:r>
              <a:rPr lang="ar-SA" smtClean="0"/>
              <a:t>د. عبير عبد الصادق محمد بدوي</a:t>
            </a:r>
            <a:endParaRPr lang="ar-SA"/>
          </a:p>
        </p:txBody>
      </p:sp>
      <p:sp>
        <p:nvSpPr>
          <p:cNvPr id="4" name="عنصر نائب لرقم الشريحة 3"/>
          <p:cNvSpPr>
            <a:spLocks noGrp="1"/>
          </p:cNvSpPr>
          <p:nvPr>
            <p:ph type="sldNum" sz="quarter" idx="12"/>
          </p:nvPr>
        </p:nvSpPr>
        <p:spPr/>
        <p:txBody>
          <a:bodyPr/>
          <a:lstStyle>
            <a:extLst/>
          </a:lstStyle>
          <a:p>
            <a:fld id="{3AC384D4-CC58-4E08-B92B-7CA934ACB2FA}" type="slidenum">
              <a:rPr lang="ar-SA" smtClean="0"/>
              <a:pPr/>
              <a:t>‹#›</a:t>
            </a:fld>
            <a:endParaRPr lang="ar-SA"/>
          </a:p>
        </p:txBody>
      </p:sp>
      <p:sp>
        <p:nvSpPr>
          <p:cNvPr id="6" name="مستطيل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ar-SA" smtClean="0"/>
              <a:t>انقر لتحرير أنماط النص الرئيسي</a:t>
            </a:r>
          </a:p>
        </p:txBody>
      </p:sp>
      <p:sp>
        <p:nvSpPr>
          <p:cNvPr id="4" name="عنصر نائب للمحتوى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extLst/>
          </a:lstStyle>
          <a:p>
            <a:fld id="{5375DAB7-43BB-4E34-81B7-99C5BC297DED}" type="datetime1">
              <a:rPr lang="ar-SA" smtClean="0"/>
              <a:pPr/>
              <a:t>20/04/37</a:t>
            </a:fld>
            <a:endParaRPr lang="ar-SA"/>
          </a:p>
        </p:txBody>
      </p:sp>
      <p:sp>
        <p:nvSpPr>
          <p:cNvPr id="6" name="عنصر نائب للتذييل 5"/>
          <p:cNvSpPr>
            <a:spLocks noGrp="1"/>
          </p:cNvSpPr>
          <p:nvPr>
            <p:ph type="ftr" sz="quarter" idx="11"/>
          </p:nvPr>
        </p:nvSpPr>
        <p:spPr/>
        <p:txBody>
          <a:bodyPr/>
          <a:lstStyle>
            <a:extLst/>
          </a:lstStyle>
          <a:p>
            <a:r>
              <a:rPr lang="ar-SA" smtClean="0"/>
              <a:t>د. عبير عبد الصادق محمد بدوي</a:t>
            </a:r>
            <a:endParaRPr lang="ar-SA"/>
          </a:p>
        </p:txBody>
      </p:sp>
      <p:sp>
        <p:nvSpPr>
          <p:cNvPr id="7" name="عنصر نائب لرقم الشريحة 6"/>
          <p:cNvSpPr>
            <a:spLocks noGrp="1"/>
          </p:cNvSpPr>
          <p:nvPr>
            <p:ph type="sldNum" sz="quarter" idx="12"/>
          </p:nvPr>
        </p:nvSpPr>
        <p:spPr/>
        <p:txBody>
          <a:bodyPr/>
          <a:lstStyle>
            <a:extLst/>
          </a:lstStyle>
          <a:p>
            <a:fld id="{3AC384D4-CC58-4E08-B92B-7CA934ACB2FA}" type="slidenum">
              <a:rPr lang="ar-SA" smtClean="0"/>
              <a:pPr/>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ar-SA" smtClean="0"/>
              <a:t>انقر لتحرير نمط العنوان الرئيسي</a:t>
            </a:r>
            <a:endParaRPr kumimoji="0" lang="en-US"/>
          </a:p>
        </p:txBody>
      </p:sp>
      <p:sp>
        <p:nvSpPr>
          <p:cNvPr id="5" name="عنصر نائب للتاريخ 4"/>
          <p:cNvSpPr>
            <a:spLocks noGrp="1"/>
          </p:cNvSpPr>
          <p:nvPr>
            <p:ph type="dt" sz="half" idx="10"/>
          </p:nvPr>
        </p:nvSpPr>
        <p:spPr/>
        <p:txBody>
          <a:bodyPr/>
          <a:lstStyle>
            <a:extLst/>
          </a:lstStyle>
          <a:p>
            <a:fld id="{568CB681-B0F5-448A-B991-86E5DCD687D9}" type="datetime1">
              <a:rPr lang="ar-SA" smtClean="0"/>
              <a:pPr/>
              <a:t>20/04/37</a:t>
            </a:fld>
            <a:endParaRPr lang="ar-SA"/>
          </a:p>
        </p:txBody>
      </p:sp>
      <p:sp>
        <p:nvSpPr>
          <p:cNvPr id="6" name="عنصر نائب للتذييل 5"/>
          <p:cNvSpPr>
            <a:spLocks noGrp="1"/>
          </p:cNvSpPr>
          <p:nvPr>
            <p:ph type="ftr" sz="quarter" idx="11"/>
          </p:nvPr>
        </p:nvSpPr>
        <p:spPr/>
        <p:txBody>
          <a:bodyPr/>
          <a:lstStyle>
            <a:extLst/>
          </a:lstStyle>
          <a:p>
            <a:r>
              <a:rPr lang="ar-SA" smtClean="0"/>
              <a:t>د. عبير عبد الصادق محمد بدوي</a:t>
            </a:r>
            <a:endParaRPr lang="ar-SA"/>
          </a:p>
        </p:txBody>
      </p:sp>
      <p:sp>
        <p:nvSpPr>
          <p:cNvPr id="7" name="عنصر نائب لرقم الشريحة 6"/>
          <p:cNvSpPr>
            <a:spLocks noGrp="1"/>
          </p:cNvSpPr>
          <p:nvPr>
            <p:ph type="sldNum" sz="quarter" idx="12"/>
          </p:nvPr>
        </p:nvSpPr>
        <p:spPr/>
        <p:txBody>
          <a:bodyPr/>
          <a:lstStyle>
            <a:extLst/>
          </a:lstStyle>
          <a:p>
            <a:fld id="{3AC384D4-CC58-4E08-B92B-7CA934ACB2FA}" type="slidenum">
              <a:rPr lang="ar-SA" smtClean="0"/>
              <a:pPr/>
              <a:t>‹#›</a:t>
            </a:fld>
            <a:endParaRPr lang="ar-SA"/>
          </a:p>
        </p:txBody>
      </p:sp>
      <p:sp>
        <p:nvSpPr>
          <p:cNvPr id="8" name="مستطيل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عنصر نائب للصورة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ar-SA" smtClean="0"/>
              <a:t>انقر فوق الرمز لإضافة صورة</a:t>
            </a:r>
            <a:endParaRPr kumimoji="0" lang="en-US" dirty="0"/>
          </a:p>
        </p:txBody>
      </p:sp>
      <p:sp>
        <p:nvSpPr>
          <p:cNvPr id="9" name="مخطط انسيابي: معالجة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مخطط انسيابي: معالجة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عنصر نائب للنص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ar-SA" smtClean="0"/>
              <a:t>انقر لتحرير أنماط النص الرئيسي</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دائري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شكل بيضاوي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دائرة مجوفة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مستطيل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عنصر نائب للعنوان 4"/>
          <p:cNvSpPr>
            <a:spLocks noGrp="1"/>
          </p:cNvSpPr>
          <p:nvPr>
            <p:ph type="title"/>
          </p:nvPr>
        </p:nvSpPr>
        <p:spPr>
          <a:xfrm>
            <a:off x="1435608" y="274638"/>
            <a:ext cx="7498080" cy="1143000"/>
          </a:xfrm>
          <a:prstGeom prst="rect">
            <a:avLst/>
          </a:prstGeom>
        </p:spPr>
        <p:txBody>
          <a:bodyPr anchor="ctr">
            <a:normAutofit/>
          </a:bodyPr>
          <a:lstStyle>
            <a:extLst/>
          </a:lstStyle>
          <a:p>
            <a:r>
              <a:rPr kumimoji="0" lang="ar-SA" smtClean="0"/>
              <a:t>انقر لتحرير نمط العنوان الرئيسي</a:t>
            </a:r>
            <a:endParaRPr kumimoji="0" lang="en-US"/>
          </a:p>
        </p:txBody>
      </p:sp>
      <p:sp>
        <p:nvSpPr>
          <p:cNvPr id="9" name="عنصر نائب للنص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24" name="عنصر نائب للتاريخ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BCF3FA25-4A0F-4F7F-B1AA-72BB5074C470}" type="datetime1">
              <a:rPr lang="ar-SA" smtClean="0"/>
              <a:pPr/>
              <a:t>20/04/37</a:t>
            </a:fld>
            <a:endParaRPr lang="ar-SA"/>
          </a:p>
        </p:txBody>
      </p:sp>
      <p:sp>
        <p:nvSpPr>
          <p:cNvPr id="10" name="عنصر نائب للتذييل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r>
              <a:rPr lang="ar-SA" smtClean="0"/>
              <a:t>د. عبير عبد الصادق محمد بدوي</a:t>
            </a:r>
            <a:endParaRPr lang="ar-SA"/>
          </a:p>
        </p:txBody>
      </p:sp>
      <p:sp>
        <p:nvSpPr>
          <p:cNvPr id="22" name="عنصر نائب لرقم الشريحة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3AC384D4-CC58-4E08-B92B-7CA934ACB2FA}" type="slidenum">
              <a:rPr lang="ar-SA" smtClean="0"/>
              <a:pPr/>
              <a:t>‹#›</a:t>
            </a:fld>
            <a:endParaRPr lang="ar-SA"/>
          </a:p>
        </p:txBody>
      </p:sp>
      <p:sp>
        <p:nvSpPr>
          <p:cNvPr id="15" name="مستطيل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hf sldNum="0" hdr="0" dt="0"/>
  <p:txStyles>
    <p:titleStyle>
      <a:lvl1pPr algn="l" rtl="1"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r" rtl="1"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r" rtl="1"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r" rtl="1"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r" rtl="1"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r" rtl="1"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r" rtl="1"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hyperlink" Target="http://3.bp.blogspot.com/-vpJDlOjCcRs/TboekZ_2aKI/AAAAAAAAABA/psHMr5ATTAo/s1600/images+(4).jpg"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pic>
        <p:nvPicPr>
          <p:cNvPr id="10" name="عنصر نائب للمحتوى 9" descr="ED42_L.jpg"/>
          <p:cNvPicPr>
            <a:picLocks noGrp="1" noChangeAspect="1"/>
          </p:cNvPicPr>
          <p:nvPr>
            <p:ph idx="1"/>
          </p:nvPr>
        </p:nvPicPr>
        <p:blipFill>
          <a:blip r:embed="rId2">
            <a:lum bright="5000"/>
          </a:blip>
          <a:stretch>
            <a:fillRect/>
          </a:stretch>
        </p:blipFill>
        <p:spPr>
          <a:xfrm>
            <a:off x="0" y="0"/>
            <a:ext cx="9144000" cy="6858000"/>
          </a:xfrm>
        </p:spPr>
      </p:pic>
      <p:sp>
        <p:nvSpPr>
          <p:cNvPr id="12" name="مربع نص 11"/>
          <p:cNvSpPr txBox="1"/>
          <p:nvPr/>
        </p:nvSpPr>
        <p:spPr>
          <a:xfrm>
            <a:off x="142844" y="2214554"/>
            <a:ext cx="8786874" cy="4339650"/>
          </a:xfrm>
          <a:prstGeom prst="rect">
            <a:avLst/>
          </a:prstGeom>
          <a:noFill/>
        </p:spPr>
        <p:txBody>
          <a:bodyPr wrap="square" rtlCol="1">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ar-SA" sz="36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يقيم قسم اللغة العربية بالتعاون مع وحدة البحث العلمي </a:t>
            </a:r>
            <a:r>
              <a:rPr lang="ar-SA" sz="3600" b="1" spc="50" dirty="0" err="1"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سيمنار</a:t>
            </a:r>
            <a:r>
              <a:rPr lang="ar-SA" sz="36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 علمي بعنوان :</a:t>
            </a:r>
          </a:p>
          <a:p>
            <a:pPr algn="ctr"/>
            <a:r>
              <a:rPr lang="ar-SA" sz="3600" b="1" spc="50" dirty="0" smtClean="0">
                <a:ln w="11430"/>
                <a:gradFill>
                  <a:gsLst>
                    <a:gs pos="25000">
                      <a:schemeClr val="accent2">
                        <a:satMod val="155000"/>
                      </a:schemeClr>
                    </a:gs>
                    <a:gs pos="100000">
                      <a:schemeClr val="accent2">
                        <a:shade val="45000"/>
                        <a:satMod val="165000"/>
                      </a:schemeClr>
                    </a:gs>
                  </a:gsLst>
                  <a:lin ang="5400000"/>
                </a:gradFill>
                <a:effectLst>
                  <a:glow rad="139700">
                    <a:schemeClr val="accent5">
                      <a:satMod val="175000"/>
                      <a:alpha val="40000"/>
                    </a:schemeClr>
                  </a:glow>
                  <a:outerShdw blurRad="76200" dist="50800" dir="5400000" algn="tl" rotWithShape="0">
                    <a:srgbClr val="000000">
                      <a:alpha val="65000"/>
                    </a:srgbClr>
                  </a:outerShdw>
                </a:effectLst>
              </a:rPr>
              <a:t>” رؤية في كتاب الذخيرة في محاسن أهل الجزيرة“ </a:t>
            </a:r>
          </a:p>
          <a:p>
            <a:pPr algn="ctr"/>
            <a:r>
              <a:rPr lang="ar-SA" sz="3600" dirty="0" smtClean="0">
                <a:ln w="18415" cmpd="sng">
                  <a:solidFill>
                    <a:srgbClr val="FFFFFF"/>
                  </a:solidFill>
                  <a:prstDash val="solid"/>
                </a:ln>
                <a:solidFill>
                  <a:srgbClr val="FFFFFF"/>
                </a:solidFill>
                <a:effectLst>
                  <a:glow rad="228600">
                    <a:schemeClr val="accent2">
                      <a:satMod val="175000"/>
                      <a:alpha val="40000"/>
                    </a:schemeClr>
                  </a:glow>
                  <a:outerShdw blurRad="63500" dir="3600000" algn="tl" rotWithShape="0">
                    <a:srgbClr val="000000">
                      <a:alpha val="70000"/>
                    </a:srgbClr>
                  </a:outerShdw>
                </a:effectLst>
              </a:rPr>
              <a:t>للدكتورة /عبير عبد الصادق محمد بدوي </a:t>
            </a:r>
          </a:p>
          <a:p>
            <a:pPr algn="ctr"/>
            <a:r>
              <a:rPr lang="ar-SA" sz="36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الأستاذ المشارك بالقسم </a:t>
            </a:r>
          </a:p>
          <a:p>
            <a:pPr algn="ctr"/>
            <a:r>
              <a:rPr lang="ar-SA" sz="36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وذلك يوم الأحد  الموافق1436/5/17هـ</a:t>
            </a:r>
          </a:p>
          <a:p>
            <a:pPr algn="ctr"/>
            <a:r>
              <a:rPr lang="ar-SA" sz="36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الساعة التاسعة والنصف </a:t>
            </a:r>
          </a:p>
          <a:p>
            <a:pPr algn="ctr"/>
            <a:r>
              <a:rPr lang="ar-SA" sz="24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الدعوة عامة </a:t>
            </a:r>
            <a:endParaRPr lang="ar-SA" sz="24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
        <p:nvSpPr>
          <p:cNvPr id="13" name="مربع نص 12"/>
          <p:cNvSpPr txBox="1"/>
          <p:nvPr/>
        </p:nvSpPr>
        <p:spPr>
          <a:xfrm>
            <a:off x="6858016" y="285728"/>
            <a:ext cx="2143140" cy="830997"/>
          </a:xfrm>
          <a:prstGeom prst="rect">
            <a:avLst/>
          </a:prstGeom>
          <a:noFill/>
        </p:spPr>
        <p:txBody>
          <a:bodyPr wrap="square" rtlCol="1">
            <a:spAutoFit/>
            <a:scene3d>
              <a:camera prst="orthographicFront"/>
              <a:lightRig rig="threePt" dir="t"/>
            </a:scene3d>
            <a:sp3d extrusionH="57150">
              <a:bevelT w="38100" h="38100" prst="relaxedInset"/>
            </a:sp3d>
          </a:bodyPr>
          <a:lstStyle/>
          <a:p>
            <a:r>
              <a:rPr lang="ar-SA" sz="24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glow rad="228600">
                    <a:schemeClr val="accent2">
                      <a:satMod val="175000"/>
                      <a:alpha val="40000"/>
                    </a:schemeClr>
                  </a:glow>
                </a:effectLst>
              </a:rPr>
              <a:t>كلية التربية </a:t>
            </a:r>
            <a:r>
              <a:rPr lang="ar-SA" sz="2400" b="1" dirty="0" err="1"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glow rad="228600">
                    <a:schemeClr val="accent2">
                      <a:satMod val="175000"/>
                      <a:alpha val="40000"/>
                    </a:schemeClr>
                  </a:glow>
                </a:effectLst>
              </a:rPr>
              <a:t>بالزلفي</a:t>
            </a:r>
            <a:r>
              <a:rPr lang="ar-SA" sz="24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glow rad="228600">
                    <a:schemeClr val="accent2">
                      <a:satMod val="175000"/>
                      <a:alpha val="40000"/>
                    </a:schemeClr>
                  </a:glow>
                </a:effectLst>
              </a:rPr>
              <a:t> </a:t>
            </a:r>
          </a:p>
          <a:p>
            <a:r>
              <a:rPr lang="ar-SA" sz="24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glow rad="228600">
                    <a:schemeClr val="accent2">
                      <a:satMod val="175000"/>
                      <a:alpha val="40000"/>
                    </a:schemeClr>
                  </a:glow>
                </a:effectLst>
              </a:rPr>
              <a:t>قسم اللغة العربية</a:t>
            </a:r>
            <a:r>
              <a:rPr lang="ar-SA"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glow rad="228600">
                    <a:schemeClr val="accent2">
                      <a:satMod val="175000"/>
                      <a:alpha val="40000"/>
                    </a:schemeClr>
                  </a:glow>
                </a:effectLst>
              </a:rPr>
              <a:t> </a:t>
            </a:r>
            <a:endParaRPr lang="ar-SA"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glow rad="228600">
                  <a:schemeClr val="accent2">
                    <a:satMod val="175000"/>
                    <a:alpha val="40000"/>
                  </a:schemeClr>
                </a:glow>
              </a:effectLst>
            </a:endParaRPr>
          </a:p>
        </p:txBody>
      </p:sp>
      <p:sp>
        <p:nvSpPr>
          <p:cNvPr id="6" name="عنصر نائب للتذييل 5"/>
          <p:cNvSpPr>
            <a:spLocks noGrp="1"/>
          </p:cNvSpPr>
          <p:nvPr>
            <p:ph type="ftr" sz="quarter" idx="11"/>
          </p:nvPr>
        </p:nvSpPr>
        <p:spPr/>
        <p:txBody>
          <a:bodyPr/>
          <a:lstStyle/>
          <a:p>
            <a:r>
              <a:rPr lang="ar-SA" smtClean="0"/>
              <a:t>د. عبير عبد الصادق محمد بدوي</a:t>
            </a:r>
            <a:endParaRPr lang="ar-SA"/>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r"/>
            <a:r>
              <a:rPr lang="ar-SA" b="1"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أقسام الكتاب : </a:t>
            </a:r>
            <a:endParaRPr lang="ar-SA" b="1"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endParaRPr>
          </a:p>
        </p:txBody>
      </p:sp>
      <p:sp>
        <p:nvSpPr>
          <p:cNvPr id="3" name="عنصر نائب للمحتوى 2"/>
          <p:cNvSpPr>
            <a:spLocks noGrp="1"/>
          </p:cNvSpPr>
          <p:nvPr>
            <p:ph idx="1"/>
          </p:nvPr>
        </p:nvSpPr>
        <p:spPr>
          <a:xfrm>
            <a:off x="1000100" y="1447800"/>
            <a:ext cx="7933588" cy="4800600"/>
          </a:xfrm>
        </p:spPr>
        <p:txBody>
          <a:bodyPr/>
          <a:lstStyle/>
          <a:p>
            <a:r>
              <a:rPr lang="ar-SA" b="1" dirty="0" smtClean="0"/>
              <a:t>قسم ابن بسام ذخيرته ، محتذيا إثر الثعالبي في </a:t>
            </a:r>
            <a:r>
              <a:rPr lang="ar-SA" b="1" dirty="0" err="1" smtClean="0"/>
              <a:t>يتيمته</a:t>
            </a:r>
            <a:r>
              <a:rPr lang="ar-SA" b="1" dirty="0" smtClean="0"/>
              <a:t> ، إلى أقسام أربعة : </a:t>
            </a:r>
          </a:p>
          <a:p>
            <a:r>
              <a:rPr lang="ar-SA" b="1" dirty="0" smtClean="0"/>
              <a:t>1 - قسم يتحدث عن قرطبة وما يواليها من وسط الأندلس . </a:t>
            </a:r>
          </a:p>
          <a:p>
            <a:r>
              <a:rPr lang="ar-SA" b="1" dirty="0" smtClean="0"/>
              <a:t>2 - قسم عن </a:t>
            </a:r>
            <a:r>
              <a:rPr lang="ar-SA" b="1" dirty="0" err="1" smtClean="0"/>
              <a:t>إشبيليا</a:t>
            </a:r>
            <a:r>
              <a:rPr lang="ar-SA" b="1" dirty="0" smtClean="0"/>
              <a:t> وما يجاورها من غربي الأندلس .</a:t>
            </a:r>
          </a:p>
          <a:p>
            <a:r>
              <a:rPr lang="ar-SA" b="1" dirty="0" smtClean="0"/>
              <a:t>3 - قسم عن </a:t>
            </a:r>
            <a:r>
              <a:rPr lang="ar-SA" b="1" dirty="0" err="1" smtClean="0"/>
              <a:t>بلنسية</a:t>
            </a:r>
            <a:r>
              <a:rPr lang="ar-SA" b="1" dirty="0" smtClean="0"/>
              <a:t> وما </a:t>
            </a:r>
            <a:r>
              <a:rPr lang="ar-SA" b="1" dirty="0" err="1" smtClean="0"/>
              <a:t>يصاقبها</a:t>
            </a:r>
            <a:r>
              <a:rPr lang="ar-SA" b="1" dirty="0" smtClean="0"/>
              <a:t> من شرقي الأندلس .</a:t>
            </a:r>
          </a:p>
          <a:p>
            <a:r>
              <a:rPr lang="ar-SA" b="1" dirty="0" smtClean="0"/>
              <a:t>4 - قسم يتحدث عن الأدباء والشعراء والعلماء الذين وفدوا على الأندلس من المشرق أو من شمالي إفريقيا .</a:t>
            </a:r>
            <a:endParaRPr lang="ar-SA" b="1" dirty="0"/>
          </a:p>
        </p:txBody>
      </p:sp>
      <p:sp>
        <p:nvSpPr>
          <p:cNvPr id="4" name="عنصر نائب للتذييل 3"/>
          <p:cNvSpPr>
            <a:spLocks noGrp="1"/>
          </p:cNvSpPr>
          <p:nvPr>
            <p:ph type="ftr" sz="quarter" idx="11"/>
          </p:nvPr>
        </p:nvSpPr>
        <p:spPr/>
        <p:txBody>
          <a:bodyPr/>
          <a:lstStyle/>
          <a:p>
            <a:r>
              <a:rPr lang="ar-SA" smtClean="0"/>
              <a:t>د. عبير عبد الصادق محمد بدوي</a:t>
            </a:r>
            <a:endParaRPr lang="ar-SA"/>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r"/>
            <a:r>
              <a:rPr lang="ar-SA" sz="4400" b="1" dirty="0" smtClean="0"/>
              <a:t>نظرات ابن بسام النقدية في كتابه :  </a:t>
            </a:r>
            <a:endParaRPr lang="ar-SA" dirty="0"/>
          </a:p>
        </p:txBody>
      </p:sp>
      <p:sp>
        <p:nvSpPr>
          <p:cNvPr id="3" name="عنصر نائب للمحتوى 2"/>
          <p:cNvSpPr>
            <a:spLocks noGrp="1"/>
          </p:cNvSpPr>
          <p:nvPr>
            <p:ph idx="1"/>
          </p:nvPr>
        </p:nvSpPr>
        <p:spPr/>
        <p:txBody>
          <a:bodyPr>
            <a:normAutofit/>
          </a:bodyPr>
          <a:lstStyle/>
          <a:p>
            <a:r>
              <a:rPr lang="ar-SA" sz="4000" b="1" dirty="0" smtClean="0"/>
              <a:t>ولابن بسام في هذا الكتاب نظرات نقدية فاحصة ؛ إذ لم يكتف بالنماذج الشعرية أو النثرية ، بل كان </a:t>
            </a:r>
            <a:r>
              <a:rPr lang="ar-SA" sz="4000" b="1" dirty="0" err="1" smtClean="0"/>
              <a:t>يعمد</a:t>
            </a:r>
            <a:r>
              <a:rPr lang="ar-SA" sz="4000" b="1" dirty="0" smtClean="0"/>
              <a:t> إلى شيء من التحليل والتقويم ، وهو بذلك أدق حسا في النقد من الثعالبي في يتيمة الدهر . ومن العماد </a:t>
            </a:r>
            <a:r>
              <a:rPr lang="ar-SA" sz="4000" b="1" dirty="0" err="1" smtClean="0"/>
              <a:t>الأصبهاني</a:t>
            </a:r>
            <a:r>
              <a:rPr lang="ar-SA" sz="4000" b="1" dirty="0" smtClean="0"/>
              <a:t> في </a:t>
            </a:r>
            <a:r>
              <a:rPr lang="ar-SA" sz="4000" b="1" dirty="0" err="1" smtClean="0"/>
              <a:t>خريدة</a:t>
            </a:r>
            <a:r>
              <a:rPr lang="ar-SA" sz="4000" b="1" dirty="0" smtClean="0"/>
              <a:t> القصر. </a:t>
            </a:r>
            <a:endParaRPr lang="ar-SA" sz="4000" b="1" dirty="0"/>
          </a:p>
        </p:txBody>
      </p:sp>
      <p:sp>
        <p:nvSpPr>
          <p:cNvPr id="4" name="عنصر نائب للتذييل 3"/>
          <p:cNvSpPr>
            <a:spLocks noGrp="1"/>
          </p:cNvSpPr>
          <p:nvPr>
            <p:ph type="ftr" sz="quarter" idx="11"/>
          </p:nvPr>
        </p:nvSpPr>
        <p:spPr/>
        <p:txBody>
          <a:bodyPr/>
          <a:lstStyle/>
          <a:p>
            <a:r>
              <a:rPr lang="ar-SA" smtClean="0"/>
              <a:t>د. عبير عبد الصادق محمد بدوي</a:t>
            </a:r>
            <a:endParaRPr lang="ar-SA"/>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sp>
        <p:nvSpPr>
          <p:cNvPr id="3" name="عنصر نائب للمحتوى 2"/>
          <p:cNvSpPr>
            <a:spLocks noGrp="1"/>
          </p:cNvSpPr>
          <p:nvPr>
            <p:ph idx="1"/>
          </p:nvPr>
        </p:nvSpPr>
        <p:spPr>
          <a:xfrm>
            <a:off x="1435608" y="285728"/>
            <a:ext cx="7498080" cy="5962672"/>
          </a:xfrm>
        </p:spPr>
        <p:txBody>
          <a:bodyPr>
            <a:normAutofit fontScale="92500" lnSpcReduction="10000"/>
          </a:bodyPr>
          <a:lstStyle/>
          <a:p>
            <a:r>
              <a:rPr lang="ar-SA" b="1" dirty="0" smtClean="0"/>
              <a:t>إذا تتبعنا النهج الذي </a:t>
            </a:r>
            <a:r>
              <a:rPr lang="ar-SA" b="1" dirty="0" err="1" smtClean="0"/>
              <a:t>التزمه</a:t>
            </a:r>
            <a:r>
              <a:rPr lang="ar-SA" b="1" dirty="0" smtClean="0"/>
              <a:t> ابن بسام في كتابه ، وجدناه يعتذر في مطلعه عما عسى أن يكون قد أغفله أو سها عن ذكره بالظروف الخاصة التي ألف فيها كتابه ، وبأن الأوراق التي اعتمد عليها كانت حافلة بالأخطاء . " لعل بعض من يتصفحه سيقول: إني أغفلت كثيرا ، وذكرت خاملا ، وتركت مشهورا ، وعلى رسله ، فإنما جمعته بين صعب قد ذلّ ، وغرب قد فلّ ، ونشاط قد فلّ ، وشباب ودع فاستقل ، من </a:t>
            </a:r>
            <a:r>
              <a:rPr lang="ar-SA" b="1" dirty="0" err="1" smtClean="0"/>
              <a:t>تفاريق</a:t>
            </a:r>
            <a:r>
              <a:rPr lang="ar-SA" b="1" dirty="0" smtClean="0"/>
              <a:t> كالقرون الخالية ، وتعاليق كالأطلال البالية ، بخط </a:t>
            </a:r>
            <a:r>
              <a:rPr lang="ar-SA" b="1" dirty="0" err="1" smtClean="0"/>
              <a:t>جهال</a:t>
            </a:r>
            <a:r>
              <a:rPr lang="ar-SA" b="1" dirty="0" smtClean="0"/>
              <a:t> كخطوط الراح ، أو </a:t>
            </a:r>
            <a:r>
              <a:rPr lang="ar-SA" b="1" dirty="0" err="1" smtClean="0"/>
              <a:t>مدراج</a:t>
            </a:r>
            <a:r>
              <a:rPr lang="ar-SA" b="1" dirty="0" smtClean="0"/>
              <a:t> النمل بين مهاب الرياح ، ضبطهم تصحيف ، ووضعهم تبديل وتحريف ، أيأس الناس منها طالبها ، وأشدهم استرابة </a:t>
            </a:r>
            <a:r>
              <a:rPr lang="ar-SA" b="1" dirty="0" err="1" smtClean="0"/>
              <a:t>بها</a:t>
            </a:r>
            <a:r>
              <a:rPr lang="ar-SA" b="1" dirty="0" smtClean="0"/>
              <a:t> كاتبها . ففتحت أنا أقفالها ، وفضضت قيودها وأغلالها ، فأضحت غايات تبيان وبيان ، ووضحت آيات حسن وإحسان "</a:t>
            </a:r>
            <a:endParaRPr lang="ar-SA" dirty="0"/>
          </a:p>
        </p:txBody>
      </p:sp>
      <p:sp>
        <p:nvSpPr>
          <p:cNvPr id="4" name="عنصر نائب للتذييل 3"/>
          <p:cNvSpPr>
            <a:spLocks noGrp="1"/>
          </p:cNvSpPr>
          <p:nvPr>
            <p:ph type="ftr" sz="quarter" idx="11"/>
          </p:nvPr>
        </p:nvSpPr>
        <p:spPr/>
        <p:txBody>
          <a:bodyPr/>
          <a:lstStyle/>
          <a:p>
            <a:r>
              <a:rPr lang="ar-SA" smtClean="0"/>
              <a:t>د. عبير عبد الصادق محمد بدوي</a:t>
            </a:r>
            <a:endParaRPr lang="ar-SA"/>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scene3d>
              <a:camera prst="orthographicFront"/>
              <a:lightRig rig="glow" dir="tl">
                <a:rot lat="0" lon="0" rev="5400000"/>
              </a:lightRig>
            </a:scene3d>
            <a:sp3d contourW="12700">
              <a:bevelT w="25400" h="25400"/>
              <a:contourClr>
                <a:schemeClr val="accent6">
                  <a:shade val="73000"/>
                </a:schemeClr>
              </a:contourClr>
            </a:sp3d>
          </a:bodyPr>
          <a:lstStyle/>
          <a:p>
            <a:pPr algn="r"/>
            <a:r>
              <a:rPr lang="ar-SA" b="1"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منهج ابن بسام : </a:t>
            </a:r>
            <a:br>
              <a:rPr lang="ar-SA" b="1"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br>
            <a:endParaRPr lang="ar-SA" b="1"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endParaRPr>
          </a:p>
        </p:txBody>
      </p:sp>
      <p:sp>
        <p:nvSpPr>
          <p:cNvPr id="3" name="عنصر نائب للمحتوى 2"/>
          <p:cNvSpPr>
            <a:spLocks noGrp="1"/>
          </p:cNvSpPr>
          <p:nvPr>
            <p:ph idx="1"/>
          </p:nvPr>
        </p:nvSpPr>
        <p:spPr/>
        <p:txBody>
          <a:bodyPr>
            <a:normAutofit fontScale="92500" lnSpcReduction="10000"/>
          </a:bodyPr>
          <a:lstStyle/>
          <a:p>
            <a:r>
              <a:rPr lang="ar-SA" b="1" dirty="0" smtClean="0"/>
              <a:t>1) رتب التراجم على حسب مكانة المترجم له كما يراها، ولم يرتبها على حسب السنين إلا في الجزء الخاص بمدينة(</a:t>
            </a:r>
            <a:r>
              <a:rPr lang="ar-SA" b="1" dirty="0" err="1" smtClean="0"/>
              <a:t>بطلويس</a:t>
            </a:r>
            <a:r>
              <a:rPr lang="ar-SA" b="1" dirty="0" smtClean="0"/>
              <a:t>) وما يجاورها. </a:t>
            </a:r>
            <a:r>
              <a:rPr lang="ar-SA" dirty="0" smtClean="0"/>
              <a:t/>
            </a:r>
            <a:br>
              <a:rPr lang="ar-SA" dirty="0" smtClean="0"/>
            </a:br>
            <a:r>
              <a:rPr lang="ar-SA" dirty="0" smtClean="0"/>
              <a:t/>
            </a:r>
            <a:br>
              <a:rPr lang="ar-SA" dirty="0" smtClean="0"/>
            </a:br>
            <a:r>
              <a:rPr lang="ar-SA" b="1" dirty="0" smtClean="0"/>
              <a:t>2) بدأ عادة الترجمة في نثر مسجوع ثم يذكر مؤلفات المترجم له ويمدح مواهبه الأديبة ويورد مقتطفات من شعره ونثره .</a:t>
            </a:r>
            <a:r>
              <a:rPr lang="ar-SA" dirty="0" smtClean="0"/>
              <a:t/>
            </a:r>
            <a:br>
              <a:rPr lang="ar-SA" dirty="0" smtClean="0"/>
            </a:br>
            <a:r>
              <a:rPr lang="ar-SA" dirty="0" smtClean="0"/>
              <a:t/>
            </a:r>
            <a:br>
              <a:rPr lang="ar-SA" dirty="0" smtClean="0"/>
            </a:br>
            <a:r>
              <a:rPr lang="ar-SA" b="1" dirty="0" smtClean="0"/>
              <a:t>3) أورد فهرسًا مفصلاً في أول الكتاب عن أقسامه الأربعة ومحتوى كل قسم منها وما ترجم لهم من الأمراء والكتاب والشعراء.</a:t>
            </a:r>
            <a:endParaRPr lang="ar-SA" dirty="0"/>
          </a:p>
        </p:txBody>
      </p:sp>
      <p:sp>
        <p:nvSpPr>
          <p:cNvPr id="4" name="عنصر نائب للتذييل 3"/>
          <p:cNvSpPr>
            <a:spLocks noGrp="1"/>
          </p:cNvSpPr>
          <p:nvPr>
            <p:ph type="ftr" sz="quarter" idx="11"/>
          </p:nvPr>
        </p:nvSpPr>
        <p:spPr/>
        <p:txBody>
          <a:bodyPr/>
          <a:lstStyle/>
          <a:p>
            <a:r>
              <a:rPr lang="ar-SA" smtClean="0"/>
              <a:t>د. عبير عبد الصادق محمد بدوي</a:t>
            </a:r>
            <a:endParaRPr lang="ar-SA"/>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pPr algn="r"/>
            <a:r>
              <a:rPr lang="ar-SA" b="1"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تابع منهج ابن بسام : </a:t>
            </a:r>
            <a:br>
              <a:rPr lang="ar-SA" b="1"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br>
            <a:endParaRPr lang="ar-SA" dirty="0"/>
          </a:p>
        </p:txBody>
      </p:sp>
      <p:sp>
        <p:nvSpPr>
          <p:cNvPr id="3" name="عنصر نائب للمحتوى 2"/>
          <p:cNvSpPr>
            <a:spLocks noGrp="1"/>
          </p:cNvSpPr>
          <p:nvPr>
            <p:ph idx="1"/>
          </p:nvPr>
        </p:nvSpPr>
        <p:spPr>
          <a:xfrm>
            <a:off x="1435608" y="1000108"/>
            <a:ext cx="7498080" cy="5429288"/>
          </a:xfrm>
        </p:spPr>
        <p:txBody>
          <a:bodyPr>
            <a:normAutofit fontScale="25000" lnSpcReduction="20000"/>
          </a:bodyPr>
          <a:lstStyle/>
          <a:p>
            <a:r>
              <a:rPr lang="ar-SA" sz="14400" b="1" dirty="0" smtClean="0"/>
              <a:t>4) تحدث عن نشأة الموشحات الأندلسية:</a:t>
            </a:r>
            <a:r>
              <a:rPr lang="ar-SA" sz="14400" dirty="0" smtClean="0"/>
              <a:t/>
            </a:r>
            <a:br>
              <a:rPr lang="ar-SA" sz="14400" dirty="0" smtClean="0"/>
            </a:br>
            <a:r>
              <a:rPr lang="ar-SA" sz="14400" dirty="0" smtClean="0"/>
              <a:t/>
            </a:r>
            <a:br>
              <a:rPr lang="ar-SA" sz="14400" dirty="0" smtClean="0"/>
            </a:br>
            <a:r>
              <a:rPr lang="ar-SA" sz="14400" b="1" dirty="0" smtClean="0"/>
              <a:t>1- وأثنى عليها وترجم لأهم شعراءها.</a:t>
            </a:r>
            <a:r>
              <a:rPr lang="ar-SA" sz="14400" dirty="0" smtClean="0"/>
              <a:t/>
            </a:r>
            <a:br>
              <a:rPr lang="ar-SA" sz="14400" dirty="0" smtClean="0"/>
            </a:br>
            <a:r>
              <a:rPr lang="ar-SA" sz="14400" dirty="0" smtClean="0"/>
              <a:t/>
            </a:r>
            <a:br>
              <a:rPr lang="ar-SA" sz="14400" dirty="0" smtClean="0"/>
            </a:br>
            <a:r>
              <a:rPr lang="ar-SA" sz="14400" b="1" dirty="0" smtClean="0"/>
              <a:t>2- أكد أن الأندلس موطنها وأن أهل الأندلس هم الذين وضعوا أسسها.</a:t>
            </a:r>
            <a:r>
              <a:rPr lang="ar-SA" sz="14400" dirty="0" smtClean="0"/>
              <a:t/>
            </a:r>
            <a:br>
              <a:rPr lang="ar-SA" sz="14400" dirty="0" smtClean="0"/>
            </a:br>
            <a:r>
              <a:rPr lang="ar-SA" sz="14400" dirty="0" smtClean="0"/>
              <a:t/>
            </a:r>
            <a:br>
              <a:rPr lang="ar-SA" sz="14400" dirty="0" smtClean="0"/>
            </a:br>
            <a:r>
              <a:rPr lang="ar-SA" sz="14400" b="1" dirty="0" smtClean="0"/>
              <a:t>3- أكد أن لها أوزانا كثيرة  استخدموها في الغزل المؤثر في القلوب.</a:t>
            </a:r>
            <a:r>
              <a:rPr lang="ar-SA" sz="14400" dirty="0" smtClean="0"/>
              <a:t/>
            </a:r>
            <a:br>
              <a:rPr lang="ar-SA" sz="14400" dirty="0" smtClean="0"/>
            </a:br>
            <a:r>
              <a:rPr lang="ar-SA" sz="14400" dirty="0" smtClean="0"/>
              <a:t/>
            </a:r>
            <a:br>
              <a:rPr lang="ar-SA" sz="14400" dirty="0" smtClean="0"/>
            </a:br>
            <a:r>
              <a:rPr lang="ar-SA" sz="14400" b="1" dirty="0" smtClean="0"/>
              <a:t>4- أكد أن أهل المشرق قد قلدوهم فيها.</a:t>
            </a:r>
            <a:r>
              <a:rPr lang="ar-SA" dirty="0" smtClean="0"/>
              <a:t/>
            </a:r>
            <a:br>
              <a:rPr lang="ar-SA" dirty="0" smtClean="0"/>
            </a:br>
            <a:r>
              <a:rPr lang="ar-SA" dirty="0" smtClean="0"/>
              <a:t/>
            </a:r>
            <a:br>
              <a:rPr lang="ar-SA" dirty="0" smtClean="0"/>
            </a:br>
            <a:r>
              <a:rPr lang="ar-SA" dirty="0" smtClean="0"/>
              <a:t/>
            </a:r>
            <a:br>
              <a:rPr lang="ar-SA" dirty="0" smtClean="0"/>
            </a:br>
            <a:r>
              <a:rPr lang="ar-SA" dirty="0" smtClean="0"/>
              <a:t/>
            </a:r>
            <a:br>
              <a:rPr lang="ar-SA" dirty="0" smtClean="0"/>
            </a:br>
            <a:r>
              <a:rPr lang="ar-SA" dirty="0" smtClean="0"/>
              <a:t/>
            </a:r>
            <a:br>
              <a:rPr lang="ar-SA" dirty="0" smtClean="0"/>
            </a:br>
            <a:endParaRPr lang="ar-SA" dirty="0"/>
          </a:p>
        </p:txBody>
      </p:sp>
      <p:sp>
        <p:nvSpPr>
          <p:cNvPr id="4" name="عنصر نائب للتذييل 3"/>
          <p:cNvSpPr>
            <a:spLocks noGrp="1"/>
          </p:cNvSpPr>
          <p:nvPr>
            <p:ph type="ftr" sz="quarter" idx="11"/>
          </p:nvPr>
        </p:nvSpPr>
        <p:spPr/>
        <p:txBody>
          <a:bodyPr/>
          <a:lstStyle/>
          <a:p>
            <a:r>
              <a:rPr lang="ar-SA" smtClean="0"/>
              <a:t>د. عبير عبد الصادق محمد بدوي</a:t>
            </a:r>
            <a:endParaRPr lang="ar-SA"/>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pPr algn="r"/>
            <a:r>
              <a:rPr lang="ar-SA" b="1"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تابع منهج ابن بسام : </a:t>
            </a:r>
            <a:br>
              <a:rPr lang="ar-SA" b="1"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br>
            <a:endParaRPr lang="ar-SA" dirty="0"/>
          </a:p>
        </p:txBody>
      </p:sp>
      <p:sp>
        <p:nvSpPr>
          <p:cNvPr id="3" name="عنصر نائب للمحتوى 2"/>
          <p:cNvSpPr>
            <a:spLocks noGrp="1"/>
          </p:cNvSpPr>
          <p:nvPr>
            <p:ph idx="1"/>
          </p:nvPr>
        </p:nvSpPr>
        <p:spPr>
          <a:xfrm>
            <a:off x="1000100" y="1000108"/>
            <a:ext cx="7933588" cy="5248292"/>
          </a:xfrm>
        </p:spPr>
        <p:txBody>
          <a:bodyPr>
            <a:normAutofit fontScale="92500"/>
          </a:bodyPr>
          <a:lstStyle/>
          <a:p>
            <a:r>
              <a:rPr lang="ar-SA" b="1" dirty="0" smtClean="0"/>
              <a:t>5) اقتصر ابن بسام في تأليف كتابه على أهل زمانه من منتصف القرن الحادي عشر الميلادي إلى منتصف القرن الثاني عشر. </a:t>
            </a:r>
            <a:r>
              <a:rPr lang="ar-SA" dirty="0" smtClean="0"/>
              <a:t/>
            </a:r>
            <a:br>
              <a:rPr lang="ar-SA" dirty="0" smtClean="0"/>
            </a:br>
            <a:r>
              <a:rPr lang="ar-SA" dirty="0" smtClean="0"/>
              <a:t/>
            </a:r>
            <a:br>
              <a:rPr lang="ar-SA" dirty="0" smtClean="0"/>
            </a:br>
            <a:r>
              <a:rPr lang="ar-SA" b="1" dirty="0" smtClean="0"/>
              <a:t>6) يورد من النصوص ما يرتضيه أو ما يخدم فكرة معينة يهدف لها دون أن تسير تراجمه على نمط واحد فأحياناً تطول وتمتد إلى ما يقرب من (خمس وعشرين ومائة صفحة) كما في ترجمة ابن شهيد. قد تتوسط كما في ترجمة (ابن </a:t>
            </a:r>
            <a:r>
              <a:rPr lang="ar-SA" b="1" dirty="0" err="1" smtClean="0"/>
              <a:t>درّاج</a:t>
            </a:r>
            <a:r>
              <a:rPr lang="ar-SA" b="1" dirty="0" smtClean="0"/>
              <a:t> </a:t>
            </a:r>
            <a:r>
              <a:rPr lang="ar-SA" b="1" dirty="0" err="1" smtClean="0"/>
              <a:t>القسطليّ</a:t>
            </a:r>
            <a:r>
              <a:rPr lang="ar-SA" b="1" dirty="0" smtClean="0"/>
              <a:t>) وقد يكتفي بثلاث صفحات كما أخبر عن</a:t>
            </a:r>
            <a:r>
              <a:rPr lang="ar-SA" dirty="0" smtClean="0"/>
              <a:t/>
            </a:r>
            <a:br>
              <a:rPr lang="ar-SA" dirty="0" smtClean="0"/>
            </a:br>
            <a:r>
              <a:rPr lang="ar-SA" dirty="0" smtClean="0"/>
              <a:t/>
            </a:r>
            <a:br>
              <a:rPr lang="ar-SA" dirty="0" smtClean="0"/>
            </a:br>
            <a:r>
              <a:rPr lang="ar-SA" b="1" dirty="0" smtClean="0"/>
              <a:t>(ولادة بنت المستكفى)</a:t>
            </a:r>
            <a:endParaRPr lang="ar-SA" dirty="0"/>
          </a:p>
        </p:txBody>
      </p:sp>
      <p:sp>
        <p:nvSpPr>
          <p:cNvPr id="4" name="عنصر نائب للتذييل 3"/>
          <p:cNvSpPr>
            <a:spLocks noGrp="1"/>
          </p:cNvSpPr>
          <p:nvPr>
            <p:ph type="ftr" sz="quarter" idx="11"/>
          </p:nvPr>
        </p:nvSpPr>
        <p:spPr/>
        <p:txBody>
          <a:bodyPr/>
          <a:lstStyle/>
          <a:p>
            <a:r>
              <a:rPr lang="ar-SA" smtClean="0"/>
              <a:t>د. عبير عبد الصادق محمد بدوي</a:t>
            </a:r>
            <a:endParaRPr lang="ar-SA"/>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r"/>
            <a:r>
              <a:rPr lang="ar-SA" b="1" dirty="0" smtClean="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rPr>
              <a:t>أخيرًا: </a:t>
            </a:r>
            <a:endParaRPr lang="ar-SA" b="1" dirty="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endParaRPr>
          </a:p>
        </p:txBody>
      </p:sp>
      <p:sp>
        <p:nvSpPr>
          <p:cNvPr id="3" name="عنصر نائب للمحتوى 2"/>
          <p:cNvSpPr>
            <a:spLocks noGrp="1"/>
          </p:cNvSpPr>
          <p:nvPr>
            <p:ph idx="1"/>
          </p:nvPr>
        </p:nvSpPr>
        <p:spPr/>
        <p:txBody>
          <a:bodyPr>
            <a:normAutofit/>
          </a:bodyPr>
          <a:lstStyle/>
          <a:p>
            <a:r>
              <a:rPr lang="ar-SA" sz="4000" b="1" dirty="0" smtClean="0"/>
              <a:t>جاءت الذخيرة تمثل موسوعة أدبية بالغة القيمة ، مما أنتجته البيئة الأندلسية في مرحلة إثبات الوجود ، والإحساس الحاد بالغيرة في زحمة الانتماء إلى المشرق أو الذوبان في لجته . </a:t>
            </a:r>
            <a:r>
              <a:rPr lang="ar-SA" sz="4000" dirty="0" smtClean="0"/>
              <a:t/>
            </a:r>
            <a:br>
              <a:rPr lang="ar-SA" sz="4000" dirty="0" smtClean="0"/>
            </a:br>
            <a:endParaRPr lang="ar-SA" sz="4000" dirty="0"/>
          </a:p>
        </p:txBody>
      </p:sp>
      <p:sp>
        <p:nvSpPr>
          <p:cNvPr id="4" name="عنصر نائب للتذييل 3"/>
          <p:cNvSpPr>
            <a:spLocks noGrp="1"/>
          </p:cNvSpPr>
          <p:nvPr>
            <p:ph type="ftr" sz="quarter" idx="11"/>
          </p:nvPr>
        </p:nvSpPr>
        <p:spPr/>
        <p:txBody>
          <a:bodyPr/>
          <a:lstStyle/>
          <a:p>
            <a:r>
              <a:rPr lang="ar-SA" smtClean="0"/>
              <a:t>د. عبير عبد الصادق محمد بدوي</a:t>
            </a:r>
            <a:endParaRPr lang="ar-SA"/>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p>
            <a:pPr algn="r"/>
            <a:r>
              <a:rPr lang="ar-SA" b="1" dirty="0" smtClean="0">
                <a:ln/>
                <a:solidFill>
                  <a:schemeClr val="accent3"/>
                </a:solidFill>
                <a:effectLst/>
              </a:rPr>
              <a:t>طباعة الكتاب: </a:t>
            </a:r>
            <a:endParaRPr lang="ar-SA" b="1" dirty="0">
              <a:ln/>
              <a:solidFill>
                <a:schemeClr val="accent3"/>
              </a:solidFill>
              <a:effectLst/>
            </a:endParaRPr>
          </a:p>
        </p:txBody>
      </p:sp>
      <p:sp>
        <p:nvSpPr>
          <p:cNvPr id="3" name="عنصر نائب للمحتوى 2"/>
          <p:cNvSpPr>
            <a:spLocks noGrp="1"/>
          </p:cNvSpPr>
          <p:nvPr>
            <p:ph idx="1"/>
          </p:nvPr>
        </p:nvSpPr>
        <p:spPr/>
        <p:txBody>
          <a:bodyPr/>
          <a:lstStyle/>
          <a:p>
            <a:r>
              <a:rPr lang="ar-SA" b="1" dirty="0" smtClean="0"/>
              <a:t>طبع كتاب الذخيرة للمرة الأولى ثلاثة مجلدات ، في لجنة التأليف والترجمة والنشر ، بإشراف جماعة من أساتذة كلية الآداب جامعة القاهرة ، والمستشرق الفرنسي ليفي </a:t>
            </a:r>
            <a:r>
              <a:rPr lang="ar-SA" b="1" dirty="0" err="1" smtClean="0"/>
              <a:t>بروفنسال</a:t>
            </a:r>
            <a:r>
              <a:rPr lang="ar-SA" b="1" dirty="0" smtClean="0"/>
              <a:t> بين سنتي 1939 </a:t>
            </a:r>
            <a:r>
              <a:rPr lang="ar-SA" b="1" dirty="0" err="1" smtClean="0"/>
              <a:t>م</a:t>
            </a:r>
            <a:r>
              <a:rPr lang="ar-SA" b="1" dirty="0" smtClean="0"/>
              <a:t> إلى 1945 </a:t>
            </a:r>
            <a:r>
              <a:rPr lang="ar-SA" b="1" dirty="0" err="1" smtClean="0"/>
              <a:t>م</a:t>
            </a:r>
            <a:r>
              <a:rPr lang="ar-SA" b="1" dirty="0" smtClean="0"/>
              <a:t> ، ثم توقفت ، ثم كانت الطبعة الثانية بتحقيق الأستاذ الدكتور إحسان عباس ، وجاءت في ثمانية مجلدات ، وطبعت بدار الثقافة في بيروت . </a:t>
            </a:r>
            <a:endParaRPr lang="ar-SA" dirty="0"/>
          </a:p>
        </p:txBody>
      </p:sp>
      <p:sp>
        <p:nvSpPr>
          <p:cNvPr id="4" name="عنصر نائب للتذييل 3"/>
          <p:cNvSpPr>
            <a:spLocks noGrp="1"/>
          </p:cNvSpPr>
          <p:nvPr>
            <p:ph type="ftr" sz="quarter" idx="11"/>
          </p:nvPr>
        </p:nvSpPr>
        <p:spPr/>
        <p:txBody>
          <a:bodyPr/>
          <a:lstStyle/>
          <a:p>
            <a:r>
              <a:rPr lang="ar-SA" smtClean="0"/>
              <a:t>د. عبير عبد الصادق محمد بدوي</a:t>
            </a:r>
            <a:endParaRPr lang="ar-SA"/>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ctr"/>
            <a:r>
              <a:rPr lang="ar-SA"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الذخيرة في محاسن أهل الجزيرة</a:t>
            </a:r>
            <a:endParaRPr lang="ar-SA"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
        <p:nvSpPr>
          <p:cNvPr id="3" name="عنصر نائب للمحتوى 2"/>
          <p:cNvSpPr>
            <a:spLocks noGrp="1"/>
          </p:cNvSpPr>
          <p:nvPr>
            <p:ph idx="1"/>
          </p:nvPr>
        </p:nvSpPr>
        <p:spPr/>
        <p:txBody>
          <a:bodyPr/>
          <a:lstStyle/>
          <a:p>
            <a:r>
              <a:rPr lang="ar-SA" b="1" dirty="0" smtClean="0"/>
              <a:t>تصنيف الكتاب </a:t>
            </a:r>
          </a:p>
          <a:p>
            <a:r>
              <a:rPr lang="ar-SA" b="1" dirty="0" smtClean="0"/>
              <a:t>يندرج الكتاب ضمن كتب التراجم والطبقات.</a:t>
            </a:r>
            <a:endParaRPr lang="ar-SA" b="1" dirty="0"/>
          </a:p>
        </p:txBody>
      </p:sp>
      <p:pic>
        <p:nvPicPr>
          <p:cNvPr id="4" name="صورة 3" descr="http://3.bp.blogspot.com/-vpJDlOjCcRs/TboekZ_2aKI/AAAAAAAAABA/psHMr5ATTAo/s1600/images+%25284%2529.jpg">
            <a:hlinkClick r:id="rId2"/>
          </p:cNvPr>
          <p:cNvPicPr/>
          <p:nvPr/>
        </p:nvPicPr>
        <p:blipFill>
          <a:blip r:embed="rId3"/>
          <a:srcRect/>
          <a:stretch>
            <a:fillRect/>
          </a:stretch>
        </p:blipFill>
        <p:spPr bwMode="auto">
          <a:xfrm>
            <a:off x="3714744" y="2428820"/>
            <a:ext cx="3071834" cy="4429180"/>
          </a:xfrm>
          <a:prstGeom prst="roundRect">
            <a:avLst>
              <a:gd name="adj" fmla="val 16667"/>
            </a:avLst>
          </a:prstGeom>
          <a:ln>
            <a:noFill/>
          </a:ln>
          <a:effectLst>
            <a:outerShdw blurRad="152400" dist="12000" dir="900000" sy="98000" kx="110000" ky="200000" algn="tl" rotWithShape="0">
              <a:srgbClr val="000000">
                <a:alpha val="30000"/>
              </a:srgbClr>
            </a:outerShdw>
          </a:effectLst>
          <a:scene3d>
            <a:camera prst="perspectiveRelaxed">
              <a:rot lat="19800000" lon="1200000" rev="20820000"/>
            </a:camera>
            <a:lightRig rig="threePt" dir="t"/>
          </a:scene3d>
          <a:sp3d contourW="6350" prstMaterial="matte">
            <a:bevelT w="101600" h="101600"/>
            <a:contourClr>
              <a:srgbClr val="969696"/>
            </a:contourClr>
          </a:sp3d>
        </p:spPr>
      </p:pic>
      <p:sp>
        <p:nvSpPr>
          <p:cNvPr id="5" name="عنصر نائب للتذييل 4"/>
          <p:cNvSpPr>
            <a:spLocks noGrp="1"/>
          </p:cNvSpPr>
          <p:nvPr>
            <p:ph type="ftr" sz="quarter" idx="11"/>
          </p:nvPr>
        </p:nvSpPr>
        <p:spPr/>
        <p:txBody>
          <a:bodyPr/>
          <a:lstStyle/>
          <a:p>
            <a:r>
              <a:rPr lang="ar-SA" smtClean="0"/>
              <a:t>د. عبير عبد الصادق محمد بدوي</a:t>
            </a:r>
            <a:endParaRPr lang="ar-SA"/>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r"/>
            <a:r>
              <a:rPr lang="ar-SA"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rPr>
              <a:t>المؤلف:</a:t>
            </a:r>
            <a:endParaRPr lang="ar-SA"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endParaRPr>
          </a:p>
        </p:txBody>
      </p:sp>
      <p:sp>
        <p:nvSpPr>
          <p:cNvPr id="3" name="عنصر نائب للمحتوى 2"/>
          <p:cNvSpPr>
            <a:spLocks noGrp="1"/>
          </p:cNvSpPr>
          <p:nvPr>
            <p:ph idx="1"/>
          </p:nvPr>
        </p:nvSpPr>
        <p:spPr>
          <a:xfrm>
            <a:off x="1435608" y="1214422"/>
            <a:ext cx="7498080" cy="5033978"/>
          </a:xfrm>
        </p:spPr>
        <p:txBody>
          <a:bodyPr>
            <a:normAutofit lnSpcReduction="10000"/>
          </a:bodyPr>
          <a:lstStyle/>
          <a:p>
            <a:r>
              <a:rPr lang="ar-SA" b="1" dirty="0" smtClean="0"/>
              <a:t>ألف هذا الكتاب الأديب الأندلسي أبو الحسن علي بن بسام </a:t>
            </a:r>
            <a:r>
              <a:rPr lang="ar-SA" b="1" dirty="0" err="1" smtClean="0"/>
              <a:t>الشنتريني</a:t>
            </a:r>
            <a:r>
              <a:rPr lang="ar-SA" b="1" dirty="0" smtClean="0"/>
              <a:t>؛ المولود نحو سنة 460هـ ، والمتوفى سنة 542 هـ ، الذي لحقته هذه النسبة من بلدة </a:t>
            </a:r>
            <a:r>
              <a:rPr lang="ar-SA" b="1" dirty="0" err="1" smtClean="0"/>
              <a:t>شنترين</a:t>
            </a:r>
            <a:r>
              <a:rPr lang="ar-SA" b="1" dirty="0" smtClean="0"/>
              <a:t> في أقصى الغرب على نهري تاجه بالقرب من </a:t>
            </a:r>
            <a:r>
              <a:rPr lang="ar-SA" b="1" dirty="0" err="1" smtClean="0"/>
              <a:t>إشبونة</a:t>
            </a:r>
            <a:r>
              <a:rPr lang="ar-SA" b="1" dirty="0" smtClean="0"/>
              <a:t> </a:t>
            </a:r>
            <a:r>
              <a:rPr lang="en-US" b="1" dirty="0" err="1" smtClean="0"/>
              <a:t>lisboa</a:t>
            </a:r>
            <a:r>
              <a:rPr lang="ar-SA" b="1" dirty="0" smtClean="0"/>
              <a:t> .</a:t>
            </a:r>
          </a:p>
          <a:p>
            <a:r>
              <a:rPr lang="ar-SA" b="1" dirty="0" smtClean="0"/>
              <a:t>من أعلام الكُتّاب والنُقاد الأندلسيين في القرنين الخامس والسادس الهجريين ،ولد في أسرة ميسورة الحال ، عُنيت بتربيته وتعليمه وإعداده لمستقبل زاهر أظهر ابن بسام قدرًا من الموهبة الأدبية منذ الصغر ، وبدأ يكتب الشعر والنثر فلفت الأنظار إليه .</a:t>
            </a:r>
            <a:endParaRPr lang="ar-SA" b="1" dirty="0"/>
          </a:p>
        </p:txBody>
      </p:sp>
      <p:sp>
        <p:nvSpPr>
          <p:cNvPr id="4" name="عنصر نائب للتذييل 3"/>
          <p:cNvSpPr>
            <a:spLocks noGrp="1"/>
          </p:cNvSpPr>
          <p:nvPr>
            <p:ph type="ftr" sz="quarter" idx="11"/>
          </p:nvPr>
        </p:nvSpPr>
        <p:spPr/>
        <p:txBody>
          <a:bodyPr/>
          <a:lstStyle/>
          <a:p>
            <a:r>
              <a:rPr lang="ar-SA" b="1" dirty="0" smtClean="0">
                <a:solidFill>
                  <a:srgbClr val="FF0000"/>
                </a:solidFill>
              </a:rPr>
              <a:t>د. عبير عبد الصادق محمد بدوي</a:t>
            </a:r>
            <a:endParaRPr lang="ar-SA" b="1" dirty="0">
              <a:solidFill>
                <a:srgbClr val="FF0000"/>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r"/>
            <a:r>
              <a:rPr lang="ar-SA" b="1" dirty="0" smtClean="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rPr>
              <a:t>سبب تأليف الكتاب : </a:t>
            </a:r>
            <a:endParaRPr lang="ar-SA" b="1" dirty="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endParaRPr>
          </a:p>
        </p:txBody>
      </p:sp>
      <p:sp>
        <p:nvSpPr>
          <p:cNvPr id="3" name="عنصر نائب للمحتوى 2"/>
          <p:cNvSpPr>
            <a:spLocks noGrp="1"/>
          </p:cNvSpPr>
          <p:nvPr>
            <p:ph idx="1"/>
          </p:nvPr>
        </p:nvSpPr>
        <p:spPr/>
        <p:txBody>
          <a:bodyPr/>
          <a:lstStyle/>
          <a:p>
            <a:r>
              <a:rPr lang="ar-SA" b="1" dirty="0" smtClean="0"/>
              <a:t>يبدو أن علاقة ابن بسام بسير بن أبي بكر بن أخي يوسف بن </a:t>
            </a:r>
            <a:r>
              <a:rPr lang="ar-SA" b="1" dirty="0" err="1" smtClean="0"/>
              <a:t>تاشفين</a:t>
            </a:r>
            <a:r>
              <a:rPr lang="ar-SA" b="1" dirty="0" smtClean="0"/>
              <a:t> أمير </a:t>
            </a:r>
            <a:r>
              <a:rPr lang="ar-SA" b="1" dirty="0" err="1" smtClean="0"/>
              <a:t>إشبيلية</a:t>
            </a:r>
            <a:r>
              <a:rPr lang="ar-SA" b="1" dirty="0" smtClean="0"/>
              <a:t> في عهد المرابطين؛ كانت وثيقة جدًا، مما دفعته إلى أن يُصنف له كتاب الذخيرة، وما تبع ذلك من إغداق كثير من المال عليه، والذي كفاه طول حياته، فضلًا عن الأموال التي كان بعض أدباء الأندلس يغدقونها عليه في مقابل ذكرهم في الذخيرة والترجمة لهم</a:t>
            </a:r>
            <a:endParaRPr lang="ar-SA" dirty="0"/>
          </a:p>
        </p:txBody>
      </p:sp>
      <p:sp>
        <p:nvSpPr>
          <p:cNvPr id="4" name="عنصر نائب للتذييل 3"/>
          <p:cNvSpPr>
            <a:spLocks noGrp="1"/>
          </p:cNvSpPr>
          <p:nvPr>
            <p:ph type="ftr" sz="quarter" idx="11"/>
          </p:nvPr>
        </p:nvSpPr>
        <p:spPr/>
        <p:txBody>
          <a:bodyPr/>
          <a:lstStyle/>
          <a:p>
            <a:r>
              <a:rPr lang="ar-SA" b="1" dirty="0" smtClean="0">
                <a:solidFill>
                  <a:srgbClr val="FF0000"/>
                </a:solidFill>
              </a:rPr>
              <a:t>. عبير عبد الصادق محمد بدوي</a:t>
            </a:r>
            <a:endParaRPr lang="ar-SA" b="1" dirty="0">
              <a:solidFill>
                <a:srgbClr val="FF0000"/>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435608" y="274638"/>
            <a:ext cx="7498080" cy="939784"/>
          </a:xfrm>
        </p:spPr>
        <p:txBody>
          <a:bodyPr>
            <a:scene3d>
              <a:camera prst="orthographicFront"/>
              <a:lightRig rig="glow" dir="tl">
                <a:rot lat="0" lon="0" rev="5400000"/>
              </a:lightRig>
            </a:scene3d>
            <a:sp3d contourW="12700">
              <a:bevelT w="25400" h="25400"/>
              <a:contourClr>
                <a:schemeClr val="accent6">
                  <a:shade val="73000"/>
                </a:schemeClr>
              </a:contourClr>
            </a:sp3d>
          </a:bodyPr>
          <a:lstStyle/>
          <a:p>
            <a:pPr algn="r"/>
            <a:r>
              <a:rPr lang="ar-SA" b="1"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وإن كنت أرى أن </a:t>
            </a:r>
            <a:endParaRPr lang="ar-SA" b="1"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endParaRPr>
          </a:p>
        </p:txBody>
      </p:sp>
      <p:sp>
        <p:nvSpPr>
          <p:cNvPr id="3" name="عنصر نائب للمحتوى 2"/>
          <p:cNvSpPr>
            <a:spLocks noGrp="1"/>
          </p:cNvSpPr>
          <p:nvPr>
            <p:ph idx="1"/>
          </p:nvPr>
        </p:nvSpPr>
        <p:spPr>
          <a:xfrm>
            <a:off x="1435608" y="1142984"/>
            <a:ext cx="7498080" cy="5500726"/>
          </a:xfrm>
        </p:spPr>
        <p:txBody>
          <a:bodyPr>
            <a:normAutofit fontScale="92500" lnSpcReduction="10000"/>
          </a:bodyPr>
          <a:lstStyle/>
          <a:p>
            <a:r>
              <a:rPr lang="ar-SA" b="1" dirty="0" smtClean="0"/>
              <a:t>كتاب "الذخيرة في محاسن أهل الجزيرة" جاء بمثابة رد اعتبار لأدباء الأندلس، عندما رأى ابن بسام كلف الأندلسيين بتقليد </a:t>
            </a:r>
            <a:r>
              <a:rPr lang="ar-SA" b="1" dirty="0" err="1" smtClean="0"/>
              <a:t>المشارقة</a:t>
            </a:r>
            <a:r>
              <a:rPr lang="ar-SA" b="1" dirty="0" smtClean="0"/>
              <a:t>، والسير على منوالهم في النظم والترسل والتقاط مختلف إبداعاتهم الأدبية، والوقوف عليها وتقليدها. كما كان كتاب "يتيمة الدهر في محاسن أهل العصر "للثعالبي حافزا آخر لابن بسام؛ لينشئ هذا الكتاب مفاخرا </a:t>
            </a:r>
            <a:r>
              <a:rPr lang="ar-SA" b="1" dirty="0" err="1" smtClean="0"/>
              <a:t>به</a:t>
            </a:r>
            <a:r>
              <a:rPr lang="ar-SA" b="1" dirty="0" smtClean="0"/>
              <a:t> أمثال الثعالبي من </a:t>
            </a:r>
            <a:r>
              <a:rPr lang="ar-SA" b="1" dirty="0" err="1" smtClean="0"/>
              <a:t>المشارقة</a:t>
            </a:r>
            <a:r>
              <a:rPr lang="ar-SA" b="1" dirty="0" smtClean="0"/>
              <a:t>، كاشفا عن مظاهر الإبداع والتفوق لدى الأندلسيين، ومن هنا نشط ابن بسام لتصنيف الذخيرة، ليسد هذا النقص، ويكشف عن فضل أهل الأندلس في الإبداع، يقول ابن بسام ومازال في أفقنا هذا الأندلس القصي إلى وقتنا هذا من فرسان الفنين، وأئمة النوعين – النظم والنثر – قوم هم ما هم طيبوا !!</a:t>
            </a:r>
            <a:r>
              <a:rPr lang="ar-SA" b="1" dirty="0" err="1" smtClean="0"/>
              <a:t>مكاثر</a:t>
            </a:r>
            <a:r>
              <a:rPr lang="ar-SA" b="1" dirty="0" smtClean="0"/>
              <a:t>، وصفاء جواهر</a:t>
            </a:r>
            <a:endParaRPr lang="ar-SA" dirty="0"/>
          </a:p>
        </p:txBody>
      </p:sp>
      <p:sp>
        <p:nvSpPr>
          <p:cNvPr id="4" name="عنصر نائب للتذييل 3"/>
          <p:cNvSpPr>
            <a:spLocks noGrp="1"/>
          </p:cNvSpPr>
          <p:nvPr>
            <p:ph type="ftr" sz="quarter" idx="11"/>
          </p:nvPr>
        </p:nvSpPr>
        <p:spPr/>
        <p:txBody>
          <a:bodyPr/>
          <a:lstStyle/>
          <a:p>
            <a:r>
              <a:rPr lang="ar-SA" smtClean="0"/>
              <a:t>د. عبير عبد الصادق محمد بدوي</a:t>
            </a:r>
            <a:endParaRPr lang="ar-SA"/>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sp>
        <p:nvSpPr>
          <p:cNvPr id="3" name="عنصر نائب للمحتوى 2"/>
          <p:cNvSpPr>
            <a:spLocks noGrp="1"/>
          </p:cNvSpPr>
          <p:nvPr>
            <p:ph idx="1"/>
          </p:nvPr>
        </p:nvSpPr>
        <p:spPr>
          <a:xfrm>
            <a:off x="1142976" y="214290"/>
            <a:ext cx="8001024" cy="6357982"/>
          </a:xfrm>
        </p:spPr>
        <p:txBody>
          <a:bodyPr>
            <a:normAutofit fontScale="85000" lnSpcReduction="20000"/>
          </a:bodyPr>
          <a:lstStyle/>
          <a:p>
            <a:r>
              <a:rPr lang="ar-SA" b="1" dirty="0" smtClean="0"/>
              <a:t>وعذوبة موارد ومصادر، لعبوا بأطراف الكلام المشقق لعب الدجى بجفون المؤرق، ووجدوا بفنون السحر المنمق </a:t>
            </a:r>
            <a:r>
              <a:rPr lang="ar-SA" b="1" dirty="0" err="1" smtClean="0"/>
              <a:t>حراء</a:t>
            </a:r>
            <a:r>
              <a:rPr lang="ar-SA" b="1" dirty="0" smtClean="0"/>
              <a:t> الأعشى ببنات المحلق، </a:t>
            </a:r>
            <a:r>
              <a:rPr lang="ar-SA" dirty="0" smtClean="0"/>
              <a:t/>
            </a:r>
            <a:br>
              <a:rPr lang="ar-SA" dirty="0" smtClean="0"/>
            </a:br>
            <a:r>
              <a:rPr lang="ar-SA" b="1" dirty="0" smtClean="0"/>
              <a:t>وصبوا على قوالب النجوم ؛ غرائب المنثور والمنظوم ، وباهوا غرر الضحى </a:t>
            </a:r>
            <a:r>
              <a:rPr lang="ar-SA" b="1" dirty="0" err="1" smtClean="0"/>
              <a:t>و</a:t>
            </a:r>
            <a:r>
              <a:rPr lang="ar-SA" b="1" dirty="0" smtClean="0"/>
              <a:t> </a:t>
            </a:r>
            <a:r>
              <a:rPr lang="ar-SA" b="1" dirty="0" err="1" smtClean="0"/>
              <a:t>الأصائل</a:t>
            </a:r>
            <a:r>
              <a:rPr lang="ar-SA" b="1" dirty="0" smtClean="0"/>
              <a:t> ؛ بعجائب الأشعار والرسائل نثرا ، لو رآه البديع لنسى اسمه ، أو </a:t>
            </a:r>
            <a:r>
              <a:rPr lang="ar-SA" b="1" dirty="0" err="1" smtClean="0"/>
              <a:t>اجتلاه</a:t>
            </a:r>
            <a:r>
              <a:rPr lang="ar-SA" b="1" dirty="0" smtClean="0"/>
              <a:t> ابن هلال لولاه حكمه، ونظما لو سمعه كثير ما نسب ولا مدح، أو تتبعه </a:t>
            </a:r>
            <a:r>
              <a:rPr lang="ar-SA" b="1" dirty="0" err="1" smtClean="0"/>
              <a:t>جرول</a:t>
            </a:r>
            <a:r>
              <a:rPr lang="ar-SA" b="1" dirty="0" smtClean="0"/>
              <a:t> ما عوى وما نبح ، إلا أن أهل هذا الأفق أبوا إلا متابعة أهل المشرق ، حتى لو نعق تلك الآفاق غراب، أو طن بأقصى الشام والعراق ذباب ، لجثوا على هذا صنما، وتلوا ذلك كتابا محكما، وأخبارهم الباهرة ، وأشعارهم السائرة، مرمى القصية ، ومناخ الرزية ، لا يعمر </a:t>
            </a:r>
            <a:r>
              <a:rPr lang="ar-SA" b="1" dirty="0" err="1" smtClean="0"/>
              <a:t>بها</a:t>
            </a:r>
            <a:r>
              <a:rPr lang="ar-SA" b="1" dirty="0" smtClean="0"/>
              <a:t> جنان ولا خلد ، ولا يصرف فيها لسان ولا يد ، فغاظني منهم ذلك ، وأنفت مما هنالك ، وأخذت نفسي بجمع ما وجدت من حسنات دهري، وتتبع محاسن أهل بلي وعصري ، غيرة لهذا الأفق الغريب أن تعود بدوره أهلة ، وتصبح بحاره ثمارا مضمحلة ، مع كثرة أدبائه ، </a:t>
            </a:r>
            <a:r>
              <a:rPr lang="ar-SA" b="1" dirty="0" err="1" smtClean="0"/>
              <a:t>و</a:t>
            </a:r>
            <a:r>
              <a:rPr lang="ar-SA" b="1" dirty="0" smtClean="0"/>
              <a:t> وفور علمائه، وقديما ضيعوا العلم وأهله، </a:t>
            </a:r>
            <a:r>
              <a:rPr lang="ar-SA" b="1" dirty="0" err="1" smtClean="0"/>
              <a:t>و</a:t>
            </a:r>
            <a:r>
              <a:rPr lang="ar-SA" b="1" dirty="0" smtClean="0"/>
              <a:t> </a:t>
            </a:r>
            <a:r>
              <a:rPr lang="ar-SA" b="1" dirty="0" err="1" smtClean="0"/>
              <a:t>يارُبّ</a:t>
            </a:r>
            <a:r>
              <a:rPr lang="ar-SA" b="1" dirty="0" smtClean="0"/>
              <a:t> محسن مات إحسانه قبله ، وليت شعري ! من قصر العلم على بعض الزمان ، وخص أهل المشرق بالإحسان</a:t>
            </a:r>
            <a:endParaRPr lang="ar-SA" dirty="0"/>
          </a:p>
        </p:txBody>
      </p:sp>
      <p:sp>
        <p:nvSpPr>
          <p:cNvPr id="4" name="عنصر نائب للتذييل 3"/>
          <p:cNvSpPr>
            <a:spLocks noGrp="1"/>
          </p:cNvSpPr>
          <p:nvPr>
            <p:ph type="ftr" sz="quarter" idx="11"/>
          </p:nvPr>
        </p:nvSpPr>
        <p:spPr/>
        <p:txBody>
          <a:bodyPr/>
          <a:lstStyle/>
          <a:p>
            <a:r>
              <a:rPr lang="ar-SA" smtClean="0"/>
              <a:t>د. عبير عبد الصادق محمد بدوي</a:t>
            </a:r>
            <a:endParaRPr lang="ar-SA"/>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r"/>
            <a:r>
              <a:rPr lang="ar-SA" b="1" dirty="0" smtClean="0"/>
              <a:t>أهمية الذخيرة :</a:t>
            </a:r>
            <a:endParaRPr lang="ar-SA" dirty="0"/>
          </a:p>
        </p:txBody>
      </p:sp>
      <p:sp>
        <p:nvSpPr>
          <p:cNvPr id="3" name="عنصر نائب للمحتوى 2"/>
          <p:cNvSpPr>
            <a:spLocks noGrp="1"/>
          </p:cNvSpPr>
          <p:nvPr>
            <p:ph idx="1"/>
          </p:nvPr>
        </p:nvSpPr>
        <p:spPr/>
        <p:txBody>
          <a:bodyPr/>
          <a:lstStyle/>
          <a:p>
            <a:r>
              <a:rPr lang="ar-SA" b="1" dirty="0" smtClean="0"/>
              <a:t>وحقا ما ذهب إليه الدكتور شوقي ضيف في تقرير أهمية الذخيرة ، ودورها في التعريف بالأدب الأندلسي حيث يقول : ( لولا الذخيرة لظل الأدب الأندلسي بروائعه الباهرة؛ شعرا ونثرا محجوبا عن الباحثين ، ولما استطاع أحد أن يكتب تاريخه ).</a:t>
            </a:r>
            <a:endParaRPr lang="ar-SA" dirty="0"/>
          </a:p>
        </p:txBody>
      </p:sp>
      <p:sp>
        <p:nvSpPr>
          <p:cNvPr id="4" name="عنصر نائب للتذييل 3"/>
          <p:cNvSpPr>
            <a:spLocks noGrp="1"/>
          </p:cNvSpPr>
          <p:nvPr>
            <p:ph type="ftr" sz="quarter" idx="11"/>
          </p:nvPr>
        </p:nvSpPr>
        <p:spPr/>
        <p:txBody>
          <a:bodyPr/>
          <a:lstStyle/>
          <a:p>
            <a:r>
              <a:rPr lang="ar-SA" smtClean="0"/>
              <a:t>د. عبير عبد الصادق محمد بدوي</a:t>
            </a:r>
            <a:endParaRPr lang="ar-SA"/>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r"/>
            <a:r>
              <a:rPr lang="ar-SA"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مادة الكتاب العلمية:</a:t>
            </a:r>
            <a:endParaRPr lang="ar-SA"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
        <p:nvSpPr>
          <p:cNvPr id="3" name="عنصر نائب للمحتوى 2"/>
          <p:cNvSpPr>
            <a:spLocks noGrp="1"/>
          </p:cNvSpPr>
          <p:nvPr>
            <p:ph idx="1"/>
          </p:nvPr>
        </p:nvSpPr>
        <p:spPr/>
        <p:txBody>
          <a:bodyPr/>
          <a:lstStyle/>
          <a:p>
            <a:r>
              <a:rPr lang="ar-SA" b="1" dirty="0" smtClean="0"/>
              <a:t>توفر ابن بسام على كتابه الذخيرة وسعى لجمع مادته ، التي تقدم تراجم للشعراء والأدباء لعصر الطوائف ، وأوائل عصر المرابطين ، كما تقدم طائفة من الأخبار السياسية والاجتماعية عن أمراء الأندلس وحكامها .</a:t>
            </a:r>
            <a:endParaRPr lang="ar-SA" b="1" dirty="0"/>
          </a:p>
        </p:txBody>
      </p:sp>
      <p:sp>
        <p:nvSpPr>
          <p:cNvPr id="4" name="عنصر نائب للتذييل 3"/>
          <p:cNvSpPr>
            <a:spLocks noGrp="1"/>
          </p:cNvSpPr>
          <p:nvPr>
            <p:ph type="ftr" sz="quarter" idx="11"/>
          </p:nvPr>
        </p:nvSpPr>
        <p:spPr/>
        <p:txBody>
          <a:bodyPr/>
          <a:lstStyle/>
          <a:p>
            <a:r>
              <a:rPr lang="ar-SA" smtClean="0"/>
              <a:t>د. عبير عبد الصادق محمد بدوي</a:t>
            </a:r>
            <a:endParaRPr lang="ar-SA"/>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sp>
        <p:nvSpPr>
          <p:cNvPr id="3" name="عنصر نائب للمحتوى 2"/>
          <p:cNvSpPr>
            <a:spLocks noGrp="1"/>
          </p:cNvSpPr>
          <p:nvPr>
            <p:ph idx="1"/>
          </p:nvPr>
        </p:nvSpPr>
        <p:spPr>
          <a:xfrm>
            <a:off x="1435608" y="285728"/>
            <a:ext cx="7498080" cy="5962672"/>
          </a:xfrm>
        </p:spPr>
        <p:txBody>
          <a:bodyPr>
            <a:noAutofit/>
          </a:bodyPr>
          <a:lstStyle/>
          <a:p>
            <a:r>
              <a:rPr lang="ar-SA" b="1" dirty="0" smtClean="0"/>
              <a:t>وقد حرص ابن بسام في الذخيرة على الترجمة لأدباء الأندلس في عصر ملوك الطوائف ، وأوائل عصر المرابطين ترجمات مفصلة ، تعتمد على سرد جوانب كثيرة من إبداعاتهم الشعرية والنثرية ، ويذكر ابن بسام أنه لم يفسح في ذخيرته مكانا لأدباء الدولة </a:t>
            </a:r>
            <a:r>
              <a:rPr lang="ar-SA" b="1" dirty="0" err="1" smtClean="0"/>
              <a:t>المروانية</a:t>
            </a:r>
            <a:r>
              <a:rPr lang="ar-SA" b="1" dirty="0" smtClean="0"/>
              <a:t> ، ولا للمدائح العامرية ؛وذلك لأن أحد أدباء الأندلس في العصر </a:t>
            </a:r>
            <a:r>
              <a:rPr lang="ar-SA" b="1" dirty="0" err="1" smtClean="0"/>
              <a:t>المرواني</a:t>
            </a:r>
            <a:r>
              <a:rPr lang="ar-SA" b="1" dirty="0" smtClean="0"/>
              <a:t> ، وهو ( ابن فرج </a:t>
            </a:r>
            <a:r>
              <a:rPr lang="ar-SA" b="1" dirty="0" err="1" smtClean="0"/>
              <a:t>الجياني</a:t>
            </a:r>
            <a:r>
              <a:rPr lang="ar-SA" b="1" dirty="0" smtClean="0"/>
              <a:t> ) وضع كتاب ( الحدائق )، الذي ألفه للحكم المستنصر عارضا أطرافا من محاسن أهل زمانه ، وقد ألفه معارضا كتاب ( الزهرة ) لابن داوود </a:t>
            </a:r>
            <a:r>
              <a:rPr lang="ar-SA" b="1" dirty="0" err="1" smtClean="0"/>
              <a:t>الأصبهاني</a:t>
            </a:r>
            <a:r>
              <a:rPr lang="ar-SA" b="1" dirty="0" smtClean="0"/>
              <a:t> ، وقد هدف ابن بسام من ذلك إلى عدم تكرير ما سبق إليه </a:t>
            </a:r>
            <a:r>
              <a:rPr lang="ar-SA" b="1" dirty="0" err="1" smtClean="0"/>
              <a:t>الجياني</a:t>
            </a:r>
            <a:r>
              <a:rPr lang="ar-SA" b="1" dirty="0" smtClean="0"/>
              <a:t> وغيره ، وأن يترجم لعدد من الأدباء في عصره هو. </a:t>
            </a:r>
            <a:r>
              <a:rPr lang="ar-SA" dirty="0" smtClean="0"/>
              <a:t/>
            </a:r>
            <a:br>
              <a:rPr lang="ar-SA" dirty="0" smtClean="0"/>
            </a:br>
            <a:endParaRPr lang="ar-SA" dirty="0"/>
          </a:p>
        </p:txBody>
      </p:sp>
      <p:sp>
        <p:nvSpPr>
          <p:cNvPr id="4" name="عنصر نائب للتذييل 3"/>
          <p:cNvSpPr>
            <a:spLocks noGrp="1"/>
          </p:cNvSpPr>
          <p:nvPr>
            <p:ph type="ftr" sz="quarter" idx="11"/>
          </p:nvPr>
        </p:nvSpPr>
        <p:spPr/>
        <p:txBody>
          <a:bodyPr/>
          <a:lstStyle/>
          <a:p>
            <a:r>
              <a:rPr lang="ar-SA" smtClean="0"/>
              <a:t>د. عبير عبد الصادق محمد بدوي</a:t>
            </a:r>
            <a:endParaRPr lang="ar-SA"/>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انقلاب">
  <a:themeElements>
    <a:clrScheme name="انقلاب">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انقلاب">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انقلاب">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343</TotalTime>
  <Words>954</Words>
  <Application>Microsoft Office PowerPoint</Application>
  <PresentationFormat>عرض على الشاشة (3:4)‏</PresentationFormat>
  <Paragraphs>61</Paragraphs>
  <Slides>17</Slides>
  <Notes>0</Notes>
  <HiddenSlides>0</HiddenSlides>
  <MMClips>0</MMClips>
  <ScaleCrop>false</ScaleCrop>
  <HeadingPairs>
    <vt:vector size="4" baseType="variant">
      <vt:variant>
        <vt:lpstr>نسق</vt:lpstr>
      </vt:variant>
      <vt:variant>
        <vt:i4>1</vt:i4>
      </vt:variant>
      <vt:variant>
        <vt:lpstr>عناوين الشرائح</vt:lpstr>
      </vt:variant>
      <vt:variant>
        <vt:i4>17</vt:i4>
      </vt:variant>
    </vt:vector>
  </HeadingPairs>
  <TitlesOfParts>
    <vt:vector size="18" baseType="lpstr">
      <vt:lpstr>انقلاب</vt:lpstr>
      <vt:lpstr>عرض تقديمي في PowerPoint</vt:lpstr>
      <vt:lpstr>الذخيرة في محاسن أهل الجزيرة</vt:lpstr>
      <vt:lpstr>المؤلف:</vt:lpstr>
      <vt:lpstr>سبب تأليف الكتاب : </vt:lpstr>
      <vt:lpstr>وإن كنت أرى أن </vt:lpstr>
      <vt:lpstr>عرض تقديمي في PowerPoint</vt:lpstr>
      <vt:lpstr>أهمية الذخيرة :</vt:lpstr>
      <vt:lpstr>مادة الكتاب العلمية:</vt:lpstr>
      <vt:lpstr>عرض تقديمي في PowerPoint</vt:lpstr>
      <vt:lpstr>أقسام الكتاب : </vt:lpstr>
      <vt:lpstr>نظرات ابن بسام النقدية في كتابه :  </vt:lpstr>
      <vt:lpstr>عرض تقديمي في PowerPoint</vt:lpstr>
      <vt:lpstr>منهج ابن بسام :  </vt:lpstr>
      <vt:lpstr>تابع منهج ابن بسام :  </vt:lpstr>
      <vt:lpstr>تابع منهج ابن بسام :  </vt:lpstr>
      <vt:lpstr>أخيرًا: </vt:lpstr>
      <vt:lpstr>طباعة الكتاب: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الشريحة 1</dc:title>
  <dc:creator>Donia</dc:creator>
  <cp:lastModifiedBy>MAX</cp:lastModifiedBy>
  <cp:revision>25</cp:revision>
  <dcterms:created xsi:type="dcterms:W3CDTF">2015-03-03T18:42:29Z</dcterms:created>
  <dcterms:modified xsi:type="dcterms:W3CDTF">2016-01-30T09:34:59Z</dcterms:modified>
</cp:coreProperties>
</file>