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5" r:id="rId8"/>
    <p:sldId id="268" r:id="rId9"/>
    <p:sldId id="270" r:id="rId10"/>
    <p:sldId id="263" r:id="rId11"/>
    <p:sldId id="269" r:id="rId12"/>
    <p:sldId id="266" r:id="rId13"/>
    <p:sldId id="267" r:id="rId14"/>
    <p:sldId id="272" r:id="rId15"/>
    <p:sldId id="271" r:id="rId16"/>
    <p:sldId id="264" r:id="rId17"/>
    <p:sldId id="273" r:id="rId18"/>
    <p:sldId id="274" r:id="rId19"/>
    <p:sldId id="275" r:id="rId20"/>
    <p:sldId id="276" r:id="rId21"/>
    <p:sldId id="277" r:id="rId22"/>
    <p:sldId id="282" r:id="rId23"/>
    <p:sldId id="278" r:id="rId24"/>
    <p:sldId id="281" r:id="rId25"/>
    <p:sldId id="280" r:id="rId26"/>
    <p:sldId id="279" r:id="rId27"/>
    <p:sldId id="293" r:id="rId28"/>
    <p:sldId id="292" r:id="rId29"/>
    <p:sldId id="291" r:id="rId30"/>
    <p:sldId id="290" r:id="rId31"/>
    <p:sldId id="289" r:id="rId32"/>
    <p:sldId id="288" r:id="rId33"/>
    <p:sldId id="287"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06/relationships/legacyDocTextInfo" Target="legacyDocTextInfo.bin"/><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DF81CD-CB67-4B4D-BFA0-244BAC4BD58E}" type="datetimeFigureOut">
              <a:rPr lang="ar-SA" smtClean="0"/>
              <a:pPr/>
              <a:t>26/05/1436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34357350-14D5-4E35-BFDF-2C2E4196B8E4}"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3DF81CD-CB67-4B4D-BFA0-244BAC4BD58E}" type="datetimeFigureOut">
              <a:rPr lang="ar-SA" smtClean="0"/>
              <a:pPr/>
              <a:t>26/05/1436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4357350-14D5-4E35-BFDF-2C2E4196B8E4}"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857356" y="3429000"/>
            <a:ext cx="5715040" cy="100013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dirty="0" smtClean="0"/>
              <a:t>إعداد</a:t>
            </a:r>
          </a:p>
          <a:p>
            <a:pPr algn="ctr"/>
            <a:r>
              <a:rPr lang="ar-SA" sz="2800" b="1" dirty="0" smtClean="0"/>
              <a:t>مجموعة من الخبراء</a:t>
            </a:r>
            <a:endParaRPr lang="ar-SA" sz="2800" b="1" dirty="0"/>
          </a:p>
        </p:txBody>
      </p:sp>
      <p:sp>
        <p:nvSpPr>
          <p:cNvPr id="6" name="مستطيل مستدير الزوايا 5"/>
          <p:cNvSpPr/>
          <p:nvPr/>
        </p:nvSpPr>
        <p:spPr>
          <a:xfrm>
            <a:off x="2143108" y="5072074"/>
            <a:ext cx="5000660" cy="71438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3600" dirty="0" smtClean="0"/>
              <a:t>1434</a:t>
            </a:r>
            <a:r>
              <a:rPr lang="ar-SA" dirty="0" smtClean="0"/>
              <a:t> </a:t>
            </a:r>
            <a:r>
              <a:rPr lang="ar-SA" sz="4000" dirty="0" smtClean="0"/>
              <a:t>ه</a:t>
            </a:r>
            <a:r>
              <a:rPr lang="ar-SA" sz="4000" dirty="0"/>
              <a:t>ـ</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971600" y="908720"/>
          <a:ext cx="7344816" cy="4968548"/>
        </p:xfrm>
        <a:graphic>
          <a:graphicData uri="http://schemas.openxmlformats.org/drawingml/2006/table">
            <a:tbl>
              <a:tblPr rtl="1"/>
              <a:tblGrid>
                <a:gridCol w="910757"/>
                <a:gridCol w="6434059"/>
              </a:tblGrid>
              <a:tr h="382196">
                <a:tc>
                  <a:txBody>
                    <a:bodyPr/>
                    <a:lstStyle/>
                    <a:p>
                      <a:pPr algn="ctr" rtl="1">
                        <a:spcAft>
                          <a:spcPts val="0"/>
                        </a:spcAft>
                      </a:pPr>
                      <a:r>
                        <a:rPr lang="ar-SA" sz="1600">
                          <a:latin typeface="ae_AlMohanad"/>
                          <a:ea typeface="Times New Roman"/>
                          <a:cs typeface="AL-Mohanad Bold"/>
                        </a:rPr>
                        <a:t>المكون</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rtl="1">
                        <a:spcAft>
                          <a:spcPts val="0"/>
                        </a:spcAft>
                      </a:pPr>
                      <a:r>
                        <a:rPr lang="ar-SA" sz="1600">
                          <a:latin typeface="ae_AlMohanad"/>
                          <a:ea typeface="Times New Roman"/>
                          <a:cs typeface="AL-Mohanad Bold"/>
                        </a:rPr>
                        <a:t>الأمثلة المستخرجة</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r>
              <a:tr h="573294">
                <a:tc>
                  <a:txBody>
                    <a:bodyPr/>
                    <a:lstStyle/>
                    <a:p>
                      <a:pPr algn="ctr" rtl="1">
                        <a:spcAft>
                          <a:spcPts val="0"/>
                        </a:spcAft>
                      </a:pPr>
                      <a:r>
                        <a:rPr lang="ar-SA" sz="1600">
                          <a:latin typeface="ae_AlMohanad"/>
                          <a:ea typeface="Times New Roman"/>
                          <a:cs typeface="AL-Mohanad Bold"/>
                        </a:rPr>
                        <a:t>حقائق</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مفاهيم</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تعميمات</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قواعد</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قوانين</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مبادئ</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فروض</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73294">
                <a:tc>
                  <a:txBody>
                    <a:bodyPr/>
                    <a:lstStyle/>
                    <a:p>
                      <a:pPr algn="ctr" rtl="1">
                        <a:spcAft>
                          <a:spcPts val="0"/>
                        </a:spcAft>
                      </a:pPr>
                      <a:r>
                        <a:rPr lang="ar-SA" sz="1600">
                          <a:latin typeface="ae_AlMohanad"/>
                          <a:ea typeface="Times New Roman"/>
                          <a:cs typeface="AL-Mohanad Bold"/>
                        </a:rPr>
                        <a:t>نظريات</a:t>
                      </a:r>
                      <a:endParaRPr lang="en-US" sz="1200">
                        <a:latin typeface="Times New Roman"/>
                        <a:ea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2400" dirty="0">
                        <a:latin typeface="ae_AlMohanad"/>
                        <a:ea typeface="Times New Roman"/>
                        <a:cs typeface="AL-Mohanad"/>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332656"/>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3" name="جدول 2"/>
          <p:cNvGraphicFramePr>
            <a:graphicFrameLocks noGrp="1"/>
          </p:cNvGraphicFramePr>
          <p:nvPr/>
        </p:nvGraphicFramePr>
        <p:xfrm>
          <a:off x="971600" y="548681"/>
          <a:ext cx="7200800" cy="792087"/>
        </p:xfrm>
        <a:graphic>
          <a:graphicData uri="http://schemas.openxmlformats.org/drawingml/2006/table">
            <a:tbl>
              <a:tblPr rtl="1"/>
              <a:tblGrid>
                <a:gridCol w="5311310"/>
                <a:gridCol w="1889490"/>
              </a:tblGrid>
              <a:tr h="504055">
                <a:tc>
                  <a:txBody>
                    <a:bodyPr/>
                    <a:lstStyle/>
                    <a:p>
                      <a:pPr algn="justLow" rtl="1">
                        <a:spcAft>
                          <a:spcPts val="0"/>
                        </a:spcAft>
                      </a:pPr>
                      <a:r>
                        <a:rPr lang="ar-SA" sz="1600" dirty="0">
                          <a:latin typeface="Times New Roman"/>
                          <a:ea typeface="Times New Roman"/>
                          <a:cs typeface="AL-Mohanad"/>
                        </a:rPr>
                        <a:t/>
                      </a:r>
                      <a:br>
                        <a:rPr lang="ar-SA" sz="1600" dirty="0">
                          <a:latin typeface="Times New Roman"/>
                          <a:ea typeface="Times New Roman"/>
                          <a:cs typeface="AL-Mohanad"/>
                        </a:rPr>
                      </a:br>
                      <a:r>
                        <a:rPr lang="ar-SA" sz="1600" dirty="0" err="1">
                          <a:latin typeface="Times New Roman"/>
                          <a:ea typeface="Times New Roman"/>
                          <a:cs typeface="AL-Mohanad"/>
                        </a:rPr>
                        <a:t>النشاط (1 -1 </a:t>
                      </a:r>
                      <a:r>
                        <a:rPr lang="ar-SA" sz="1600" dirty="0">
                          <a:latin typeface="Times New Roman"/>
                          <a:ea typeface="Times New Roman"/>
                          <a:cs typeface="AL-Mohanad"/>
                        </a:rPr>
                        <a:t>-4</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dirty="0" smtClean="0">
                        <a:latin typeface="Times New Roman"/>
                        <a:ea typeface="Times New Roman"/>
                        <a:cs typeface="AL-Mohanad"/>
                      </a:endParaRPr>
                    </a:p>
                    <a:p>
                      <a:pPr algn="ctr" rtl="1">
                        <a:spcAft>
                          <a:spcPts val="0"/>
                        </a:spcAft>
                      </a:pPr>
                      <a:r>
                        <a:rPr lang="ar-SA" sz="1600" dirty="0" err="1" smtClean="0">
                          <a:latin typeface="Times New Roman"/>
                          <a:ea typeface="Times New Roman"/>
                          <a:cs typeface="AL-Mohanad"/>
                        </a:rPr>
                        <a:t>الزمن </a:t>
                      </a:r>
                      <a:r>
                        <a:rPr lang="ar-SA" sz="1600" dirty="0">
                          <a:latin typeface="Times New Roman"/>
                          <a:ea typeface="Times New Roman"/>
                          <a:cs typeface="AL-Mohanad"/>
                        </a:rPr>
                        <a:t>(20) دقيقة</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88032">
                <a:tc>
                  <a:txBody>
                    <a:bodyPr/>
                    <a:lstStyle/>
                    <a:p>
                      <a:pPr algn="r" rtl="1">
                        <a:spcAft>
                          <a:spcPts val="0"/>
                        </a:spcAft>
                      </a:pPr>
                      <a:r>
                        <a:rPr lang="ar-SA" sz="1600" dirty="0">
                          <a:latin typeface="Times New Roman"/>
                          <a:ea typeface="Times New Roman"/>
                          <a:cs typeface="AL-Mohanad"/>
                        </a:rPr>
                        <a:t>أسلوب التنفيذ</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4597" name="Rectangle 21"/>
          <p:cNvSpPr>
            <a:spLocks noChangeArrowheads="1"/>
          </p:cNvSpPr>
          <p:nvPr/>
        </p:nvSpPr>
        <p:spPr bwMode="auto">
          <a:xfrm>
            <a:off x="683568" y="1772816"/>
            <a:ext cx="7847856"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tab pos="9144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a:t>
            </a:r>
            <a:r>
              <a:rPr kumimoji="0" lang="ar-SA" sz="20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9144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يحدد العناصر المكونة لخريطة المفهوم.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tab pos="9144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يصف العلاقة بين العناصر المكونة لخرائط  المفاهيم.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9144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من </a:t>
            </a:r>
            <a:r>
              <a:rPr kumimoji="0" lang="ar-SA" sz="20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9144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بعد اطلاعك على النشرة العلمية المرفقة </a:t>
            </a:r>
            <a:r>
              <a:rPr kumimoji="0" lang="ar-SA" sz="20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رقم </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(1-1-3) تأمل الرسم التوضيحي التالي جيداً:</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24577" name="Group 1"/>
          <p:cNvGrpSpPr>
            <a:grpSpLocks/>
          </p:cNvGrpSpPr>
          <p:nvPr/>
        </p:nvGrpSpPr>
        <p:grpSpPr bwMode="auto">
          <a:xfrm>
            <a:off x="251520" y="3645024"/>
            <a:ext cx="4471988" cy="2319337"/>
            <a:chOff x="2277" y="6305"/>
            <a:chExt cx="7042" cy="3652"/>
          </a:xfrm>
        </p:grpSpPr>
        <p:sp>
          <p:nvSpPr>
            <p:cNvPr id="24596" name="Line 20"/>
            <p:cNvSpPr>
              <a:spLocks noChangeShapeType="1"/>
            </p:cNvSpPr>
            <p:nvPr/>
          </p:nvSpPr>
          <p:spPr bwMode="auto">
            <a:xfrm>
              <a:off x="8260" y="8071"/>
              <a:ext cx="0" cy="51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24595" name="Line 19"/>
            <p:cNvSpPr>
              <a:spLocks noChangeShapeType="1"/>
            </p:cNvSpPr>
            <p:nvPr/>
          </p:nvSpPr>
          <p:spPr bwMode="auto">
            <a:xfrm>
              <a:off x="5949" y="8071"/>
              <a:ext cx="0" cy="52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24594" name="Text Box 18"/>
            <p:cNvSpPr txBox="1">
              <a:spLocks noChangeArrowheads="1"/>
            </p:cNvSpPr>
            <p:nvPr/>
          </p:nvSpPr>
          <p:spPr bwMode="auto">
            <a:xfrm>
              <a:off x="4450" y="6305"/>
              <a:ext cx="3024" cy="514"/>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Arabic Transparent"/>
                  <a:ea typeface="Times New Roman" pitchFamily="18" charset="0"/>
                  <a:cs typeface="Arial" pitchFamily="34" charset="0"/>
                </a:rPr>
                <a:t>الصلاة</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93" name="Line 17"/>
            <p:cNvSpPr>
              <a:spLocks noChangeShapeType="1"/>
            </p:cNvSpPr>
            <p:nvPr/>
          </p:nvSpPr>
          <p:spPr bwMode="auto">
            <a:xfrm>
              <a:off x="6869" y="6819"/>
              <a:ext cx="1253" cy="850"/>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92" name="Line 16"/>
            <p:cNvSpPr>
              <a:spLocks noChangeShapeType="1"/>
            </p:cNvSpPr>
            <p:nvPr/>
          </p:nvSpPr>
          <p:spPr bwMode="auto">
            <a:xfrm flipH="1">
              <a:off x="4147" y="6819"/>
              <a:ext cx="1210" cy="857"/>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91" name="Line 15"/>
            <p:cNvSpPr>
              <a:spLocks noChangeShapeType="1"/>
            </p:cNvSpPr>
            <p:nvPr/>
          </p:nvSpPr>
          <p:spPr bwMode="auto">
            <a:xfrm>
              <a:off x="5962" y="6819"/>
              <a:ext cx="0" cy="857"/>
            </a:xfrm>
            <a:prstGeom prst="line">
              <a:avLst/>
            </a:prstGeom>
            <a:noFill/>
            <a:ln w="2857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90" name="Text Box 14"/>
            <p:cNvSpPr txBox="1">
              <a:spLocks noChangeArrowheads="1"/>
            </p:cNvSpPr>
            <p:nvPr/>
          </p:nvSpPr>
          <p:spPr bwMode="auto">
            <a:xfrm>
              <a:off x="5193" y="7702"/>
              <a:ext cx="1512" cy="429"/>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واجبات</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9" name="Line 13"/>
            <p:cNvSpPr>
              <a:spLocks noChangeShapeType="1"/>
            </p:cNvSpPr>
            <p:nvPr/>
          </p:nvSpPr>
          <p:spPr bwMode="auto">
            <a:xfrm>
              <a:off x="3789" y="8071"/>
              <a:ext cx="0" cy="51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SA"/>
            </a:p>
          </p:txBody>
        </p:sp>
        <p:sp>
          <p:nvSpPr>
            <p:cNvPr id="24588" name="Text Box 12"/>
            <p:cNvSpPr txBox="1">
              <a:spLocks noChangeArrowheads="1"/>
            </p:cNvSpPr>
            <p:nvPr/>
          </p:nvSpPr>
          <p:spPr bwMode="auto">
            <a:xfrm>
              <a:off x="7504" y="7702"/>
              <a:ext cx="1512" cy="419"/>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أركان</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7" name="Text Box 11"/>
            <p:cNvSpPr txBox="1">
              <a:spLocks noChangeArrowheads="1"/>
            </p:cNvSpPr>
            <p:nvPr/>
          </p:nvSpPr>
          <p:spPr bwMode="auto">
            <a:xfrm>
              <a:off x="3033" y="7702"/>
              <a:ext cx="1512" cy="419"/>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شروط</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6" name="Line 10"/>
            <p:cNvSpPr>
              <a:spLocks noChangeShapeType="1"/>
            </p:cNvSpPr>
            <p:nvPr/>
          </p:nvSpPr>
          <p:spPr bwMode="auto">
            <a:xfrm>
              <a:off x="8260" y="8928"/>
              <a:ext cx="0" cy="6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85" name="Line 9"/>
            <p:cNvSpPr>
              <a:spLocks noChangeShapeType="1"/>
            </p:cNvSpPr>
            <p:nvPr/>
          </p:nvSpPr>
          <p:spPr bwMode="auto">
            <a:xfrm>
              <a:off x="3789" y="8928"/>
              <a:ext cx="0" cy="68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84" name="Line 8"/>
            <p:cNvSpPr>
              <a:spLocks noChangeShapeType="1"/>
            </p:cNvSpPr>
            <p:nvPr/>
          </p:nvSpPr>
          <p:spPr bwMode="auto">
            <a:xfrm>
              <a:off x="5949" y="8882"/>
              <a:ext cx="0" cy="68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ar-SA"/>
            </a:p>
          </p:txBody>
        </p:sp>
        <p:sp>
          <p:nvSpPr>
            <p:cNvPr id="24583" name="Text Box 7"/>
            <p:cNvSpPr txBox="1">
              <a:spLocks noChangeArrowheads="1"/>
            </p:cNvSpPr>
            <p:nvPr/>
          </p:nvSpPr>
          <p:spPr bwMode="auto">
            <a:xfrm>
              <a:off x="7202" y="9614"/>
              <a:ext cx="2117" cy="343"/>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تكبيرة الإحرام</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2" name="Text Box 6"/>
            <p:cNvSpPr txBox="1">
              <a:spLocks noChangeArrowheads="1"/>
            </p:cNvSpPr>
            <p:nvPr/>
          </p:nvSpPr>
          <p:spPr bwMode="auto">
            <a:xfrm>
              <a:off x="4739" y="9614"/>
              <a:ext cx="2419" cy="343"/>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التشهد الأول</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1" name="Text Box 5"/>
            <p:cNvSpPr txBox="1">
              <a:spLocks noChangeArrowheads="1"/>
            </p:cNvSpPr>
            <p:nvPr/>
          </p:nvSpPr>
          <p:spPr bwMode="auto">
            <a:xfrm>
              <a:off x="2277" y="9614"/>
              <a:ext cx="3024" cy="343"/>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دخول الوقت</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80" name="Text Box 4"/>
            <p:cNvSpPr txBox="1">
              <a:spLocks noChangeArrowheads="1"/>
            </p:cNvSpPr>
            <p:nvPr/>
          </p:nvSpPr>
          <p:spPr bwMode="auto">
            <a:xfrm>
              <a:off x="7504" y="8586"/>
              <a:ext cx="1512" cy="342"/>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مثل</a:t>
              </a:r>
              <a:endParaRPr kumimoji="0" lang="ar-SA"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79" name="Text Box 3"/>
            <p:cNvSpPr txBox="1">
              <a:spLocks noChangeArrowheads="1"/>
            </p:cNvSpPr>
            <p:nvPr/>
          </p:nvSpPr>
          <p:spPr bwMode="auto">
            <a:xfrm>
              <a:off x="5193" y="8586"/>
              <a:ext cx="1512" cy="342"/>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مثل</a:t>
              </a:r>
              <a:endParaRPr kumimoji="0" lang="ar-SA" sz="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24578" name="Text Box 2"/>
            <p:cNvSpPr txBox="1">
              <a:spLocks noChangeArrowheads="1"/>
            </p:cNvSpPr>
            <p:nvPr/>
          </p:nvSpPr>
          <p:spPr bwMode="auto">
            <a:xfrm>
              <a:off x="3033" y="8586"/>
              <a:ext cx="1512" cy="342"/>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0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مثل</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4608" name="Rectangle 32"/>
          <p:cNvSpPr>
            <a:spLocks noChangeArrowheads="1"/>
          </p:cNvSpPr>
          <p:nvPr/>
        </p:nvSpPr>
        <p:spPr bwMode="auto">
          <a:xfrm>
            <a:off x="0" y="5085184"/>
            <a:ext cx="8676456" cy="14619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523875" algn="l"/>
              </a:tabLst>
            </a:pPr>
            <a:r>
              <a:rPr kumimoji="0" lang="en-US" sz="700" b="0" i="0" u="none" strike="noStrike" cap="none" normalizeH="0" baseline="0" dirty="0" smtClean="0">
                <a:ln>
                  <a:noFill/>
                </a:ln>
                <a:solidFill>
                  <a:schemeClr val="tx1"/>
                </a:solidFill>
                <a:effectLst/>
                <a:latin typeface="Arial" pitchFamily="34" charset="0"/>
                <a:cs typeface="Arial" pitchFamily="34" charset="0"/>
              </a:rPr>
              <a:t/>
            </a:r>
            <a:br>
              <a:rPr kumimoji="0" lang="en-US" sz="7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523875" algn="l"/>
              </a:tabLst>
            </a:pPr>
            <a:r>
              <a:rPr kumimoji="0" lang="ar-SA" sz="1600" b="1"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ثم قم بالخطوات التالية: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5238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حدد مكونات الشكل.</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5238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صنف المكونات إلى مجموعات متجانسة في جدول مناسب واقترح اسماً مناسباً لكل مجموعة.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5238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صف العلاقة بين هذه المجموعات.</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3" name="جدول 2"/>
          <p:cNvGraphicFramePr>
            <a:graphicFrameLocks noGrp="1"/>
          </p:cNvGraphicFramePr>
          <p:nvPr/>
        </p:nvGraphicFramePr>
        <p:xfrm>
          <a:off x="899592" y="908720"/>
          <a:ext cx="7272808" cy="625976"/>
        </p:xfrm>
        <a:graphic>
          <a:graphicData uri="http://schemas.openxmlformats.org/drawingml/2006/table">
            <a:tbl>
              <a:tblPr rtl="1"/>
              <a:tblGrid>
                <a:gridCol w="5364424"/>
                <a:gridCol w="1908384"/>
              </a:tblGrid>
              <a:tr h="382136">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(1-1-5</a:t>
                      </a:r>
                      <a:r>
                        <a:rPr lang="ar-SA" sz="1600" dirty="0" err="1">
                          <a:latin typeface="Times New Roman"/>
                          <a:ea typeface="Times New Roman"/>
                          <a:cs typeface="AL-Mohanad"/>
                        </a:rPr>
                        <a:t>):</a:t>
                      </a:r>
                      <a:r>
                        <a:rPr lang="ar-SA" sz="1600" dirty="0">
                          <a:latin typeface="Times New Roman"/>
                          <a:ea typeface="Times New Roman"/>
                          <a:cs typeface="AL-Mohanad"/>
                        </a:rPr>
                        <a:t> </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err="1" smtClean="0">
                          <a:latin typeface="Times New Roman"/>
                          <a:ea typeface="Times New Roman"/>
                          <a:cs typeface="AL-Mohanad"/>
                        </a:rPr>
                        <a:t>الزمن </a:t>
                      </a:r>
                      <a:r>
                        <a:rPr lang="ar-SA" sz="1600" dirty="0">
                          <a:latin typeface="Times New Roman"/>
                          <a:ea typeface="Times New Roman"/>
                          <a:cs typeface="AL-Mohanad"/>
                        </a:rPr>
                        <a:t>(15) دقيقة</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7649" name="Rectangle 1"/>
          <p:cNvSpPr>
            <a:spLocks noChangeArrowheads="1"/>
          </p:cNvSpPr>
          <p:nvPr/>
        </p:nvSpPr>
        <p:spPr bwMode="auto">
          <a:xfrm>
            <a:off x="899592" y="2317808"/>
            <a:ext cx="756084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1463"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a:t>
            </a:r>
            <a:r>
              <a:rPr kumimoji="0" lang="ar-SA" sz="24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1463"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يصوغ مفهوماً بأسلوبه لخريطة المفاهيم.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1463"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في النشاط: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1463"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أخي المتدرب: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1463"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هناك العديد من التعريفات تحدد مفهوم خريطة المفاهيم يجدر بك الاطلاع عليها من خلال النشرة العلمية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المرفقة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(1-1-5) على أمل أن تتمكن مع أعضاء مجموعتك من صياغة مفهوم لها بأسلوبك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الخاص:</a:t>
            </a:r>
            <a:endPar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endParaRPr>
          </a:p>
          <a:p>
            <a:pPr marL="0" marR="0" lvl="0" indent="271463"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المفهوم المشتق لخريطة المفاهيم يتم التعبير عنها بأسلوب أعضاء المجموعة</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3" name="جدول 2"/>
          <p:cNvGraphicFramePr>
            <a:graphicFrameLocks noGrp="1"/>
          </p:cNvGraphicFramePr>
          <p:nvPr/>
        </p:nvGraphicFramePr>
        <p:xfrm>
          <a:off x="1043608" y="980728"/>
          <a:ext cx="7200800" cy="487680"/>
        </p:xfrm>
        <a:graphic>
          <a:graphicData uri="http://schemas.openxmlformats.org/drawingml/2006/table">
            <a:tbl>
              <a:tblPr rtl="1"/>
              <a:tblGrid>
                <a:gridCol w="5311311"/>
                <a:gridCol w="1889489"/>
              </a:tblGrid>
              <a:tr h="0">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(1-1-6</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( 20)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6625" name="Rectangle 1"/>
          <p:cNvSpPr>
            <a:spLocks noChangeArrowheads="1"/>
          </p:cNvSpPr>
          <p:nvPr/>
        </p:nvSpPr>
        <p:spPr bwMode="auto">
          <a:xfrm>
            <a:off x="1187624" y="2204864"/>
            <a:ext cx="727280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Low"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1F497D"/>
                </a:solidFill>
                <a:effectLst/>
                <a:latin typeface="Arial" pitchFamily="34" charset="0"/>
                <a:ea typeface="Times New Roman" pitchFamily="18" charset="0"/>
                <a:cs typeface="AL-Mohanad" pitchFamily="2" charset="-78"/>
              </a:rPr>
              <a:t>هدف </a:t>
            </a:r>
            <a:r>
              <a:rPr kumimoji="0" lang="ar-SA" sz="2400" b="1" i="0" u="none" strike="noStrike" cap="none" normalizeH="0" baseline="0" dirty="0" err="1" smtClean="0">
                <a:ln>
                  <a:noFill/>
                </a:ln>
                <a:solidFill>
                  <a:srgbClr val="1F497D"/>
                </a:solidFill>
                <a:effectLst/>
                <a:latin typeface="Arial" pitchFamily="34" charset="0"/>
                <a:ea typeface="Times New Roman" pitchFamily="18" charset="0"/>
                <a:cs typeface="AL-Mohanad" pitchFamily="2" charset="-78"/>
              </a:rPr>
              <a:t>النشاط:</a:t>
            </a:r>
            <a:r>
              <a:rPr kumimoji="0" lang="ar-SA" sz="2400" b="1" i="0" u="none" strike="noStrike" cap="none" normalizeH="0" baseline="0" dirty="0" smtClean="0">
                <a:ln>
                  <a:noFill/>
                </a:ln>
                <a:solidFill>
                  <a:srgbClr val="1F497D"/>
                </a:solidFill>
                <a:effectLst/>
                <a:latin typeface="Arial" pitchFamily="34" charset="0"/>
                <a:ea typeface="Times New Roman" pitchFamily="18" charset="0"/>
                <a:cs typeface="AL-Mohana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أن يتعرف المتدرب أنواع خرائط المفاهيم.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2400" b="1" i="0" u="none" strike="noStrike" cap="none" normalizeH="0" baseline="0" dirty="0" smtClean="0">
                <a:ln>
                  <a:noFill/>
                </a:ln>
                <a:solidFill>
                  <a:srgbClr val="1F497D"/>
                </a:solidFill>
                <a:effectLst/>
                <a:latin typeface="Arial" pitchFamily="34" charset="0"/>
                <a:ea typeface="Times New Roman" pitchFamily="18" charset="0"/>
                <a:cs typeface="AL-Mohanad" pitchFamily="2" charset="-78"/>
              </a:rPr>
              <a:t>المطلوب من النشاط: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أخي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المتدرب:</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اقرأ بتأمل النشرة العلمية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رقم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(1-1-5) التي تتضمن الأنواع الأساسية لخرائط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المفاهيم (الهرمية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النجمية</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 المتسلسلة- الحلقية) ونماذج مبسطة لكل منها.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بالتعاون مع أفراد مجموعتك تعرف على كل نوع منها من خلال الأمثلة المذكورة في النشرة؛ ثم قارن بينها لاستكشاف المكونات الأساسية المشتركة لكل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منها:</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2267744" y="620688"/>
            <a:ext cx="5328591" cy="792088"/>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الوحدة الثانية</a:t>
            </a:r>
            <a:endParaRPr lang="ar-SA" sz="2800" b="1" dirty="0"/>
          </a:p>
        </p:txBody>
      </p:sp>
      <p:sp>
        <p:nvSpPr>
          <p:cNvPr id="30721" name="Rectangle 1"/>
          <p:cNvSpPr>
            <a:spLocks noChangeArrowheads="1"/>
          </p:cNvSpPr>
          <p:nvPr/>
        </p:nvSpPr>
        <p:spPr bwMode="auto">
          <a:xfrm>
            <a:off x="1475656" y="1556793"/>
            <a:ext cx="6696744" cy="4700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539750"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الهدف العام </a:t>
            </a:r>
            <a:r>
              <a:rPr kumimoji="0" lang="ar-SA" sz="16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للوحدة:</a:t>
            </a: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بناء خرائط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مفاهيمية</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بصورة علمية.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39750"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الأهداف الإجرائية: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في نهاية الوحدة التدريبية يتوقع من المتدرب أن: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يستنتج خطوات بناء خريطة المفاهيم من خلال مثال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محدد.</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يحلل موضوعاً من موضوعات تخصصه لاستخراج المفاهيم المتضمنة فيه.</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يصنف المفاهيم إلى مستويات وفق معايير محددة.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يحدد العلاقات بين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يرسم خريطة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مفاهيمية</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للموضوع المحدد.</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يطبق مهارات بناء خريطة المفاهيم في بناء خريطة مفاهيم لموضوع محدد من تخصصه.</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يقوِّم خرائط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مفاهيمية</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معدة سلفاً بناءً على معايير بناء خرائط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Low" defTabSz="914400" rtl="1" eaLnBrk="0" fontAlgn="base" latinLnBrk="0" hangingPunct="0">
              <a:lnSpc>
                <a:spcPct val="100000"/>
              </a:lnSpc>
              <a:spcBef>
                <a:spcPct val="0"/>
              </a:spcBef>
              <a:spcAft>
                <a:spcPct val="0"/>
              </a:spcAft>
              <a:buClrTx/>
              <a:buSzTx/>
              <a:buFontTx/>
              <a:buAutoNum type="arabicPeriod"/>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يصمم أداةً تقويمية يمكن استخدامها لتقويم خرائط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539750"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موضوعات الوحدة: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خطوات بناء خريطة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المفاهيم المكونة للموضوع.</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العلاقات بين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رسم خرائط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539750"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تقويم خرائط المفاهيم.</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2267744" y="692696"/>
            <a:ext cx="5616623" cy="72008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r>
              <a:rPr lang="ar-SA" sz="2800" b="1" smtClean="0"/>
              <a:t>الجلسة الثانية</a:t>
            </a:r>
            <a:endParaRPr lang="ar-SA" sz="2800" b="1" dirty="0"/>
          </a:p>
        </p:txBody>
      </p:sp>
      <p:graphicFrame>
        <p:nvGraphicFramePr>
          <p:cNvPr id="3" name="جدول 2"/>
          <p:cNvGraphicFramePr>
            <a:graphicFrameLocks noGrp="1"/>
          </p:cNvGraphicFramePr>
          <p:nvPr/>
        </p:nvGraphicFramePr>
        <p:xfrm>
          <a:off x="395537" y="1556792"/>
          <a:ext cx="8064895" cy="4764294"/>
        </p:xfrm>
        <a:graphic>
          <a:graphicData uri="http://schemas.openxmlformats.org/drawingml/2006/table">
            <a:tbl>
              <a:tblPr rtl="1"/>
              <a:tblGrid>
                <a:gridCol w="763452"/>
                <a:gridCol w="2423921"/>
                <a:gridCol w="851669"/>
                <a:gridCol w="4025853"/>
              </a:tblGrid>
              <a:tr h="286292">
                <a:tc>
                  <a:txBody>
                    <a:bodyPr/>
                    <a:lstStyle/>
                    <a:p>
                      <a:pPr algn="ctr" rtl="1">
                        <a:spcAft>
                          <a:spcPts val="0"/>
                        </a:spcAft>
                      </a:pPr>
                      <a:r>
                        <a:rPr lang="ar-SA" sz="1200" dirty="0">
                          <a:latin typeface="Times New Roman"/>
                          <a:ea typeface="Times New Roman"/>
                          <a:cs typeface="PT Bold Heading"/>
                        </a:rPr>
                        <a:t>النشاط</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الموضوع</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الزمن بالدقائق</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طريقة التنفيذ</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760">
                <a:tc>
                  <a:txBody>
                    <a:bodyPr/>
                    <a:lstStyle/>
                    <a:p>
                      <a:pPr algn="ctr" rtl="1">
                        <a:spcAft>
                          <a:spcPts val="0"/>
                        </a:spcAft>
                      </a:pPr>
                      <a:endParaRPr lang="ar-SA" sz="1200">
                        <a:latin typeface="Times New Roman"/>
                        <a:ea typeface="Times New Roman"/>
                        <a:cs typeface="PT Bold Heading"/>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أهداف الوحدة الثانية</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AL-Mohanad"/>
                        </a:rPr>
                        <a:t>5</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يعرض المدرب أهداف الجلسة على المتدربين لربطهم بنتاجات التدريب المتوقعة.</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521">
                <a:tc>
                  <a:txBody>
                    <a:bodyPr/>
                    <a:lstStyle/>
                    <a:p>
                      <a:pPr algn="ctr" rtl="1">
                        <a:spcAft>
                          <a:spcPts val="0"/>
                        </a:spcAft>
                      </a:pPr>
                      <a:r>
                        <a:rPr lang="ar-SA" sz="1200">
                          <a:latin typeface="Times New Roman"/>
                          <a:ea typeface="Times New Roman"/>
                          <a:cs typeface="PT Bold Heading"/>
                        </a:rPr>
                        <a:t>1</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خطوات بناء خريطة المفاهيم.</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AL-Mohanad"/>
                        </a:rPr>
                        <a:t>15</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يطلب المدرب من المتدربين قراءة النشرة العلمية (2-2-1) وتنفيذ النشاط (2-2-1) فردياً في البداية ثم تناقشه المجموعة جماعياً للوصول إلى رأي يمثل المجموعة</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760">
                <a:tc>
                  <a:txBody>
                    <a:bodyPr/>
                    <a:lstStyle/>
                    <a:p>
                      <a:pPr algn="ctr" rtl="1">
                        <a:spcAft>
                          <a:spcPts val="0"/>
                        </a:spcAft>
                      </a:pPr>
                      <a:r>
                        <a:rPr lang="ar-SA" sz="1200">
                          <a:latin typeface="Times New Roman"/>
                          <a:ea typeface="Times New Roman"/>
                          <a:cs typeface="PT Bold Heading"/>
                        </a:rPr>
                        <a:t>2</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المفاهيم المكونة للموضوع</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AL-Mohanad"/>
                        </a:rPr>
                        <a:t>15</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يطلب من المتدربين تنفيذ النشاط (2-2-2) فردياً ثم تناقش النتائج جماعياً داخل المجموعة</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760">
                <a:tc>
                  <a:txBody>
                    <a:bodyPr/>
                    <a:lstStyle/>
                    <a:p>
                      <a:pPr algn="ctr" rtl="1">
                        <a:spcAft>
                          <a:spcPts val="0"/>
                        </a:spcAft>
                      </a:pPr>
                      <a:r>
                        <a:rPr lang="ar-SA" sz="1200">
                          <a:latin typeface="Times New Roman"/>
                          <a:ea typeface="Times New Roman"/>
                          <a:cs typeface="PT Bold Heading"/>
                        </a:rPr>
                        <a:t>3</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spcAft>
                          <a:spcPts val="0"/>
                        </a:spcAft>
                      </a:pPr>
                      <a:r>
                        <a:rPr lang="ar-SA" sz="1200" dirty="0">
                          <a:latin typeface="Times New Roman"/>
                          <a:ea typeface="Times New Roman"/>
                          <a:cs typeface="PT Bold Heading"/>
                        </a:rPr>
                        <a:t>تصنيف المفاهيم</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AL-Mohanad"/>
                        </a:rPr>
                        <a:t>15</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يطلب من المتدربين تنفيذ النشاط (2-2-3) جماعياً داخل مجموعات العمل</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641">
                <a:tc>
                  <a:txBody>
                    <a:bodyPr/>
                    <a:lstStyle/>
                    <a:p>
                      <a:pPr algn="ctr" rtl="1">
                        <a:spcAft>
                          <a:spcPts val="0"/>
                        </a:spcAft>
                      </a:pPr>
                      <a:r>
                        <a:rPr lang="ar-SA" sz="1200" dirty="0">
                          <a:latin typeface="Times New Roman"/>
                          <a:ea typeface="Times New Roman"/>
                          <a:cs typeface="PT Bold Heading"/>
                        </a:rPr>
                        <a:t>4</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رسم خريطة </a:t>
                      </a:r>
                      <a:r>
                        <a:rPr lang="ar-SA" sz="1200" dirty="0" err="1">
                          <a:latin typeface="Times New Roman"/>
                          <a:ea typeface="Times New Roman"/>
                          <a:cs typeface="PT Bold Heading"/>
                        </a:rPr>
                        <a:t>مفاهيمية</a:t>
                      </a:r>
                      <a:r>
                        <a:rPr lang="ar-SA" sz="1200" dirty="0">
                          <a:latin typeface="Times New Roman"/>
                          <a:ea typeface="Times New Roman"/>
                          <a:cs typeface="PT Bold Heading"/>
                        </a:rPr>
                        <a:t> وتوضيح العلاقات</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AL-Mohanad"/>
                        </a:rPr>
                        <a:t>20</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من المتدربين تنفيذ </a:t>
                      </a:r>
                      <a:r>
                        <a:rPr lang="ar-SA" sz="1200" dirty="0" err="1">
                          <a:latin typeface="Times New Roman"/>
                          <a:ea typeface="Times New Roman"/>
                          <a:cs typeface="AL-Mohanad"/>
                        </a:rPr>
                        <a:t>النشاط </a:t>
                      </a:r>
                      <a:r>
                        <a:rPr lang="ar-SA" sz="1200" dirty="0">
                          <a:latin typeface="Times New Roman"/>
                          <a:ea typeface="Times New Roman"/>
                          <a:cs typeface="AL-Mohanad"/>
                        </a:rPr>
                        <a:t>(2-2-4) على صورة مجموعات</a:t>
                      </a:r>
                      <a:endParaRPr lang="en-US" sz="1200" dirty="0">
                        <a:latin typeface="Times New Roman"/>
                        <a:ea typeface="Times New Roman"/>
                      </a:endParaRPr>
                    </a:p>
                    <a:p>
                      <a:pPr algn="justLow" rtl="1">
                        <a:spcAft>
                          <a:spcPts val="0"/>
                        </a:spcAft>
                      </a:pPr>
                      <a:r>
                        <a:rPr lang="ar-SA" sz="1200" dirty="0">
                          <a:latin typeface="Times New Roman"/>
                          <a:ea typeface="Times New Roman"/>
                          <a:cs typeface="AL-Mohanad"/>
                        </a:rPr>
                        <a:t>ومناقشتها </a:t>
                      </a:r>
                      <a:r>
                        <a:rPr lang="ar-SA" sz="1200" dirty="0" err="1">
                          <a:latin typeface="Times New Roman"/>
                          <a:ea typeface="Times New Roman"/>
                          <a:cs typeface="AL-Mohanad"/>
                        </a:rPr>
                        <a:t>وتفعيل</a:t>
                      </a:r>
                      <a:r>
                        <a:rPr lang="ar-SA" sz="1200" dirty="0">
                          <a:latin typeface="Times New Roman"/>
                          <a:ea typeface="Times New Roman"/>
                          <a:cs typeface="AL-Mohanad"/>
                        </a:rPr>
                        <a:t> أسلوب التقويم بين المجموعات.</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641">
                <a:tc>
                  <a:txBody>
                    <a:bodyPr/>
                    <a:lstStyle/>
                    <a:p>
                      <a:pPr algn="ctr" rtl="1">
                        <a:spcAft>
                          <a:spcPts val="0"/>
                        </a:spcAft>
                      </a:pPr>
                      <a:r>
                        <a:rPr lang="ar-SA" sz="1200" dirty="0">
                          <a:latin typeface="Times New Roman"/>
                          <a:ea typeface="Times New Roman"/>
                          <a:cs typeface="PT Bold Heading"/>
                        </a:rPr>
                        <a:t>5</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spcAft>
                          <a:spcPts val="0"/>
                        </a:spcAft>
                      </a:pPr>
                      <a:r>
                        <a:rPr lang="ar-SA" sz="1200">
                          <a:latin typeface="Times New Roman"/>
                          <a:ea typeface="Times New Roman"/>
                          <a:cs typeface="PT Bold Heading"/>
                        </a:rPr>
                        <a:t>تطبيق مهارات بناء الخريطة المفاهيمية</a:t>
                      </a:r>
                      <a:endParaRPr lang="en-US" sz="120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AL-Mohanad"/>
                        </a:rPr>
                        <a:t>20</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يطلب من المتدربين تنفيذ النشاط (2-2-5) على صورة مجموعات ومناقشتها وتفعيل أسلوب التقويم بين المجموعات.</a:t>
                      </a:r>
                      <a:endParaRPr lang="en-US" sz="120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2641">
                <a:tc>
                  <a:txBody>
                    <a:bodyPr/>
                    <a:lstStyle/>
                    <a:p>
                      <a:pPr algn="ctr" rtl="1">
                        <a:spcAft>
                          <a:spcPts val="0"/>
                        </a:spcAft>
                      </a:pPr>
                      <a:r>
                        <a:rPr lang="ar-SA" sz="1200">
                          <a:latin typeface="Times New Roman"/>
                          <a:ea typeface="Times New Roman"/>
                          <a:cs typeface="PT Bold Heading"/>
                        </a:rPr>
                        <a:t>6</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spcAft>
                          <a:spcPts val="0"/>
                        </a:spcAft>
                      </a:pPr>
                      <a:r>
                        <a:rPr lang="ar-SA" sz="1200">
                          <a:latin typeface="Times New Roman"/>
                          <a:ea typeface="Times New Roman"/>
                          <a:cs typeface="PT Bold Heading"/>
                        </a:rPr>
                        <a:t>تقويم خرائط المفاهيم</a:t>
                      </a:r>
                      <a:endParaRPr lang="en-US" sz="120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AL-Mohanad"/>
                        </a:rPr>
                        <a:t>15</a:t>
                      </a:r>
                      <a:endParaRPr lang="en-US" sz="1200" dirty="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1200" dirty="0">
                          <a:latin typeface="Times New Roman"/>
                          <a:ea typeface="Times New Roman"/>
                          <a:cs typeface="AL-Mohanad"/>
                        </a:rPr>
                        <a:t>يطلب من المتدربين تنفيذ </a:t>
                      </a:r>
                      <a:r>
                        <a:rPr lang="ar-SA" sz="1200" dirty="0" err="1">
                          <a:latin typeface="Times New Roman"/>
                          <a:ea typeface="Times New Roman"/>
                          <a:cs typeface="AL-Mohanad"/>
                        </a:rPr>
                        <a:t>النشاط </a:t>
                      </a:r>
                      <a:r>
                        <a:rPr lang="ar-SA" sz="1200" dirty="0">
                          <a:latin typeface="Times New Roman"/>
                          <a:ea typeface="Times New Roman"/>
                          <a:cs typeface="AL-Mohanad"/>
                        </a:rPr>
                        <a:t>(2-2-6) على صورة مجموعات ومناقشتها </a:t>
                      </a:r>
                      <a:r>
                        <a:rPr lang="ar-SA" sz="1200" dirty="0" err="1">
                          <a:latin typeface="Times New Roman"/>
                          <a:ea typeface="Times New Roman"/>
                          <a:cs typeface="AL-Mohanad"/>
                        </a:rPr>
                        <a:t>وتفعيل</a:t>
                      </a:r>
                      <a:r>
                        <a:rPr lang="ar-SA" sz="1200" dirty="0">
                          <a:latin typeface="Times New Roman"/>
                          <a:ea typeface="Times New Roman"/>
                          <a:cs typeface="AL-Mohanad"/>
                        </a:rPr>
                        <a:t> أسلوب التقويم بين المجموعات.</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3521">
                <a:tc>
                  <a:txBody>
                    <a:bodyPr/>
                    <a:lstStyle/>
                    <a:p>
                      <a:pPr algn="ctr" rtl="1">
                        <a:spcAft>
                          <a:spcPts val="0"/>
                        </a:spcAft>
                      </a:pPr>
                      <a:r>
                        <a:rPr lang="ar-SA" sz="1200">
                          <a:latin typeface="Times New Roman"/>
                          <a:ea typeface="Times New Roman"/>
                          <a:cs typeface="PT Bold Heading"/>
                        </a:rPr>
                        <a:t>7</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بناء أداة تقويمية</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AL-Mohanad"/>
                        </a:rPr>
                        <a:t>15</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المدرب من المتدربين قراءة النشرة </a:t>
                      </a:r>
                      <a:r>
                        <a:rPr lang="ar-SA" sz="1200" dirty="0" err="1">
                          <a:latin typeface="Times New Roman"/>
                          <a:ea typeface="Times New Roman"/>
                          <a:cs typeface="AL-Mohanad"/>
                        </a:rPr>
                        <a:t>العلمية </a:t>
                      </a:r>
                      <a:r>
                        <a:rPr lang="ar-SA" sz="1200" dirty="0">
                          <a:latin typeface="Times New Roman"/>
                          <a:ea typeface="Times New Roman"/>
                          <a:cs typeface="AL-Mohanad"/>
                        </a:rPr>
                        <a:t>(2-2-2) وتنفيذ </a:t>
                      </a:r>
                      <a:r>
                        <a:rPr lang="ar-SA" sz="1200" dirty="0" err="1">
                          <a:latin typeface="Times New Roman"/>
                          <a:ea typeface="Times New Roman"/>
                          <a:cs typeface="AL-Mohanad"/>
                        </a:rPr>
                        <a:t>النشاط </a:t>
                      </a:r>
                      <a:r>
                        <a:rPr lang="ar-SA" sz="1200" dirty="0">
                          <a:latin typeface="Times New Roman"/>
                          <a:ea typeface="Times New Roman"/>
                          <a:cs typeface="AL-Mohanad"/>
                        </a:rPr>
                        <a:t>(2-2-7) فردياً في البداية ثم تناقشه المجموعة جماعياً للوصول إلى رأي يمثل المجموعة.</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289">
                <a:tc>
                  <a:txBody>
                    <a:bodyPr/>
                    <a:lstStyle/>
                    <a:p>
                      <a:pPr algn="ctr" rtl="1">
                        <a:spcAft>
                          <a:spcPts val="0"/>
                        </a:spcAft>
                      </a:pPr>
                      <a:r>
                        <a:rPr lang="ar-SA" sz="1200">
                          <a:latin typeface="Times New Roman"/>
                          <a:ea typeface="Times New Roman"/>
                          <a:cs typeface="AL-Mateen"/>
                        </a:rPr>
                        <a:t>====</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المجموع</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120</a:t>
                      </a:r>
                      <a:endParaRPr lang="en-US" sz="1200">
                        <a:latin typeface="Times New Roman"/>
                        <a:ea typeface="Times New Roman"/>
                      </a:endParaRPr>
                    </a:p>
                  </a:txBody>
                  <a:tcPr marL="47874" marR="478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dirty="0" err="1">
                          <a:latin typeface="Times New Roman"/>
                          <a:ea typeface="Times New Roman"/>
                          <a:cs typeface="Traditional Arabic"/>
                        </a:rPr>
                        <a:t>=========================</a:t>
                      </a:r>
                      <a:endParaRPr lang="en-US" sz="1200" dirty="0">
                        <a:latin typeface="Times New Roman"/>
                        <a:ea typeface="Times New Roman"/>
                      </a:endParaRPr>
                    </a:p>
                  </a:txBody>
                  <a:tcPr marL="47874" marR="478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5" name="جدول 4"/>
          <p:cNvGraphicFramePr>
            <a:graphicFrameLocks noGrp="1"/>
          </p:cNvGraphicFramePr>
          <p:nvPr/>
        </p:nvGraphicFramePr>
        <p:xfrm>
          <a:off x="1043608" y="908720"/>
          <a:ext cx="6984776" cy="720080"/>
        </p:xfrm>
        <a:graphic>
          <a:graphicData uri="http://schemas.openxmlformats.org/drawingml/2006/table">
            <a:tbl>
              <a:tblPr rtl="1"/>
              <a:tblGrid>
                <a:gridCol w="5151971"/>
                <a:gridCol w="1832805"/>
              </a:tblGrid>
              <a:tr h="360040">
                <a:tc>
                  <a:txBody>
                    <a:bodyPr/>
                    <a:lstStyle/>
                    <a:p>
                      <a:pPr algn="justLow" rtl="1">
                        <a:spcAft>
                          <a:spcPts val="0"/>
                        </a:spcAft>
                      </a:pPr>
                      <a:r>
                        <a:rPr lang="ar-SA" sz="1600" dirty="0" err="1" smtClean="0">
                          <a:latin typeface="Times New Roman"/>
                          <a:ea typeface="Times New Roman"/>
                          <a:cs typeface="AL-Mohanad Bold"/>
                        </a:rPr>
                        <a:t>النشاط </a:t>
                      </a:r>
                      <a:r>
                        <a:rPr lang="ar-SA" sz="1600" dirty="0" err="1">
                          <a:latin typeface="Times New Roman"/>
                          <a:ea typeface="Times New Roman"/>
                          <a:cs typeface="AL-Mohanad Bold"/>
                        </a:rPr>
                        <a:t>(2 </a:t>
                      </a:r>
                      <a:r>
                        <a:rPr lang="ar-SA" sz="1600" dirty="0">
                          <a:latin typeface="Times New Roman"/>
                          <a:ea typeface="Times New Roman"/>
                          <a:cs typeface="AL-Mohanad Bold"/>
                        </a:rPr>
                        <a:t>-2-1</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(15)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0040">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9697" name="Rectangle 1"/>
          <p:cNvSpPr>
            <a:spLocks noChangeArrowheads="1"/>
          </p:cNvSpPr>
          <p:nvPr/>
        </p:nvSpPr>
        <p:spPr bwMode="auto">
          <a:xfrm>
            <a:off x="899592" y="2486875"/>
            <a:ext cx="748883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النشاط: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أن يلخص المتدرب خطوات بناء خريطة المفاهيم.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في </a:t>
            </a:r>
            <a:r>
              <a:rPr kumimoji="0" lang="ar-SA" sz="24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أخي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المتدرب:</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متعاوناً مع زملائك في المجموعة </a:t>
            </a:r>
            <a:r>
              <a:rPr kumimoji="0" lang="ar-SA" sz="24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اقرأوا</a:t>
            </a: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النشرة العلمية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رقم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(2-2-1)</a:t>
            </a: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مراحل بناء خريطة المفاهيم ثم لخصوها في خطوات إجرائية محددة</a:t>
            </a:r>
            <a:r>
              <a:rPr kumimoji="0" lang="ar-SA" sz="16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971601" y="607618"/>
            <a:ext cx="7416823"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899592" y="2204864"/>
            <a:ext cx="7488832"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solidFill>
                  <a:schemeClr val="accent4">
                    <a:lumMod val="75000"/>
                  </a:schemeClr>
                </a:solidFill>
              </a:rPr>
              <a:t>هدف </a:t>
            </a:r>
            <a:r>
              <a:rPr lang="ar-SA" sz="2400" dirty="0" err="1" smtClean="0">
                <a:solidFill>
                  <a:schemeClr val="accent4">
                    <a:lumMod val="75000"/>
                  </a:schemeClr>
                </a:solidFill>
              </a:rPr>
              <a:t>النشاط:</a:t>
            </a:r>
            <a:r>
              <a:rPr lang="ar-SA" sz="2400" dirty="0" smtClean="0">
                <a:solidFill>
                  <a:schemeClr val="accent4">
                    <a:lumMod val="75000"/>
                  </a:schemeClr>
                </a:solidFill>
              </a:rPr>
              <a:t> </a:t>
            </a:r>
            <a:endParaRPr lang="en-US" sz="2400" dirty="0" smtClean="0">
              <a:solidFill>
                <a:schemeClr val="accent4">
                  <a:lumMod val="75000"/>
                </a:schemeClr>
              </a:solidFill>
            </a:endParaRPr>
          </a:p>
          <a:p>
            <a:r>
              <a:rPr lang="ar-SA" sz="2400" dirty="0" smtClean="0"/>
              <a:t>   أن يحلل المتدرب موضوعاً من موضوعات تخصصه لاستخراج المفاهيم المتضمنة فيه.</a:t>
            </a:r>
            <a:endParaRPr lang="en-US" sz="2400" dirty="0" smtClean="0"/>
          </a:p>
          <a:p>
            <a:r>
              <a:rPr lang="ar-SA" sz="2400" dirty="0" smtClean="0">
                <a:solidFill>
                  <a:schemeClr val="accent4">
                    <a:lumMod val="75000"/>
                  </a:schemeClr>
                </a:solidFill>
              </a:rPr>
              <a:t>المطلوب في النشاط:</a:t>
            </a:r>
            <a:endParaRPr lang="en-US" sz="2400" dirty="0" smtClean="0">
              <a:solidFill>
                <a:schemeClr val="accent4">
                  <a:lumMod val="75000"/>
                </a:schemeClr>
              </a:solidFill>
            </a:endParaRPr>
          </a:p>
          <a:p>
            <a:r>
              <a:rPr lang="ar-SA" sz="2400" dirty="0" smtClean="0"/>
              <a:t>اختر موضوعاً من موضوعات الكتاب المدرسي من تخصصك؛ يتم تقديمه في حصة واحدة أو جزء منها يحمل معنىً متكاملاً؛ ثم استخرج المفاهيم التي تضمنها الموضوع؛ ثم ناقش مجموعتك فيما توصلت إليه.</a:t>
            </a:r>
            <a:endParaRPr lang="en-US" sz="2400" dirty="0" smtClean="0"/>
          </a:p>
          <a:p>
            <a:r>
              <a:rPr lang="ar-SA" sz="2400" dirty="0" smtClean="0"/>
              <a:t>(أخي المتدرب آمل ملاحظة أن ما تتوصل إليه في هذا النشاط سيتم توظيفه في نشاطات تالية</a:t>
            </a:r>
            <a:r>
              <a:rPr lang="ar-SA" sz="2400" dirty="0" err="1" smtClean="0"/>
              <a:t>)</a:t>
            </a:r>
            <a:endParaRPr lang="en-US" sz="24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جدول 5"/>
          <p:cNvGraphicFramePr>
            <a:graphicFrameLocks noGrp="1"/>
          </p:cNvGraphicFramePr>
          <p:nvPr/>
        </p:nvGraphicFramePr>
        <p:xfrm>
          <a:off x="1619672" y="908720"/>
          <a:ext cx="6408712" cy="720080"/>
        </p:xfrm>
        <a:graphic>
          <a:graphicData uri="http://schemas.openxmlformats.org/drawingml/2006/table">
            <a:tbl>
              <a:tblPr rtl="1"/>
              <a:tblGrid>
                <a:gridCol w="4727066"/>
                <a:gridCol w="1681646"/>
              </a:tblGrid>
              <a:tr h="360040">
                <a:tc>
                  <a:txBody>
                    <a:bodyPr/>
                    <a:lstStyle/>
                    <a:p>
                      <a:pPr algn="justLow" rtl="1">
                        <a:spcAft>
                          <a:spcPts val="0"/>
                        </a:spcAft>
                      </a:pPr>
                      <a:r>
                        <a:rPr lang="ar-SA" sz="1600" dirty="0" err="1" smtClean="0">
                          <a:latin typeface="Times New Roman"/>
                          <a:ea typeface="Times New Roman"/>
                          <a:cs typeface="AL-Mohanad Bold"/>
                        </a:rPr>
                        <a:t>النشاط </a:t>
                      </a:r>
                      <a:r>
                        <a:rPr lang="ar-SA" sz="1600" dirty="0">
                          <a:latin typeface="Times New Roman"/>
                          <a:ea typeface="Times New Roman"/>
                          <a:cs typeface="AL-Mohanad Bold"/>
                        </a:rPr>
                        <a:t>(2-2-2</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(15)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60040">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899592" y="3356307"/>
            <a:ext cx="727280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جدول 5"/>
          <p:cNvGraphicFramePr>
            <a:graphicFrameLocks noGrp="1"/>
          </p:cNvGraphicFramePr>
          <p:nvPr/>
        </p:nvGraphicFramePr>
        <p:xfrm>
          <a:off x="1187624" y="1340767"/>
          <a:ext cx="6552728" cy="3816423"/>
        </p:xfrm>
        <a:graphic>
          <a:graphicData uri="http://schemas.openxmlformats.org/drawingml/2006/table">
            <a:tbl>
              <a:tblPr rtl="1"/>
              <a:tblGrid>
                <a:gridCol w="2783453"/>
                <a:gridCol w="3769275"/>
              </a:tblGrid>
              <a:tr h="1040843">
                <a:tc>
                  <a:txBody>
                    <a:bodyPr/>
                    <a:lstStyle/>
                    <a:p>
                      <a:pPr algn="ctr" rtl="1">
                        <a:spcAft>
                          <a:spcPts val="0"/>
                        </a:spcAft>
                      </a:pPr>
                      <a:r>
                        <a:rPr lang="ar-SA" sz="1600" b="1">
                          <a:latin typeface="Times New Roman"/>
                          <a:ea typeface="Times New Roman"/>
                          <a:cs typeface="AL-Mohanad"/>
                        </a:rPr>
                        <a:t>معيار التصنيف</a:t>
                      </a:r>
                      <a:endParaRPr lang="en-US" sz="1200">
                        <a:latin typeface="Times New Roman"/>
                        <a:ea typeface="Times New Roman"/>
                      </a:endParaRPr>
                    </a:p>
                    <a:p>
                      <a:pPr algn="ctr" rtl="1">
                        <a:spcAft>
                          <a:spcPts val="0"/>
                        </a:spcAft>
                      </a:pPr>
                      <a:r>
                        <a:rPr lang="ar-SA" sz="1400" b="1">
                          <a:latin typeface="Times New Roman"/>
                          <a:ea typeface="Times New Roman"/>
                          <a:cs typeface="AL-Mohanad"/>
                        </a:rPr>
                        <a:t>(الصفة المشتركة بين مكونات المجموعة)</a:t>
                      </a:r>
                      <a:endParaRPr lang="en-US"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a:latin typeface="Times New Roman"/>
                          <a:ea typeface="Times New Roman"/>
                          <a:cs typeface="AL-Mohanad"/>
                        </a:rPr>
                        <a:t>مجموعات المفاهيم</a:t>
                      </a:r>
                      <a:endParaRPr lang="en-US"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116">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116">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116">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116">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116">
                <a:tc>
                  <a:txBody>
                    <a:bodyPr/>
                    <a:lstStyle/>
                    <a:p>
                      <a:pPr algn="ctr" rtl="1">
                        <a:spcAft>
                          <a:spcPts val="0"/>
                        </a:spcAft>
                      </a:pPr>
                      <a:endParaRPr lang="ar-SA" sz="160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dirty="0">
                        <a:latin typeface="Times New Roman"/>
                        <a:ea typeface="Times New Roman"/>
                        <a:cs typeface="AL-Mohanad"/>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395536" y="476672"/>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395536" y="1628800"/>
            <a:ext cx="828092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a:t>
            </a:r>
            <a:r>
              <a:rPr lang="ar-SA" sz="2400" dirty="0" err="1" smtClean="0"/>
              <a:t>النشاط:</a:t>
            </a:r>
            <a:r>
              <a:rPr lang="ar-SA" sz="2400" dirty="0" smtClean="0"/>
              <a:t> </a:t>
            </a:r>
            <a:endParaRPr lang="en-US" sz="2400" dirty="0" smtClean="0"/>
          </a:p>
          <a:p>
            <a:pPr lvl="0"/>
            <a:r>
              <a:rPr lang="ar-SA" sz="2400" dirty="0" smtClean="0"/>
              <a:t>أن يحدد المتدرب العلاقات بين المفاهيم.</a:t>
            </a:r>
            <a:endParaRPr lang="en-US" sz="2400" dirty="0" smtClean="0"/>
          </a:p>
          <a:p>
            <a:pPr lvl="0"/>
            <a:r>
              <a:rPr lang="ar-SA" sz="2400" dirty="0" smtClean="0"/>
              <a:t>أن يرسم المتدرب خريطة </a:t>
            </a:r>
            <a:r>
              <a:rPr lang="ar-SA" sz="2400" dirty="0" err="1" smtClean="0"/>
              <a:t>مفاهيمية</a:t>
            </a:r>
            <a:r>
              <a:rPr lang="ar-SA" sz="2400" dirty="0" smtClean="0"/>
              <a:t> للموضوع المحدد.</a:t>
            </a:r>
            <a:endParaRPr lang="en-US" sz="2400" dirty="0" smtClean="0"/>
          </a:p>
          <a:p>
            <a:r>
              <a:rPr lang="ar-SA" sz="2400" dirty="0" smtClean="0"/>
              <a:t>المطلوب في النشاط:</a:t>
            </a:r>
            <a:endParaRPr lang="en-US" sz="2400" dirty="0" smtClean="0"/>
          </a:p>
          <a:p>
            <a:r>
              <a:rPr lang="ar-SA" sz="2400" b="1" dirty="0" smtClean="0"/>
              <a:t>أخي المتدرب: </a:t>
            </a:r>
            <a:r>
              <a:rPr lang="ar-SA" sz="2400" dirty="0" smtClean="0"/>
              <a:t>تأمل المفاهيم التي استخرجتها من الموضوع في النشاط الثاني؛ ثم:</a:t>
            </a:r>
            <a:endParaRPr lang="en-US" sz="2400" dirty="0" smtClean="0"/>
          </a:p>
          <a:p>
            <a:pPr lvl="0"/>
            <a:r>
              <a:rPr lang="ar-SA" sz="2400" dirty="0" smtClean="0"/>
              <a:t>رتب مجموعات المفاهيم في شكل هرمي يكون المفهوم الرئيس في أعلى الخريطة.</a:t>
            </a:r>
            <a:endParaRPr lang="en-US" sz="2400" dirty="0" smtClean="0"/>
          </a:p>
          <a:p>
            <a:pPr lvl="0"/>
            <a:r>
              <a:rPr lang="ar-SA" sz="2400" dirty="0" smtClean="0"/>
              <a:t>اكتب كل مفهوم منها داخل </a:t>
            </a:r>
            <a:r>
              <a:rPr lang="ar-SA" sz="2400" dirty="0" err="1" smtClean="0"/>
              <a:t>إطار </a:t>
            </a:r>
            <a:r>
              <a:rPr lang="ar-SA" sz="2400" dirty="0" smtClean="0"/>
              <a:t>(مستطيل أو بيضاوي أو دائري</a:t>
            </a:r>
            <a:r>
              <a:rPr lang="ar-SA" sz="2400" dirty="0" err="1" smtClean="0"/>
              <a:t>)</a:t>
            </a:r>
            <a:r>
              <a:rPr lang="ar-SA" sz="2400" dirty="0" smtClean="0"/>
              <a:t> </a:t>
            </a:r>
            <a:endParaRPr lang="en-US" sz="2400" dirty="0" smtClean="0"/>
          </a:p>
          <a:p>
            <a:pPr lvl="0"/>
            <a:r>
              <a:rPr lang="ar-SA" sz="2400" dirty="0" smtClean="0"/>
              <a:t>صل بين المفاهيم ذات العلاقة </a:t>
            </a:r>
            <a:r>
              <a:rPr lang="ar-SA" sz="2400" dirty="0" err="1" smtClean="0"/>
              <a:t>ببعضها</a:t>
            </a:r>
            <a:r>
              <a:rPr lang="ar-SA" sz="2400" dirty="0" smtClean="0"/>
              <a:t> بخط.</a:t>
            </a:r>
            <a:endParaRPr lang="en-US" sz="2400" dirty="0" smtClean="0"/>
          </a:p>
          <a:p>
            <a:pPr lvl="0"/>
            <a:r>
              <a:rPr lang="ar-SA" sz="2400" dirty="0" smtClean="0"/>
              <a:t>اختر عبارة ربط مناسبة تمثل العلاقة بين كل مفهومين يوجد بينهما علاقة رأسية أو عرضية واكتبها على الخط الواصل </a:t>
            </a:r>
            <a:r>
              <a:rPr lang="ar-SA" sz="2400" dirty="0" err="1" smtClean="0"/>
              <a:t>بينهما </a:t>
            </a:r>
            <a:r>
              <a:rPr lang="ar-SA" sz="2400" dirty="0" smtClean="0"/>
              <a:t>(استخدم حروفاً أو كلمات أو جملاً أو شبه جمل رابطة تحقق المطلوب</a:t>
            </a:r>
            <a:r>
              <a:rPr lang="ar-SA" sz="2400" dirty="0" err="1" smtClean="0"/>
              <a:t>).</a:t>
            </a:r>
            <a:endParaRPr lang="en-US" sz="2400" dirty="0" smtClean="0"/>
          </a:p>
          <a:p>
            <a:pPr lvl="0"/>
            <a:r>
              <a:rPr lang="ar-SA" sz="2400" dirty="0" smtClean="0"/>
              <a:t>هل تتطابق خرائط المفاهيم التي أعدتها مجموعات العمل في هذه </a:t>
            </a:r>
            <a:r>
              <a:rPr lang="ar-SA" sz="2400" dirty="0" err="1" smtClean="0"/>
              <a:t>الورشة؟</a:t>
            </a:r>
            <a:r>
              <a:rPr lang="ar-SA" sz="2400" dirty="0" smtClean="0"/>
              <a:t> ناقش ذلك</a:t>
            </a:r>
            <a:endParaRPr lang="en-US" sz="24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جدول 4"/>
          <p:cNvGraphicFramePr>
            <a:graphicFrameLocks noGrp="1"/>
          </p:cNvGraphicFramePr>
          <p:nvPr/>
        </p:nvGraphicFramePr>
        <p:xfrm>
          <a:off x="1547664" y="764704"/>
          <a:ext cx="6096000" cy="648072"/>
        </p:xfrm>
        <a:graphic>
          <a:graphicData uri="http://schemas.openxmlformats.org/drawingml/2006/table">
            <a:tbl>
              <a:tblPr rtl="1"/>
              <a:tblGrid>
                <a:gridCol w="4496410"/>
                <a:gridCol w="1599590"/>
              </a:tblGrid>
              <a:tr h="324036">
                <a:tc>
                  <a:txBody>
                    <a:bodyPr/>
                    <a:lstStyle/>
                    <a:p>
                      <a:pPr algn="justLow" rtl="1">
                        <a:spcAft>
                          <a:spcPts val="0"/>
                        </a:spcAft>
                      </a:pPr>
                      <a:r>
                        <a:rPr lang="ar-SA" sz="1600" dirty="0" err="1" smtClean="0">
                          <a:latin typeface="Times New Roman"/>
                          <a:ea typeface="Times New Roman"/>
                          <a:cs typeface="AL-Mohanad Bold"/>
                        </a:rPr>
                        <a:t>النشاط </a:t>
                      </a:r>
                      <a:r>
                        <a:rPr lang="ar-SA" sz="1600" dirty="0">
                          <a:latin typeface="Times New Roman"/>
                          <a:ea typeface="Times New Roman"/>
                          <a:cs typeface="AL-Mohanad Bold"/>
                        </a:rPr>
                        <a:t>(2-2-4</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(20)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24036">
                <a:tc>
                  <a:txBody>
                    <a:bodyPr/>
                    <a:lstStyle/>
                    <a:p>
                      <a:pPr algn="justLow" rtl="1">
                        <a:spcAft>
                          <a:spcPts val="0"/>
                        </a:spcAft>
                      </a:pPr>
                      <a:r>
                        <a:rPr lang="ar-SA" sz="1600" dirty="0">
                          <a:latin typeface="Times New Roman"/>
                          <a:ea typeface="Times New Roman"/>
                          <a:cs typeface="AL-Mohanad Bold"/>
                        </a:rPr>
                        <a:t>أسلوب التنفيذ</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888453" y="607618"/>
            <a:ext cx="5715040" cy="571504"/>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دليل البرنامج </a:t>
            </a:r>
            <a:endParaRPr lang="ar-SA" sz="2800" b="1" dirty="0"/>
          </a:p>
        </p:txBody>
      </p:sp>
      <p:sp>
        <p:nvSpPr>
          <p:cNvPr id="9217" name="Rectangle 1"/>
          <p:cNvSpPr>
            <a:spLocks noChangeArrowheads="1"/>
          </p:cNvSpPr>
          <p:nvPr/>
        </p:nvSpPr>
        <p:spPr bwMode="auto">
          <a:xfrm>
            <a:off x="755576" y="1222155"/>
            <a:ext cx="774466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Low" defTabSz="914400" rtl="1" eaLnBrk="1" fontAlgn="base" latinLnBrk="0" hangingPunct="1">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اسم البرنامج</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البرنامج التدريبي للتعليم والتعلم  باستخدام خرائط المفاهيم.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الهدف العام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تنمية مهارات المتدربين لتوظيف خرائط المفاهيم في التعليم والتعلم.</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الأهداف الخاصة: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يتوقع من المتدرب في نهاية البرنامج التدريبي أن يكون قادراً على:</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بيان أهمية توظيف خرائط المفاهيم في التعليم والتعليم.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بناء خرائط </a:t>
            </a:r>
            <a:r>
              <a:rPr kumimoji="0" lang="ar-SA" sz="20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مفاهيمية</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بصورة علمية.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توظيف الاستخدامات المتعددة لخرائط المفاهيم في مواقف التعليم والتعلم.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مدة البرنامج:</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chemeClr val="tx1"/>
                </a:solidFill>
                <a:effectLst/>
                <a:latin typeface="ae_AlMohanad"/>
                <a:ea typeface="Times New Roman" pitchFamily="18" charset="0"/>
                <a:cs typeface="AL-Mohanad" pitchFamily="2" charset="-78"/>
              </a:rPr>
              <a:t>يومان/ 8 ساعات تدريبية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Char char="•"/>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استيعاب خرائط المفاهيم ومكوناتها الأساسية.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الفئات المستهدفة في البرنامج التدريبي:</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457200"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المشرفون التربويون والمعلمون.</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755576" y="764704"/>
            <a:ext cx="7488833"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1979712" y="2232683"/>
            <a:ext cx="640871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النشاط:</a:t>
            </a:r>
            <a:endParaRPr lang="en-US" sz="2400" dirty="0" smtClean="0"/>
          </a:p>
          <a:p>
            <a:r>
              <a:rPr lang="ar-SA" sz="2400" dirty="0" smtClean="0"/>
              <a:t>أن يطبق المتدرب مهارات بناء خريطة المفاهيم في بناء خريطة مفاهيم لموضوع محدد من تخصصه.</a:t>
            </a:r>
            <a:endParaRPr lang="en-US" sz="2400" dirty="0" smtClean="0"/>
          </a:p>
          <a:p>
            <a:r>
              <a:rPr lang="ar-SA" sz="2400" dirty="0" smtClean="0"/>
              <a:t>المطلوب في </a:t>
            </a:r>
            <a:r>
              <a:rPr lang="ar-SA" sz="2400" dirty="0" err="1" smtClean="0"/>
              <a:t>النشاط:</a:t>
            </a:r>
            <a:r>
              <a:rPr lang="ar-SA" sz="2400" dirty="0" smtClean="0"/>
              <a:t> </a:t>
            </a:r>
            <a:endParaRPr lang="en-US" sz="2400" dirty="0" smtClean="0"/>
          </a:p>
          <a:p>
            <a:r>
              <a:rPr lang="ar-SA" sz="2400" dirty="0" smtClean="0"/>
              <a:t>اختر موضوعاً من موضوعات تخصصك؛ ثم طبق مهاراتك في بناء خرائط المفاهيم لإعداد خريطة مفهوم للموضوع بطريقة </a:t>
            </a:r>
            <a:r>
              <a:rPr lang="ar-SA" sz="2400" dirty="0" err="1" smtClean="0"/>
              <a:t>صحيحة.</a:t>
            </a:r>
            <a:r>
              <a:rPr kumimoji="0" lang="ar-SA" sz="24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p>
        </p:txBody>
      </p:sp>
      <p:graphicFrame>
        <p:nvGraphicFramePr>
          <p:cNvPr id="5" name="جدول 4"/>
          <p:cNvGraphicFramePr>
            <a:graphicFrameLocks noGrp="1"/>
          </p:cNvGraphicFramePr>
          <p:nvPr/>
        </p:nvGraphicFramePr>
        <p:xfrm>
          <a:off x="1403648" y="1124744"/>
          <a:ext cx="6096000" cy="487680"/>
        </p:xfrm>
        <a:graphic>
          <a:graphicData uri="http://schemas.openxmlformats.org/drawingml/2006/table">
            <a:tbl>
              <a:tblPr rtl="1"/>
              <a:tblGrid>
                <a:gridCol w="4496410"/>
                <a:gridCol w="1599590"/>
              </a:tblGrid>
              <a:tr h="0">
                <a:tc>
                  <a:txBody>
                    <a:bodyPr/>
                    <a:lstStyle/>
                    <a:p>
                      <a:pPr algn="justLow" rtl="1">
                        <a:spcAft>
                          <a:spcPts val="0"/>
                        </a:spcAft>
                      </a:pPr>
                      <a:r>
                        <a:rPr lang="ar-SA" sz="1600" dirty="0" err="1" smtClean="0">
                          <a:latin typeface="Times New Roman"/>
                          <a:ea typeface="Times New Roman"/>
                          <a:cs typeface="AL-Mohanad Bold"/>
                        </a:rPr>
                        <a:t>النشاط </a:t>
                      </a:r>
                      <a:r>
                        <a:rPr lang="ar-SA" sz="1600" dirty="0">
                          <a:latin typeface="Times New Roman"/>
                          <a:ea typeface="Times New Roman"/>
                          <a:cs typeface="AL-Mohanad Bold"/>
                        </a:rPr>
                        <a:t>(2-2-5</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(20)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899592" y="1994434"/>
            <a:ext cx="7488832"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النشاط:</a:t>
            </a:r>
            <a:endParaRPr lang="en-US" sz="2400" dirty="0" smtClean="0"/>
          </a:p>
          <a:p>
            <a:r>
              <a:rPr lang="ar-SA" sz="2400" dirty="0" smtClean="0"/>
              <a:t>أن يُقوِّم المتدرب خرائط </a:t>
            </a:r>
            <a:r>
              <a:rPr lang="ar-SA" sz="2400" dirty="0" err="1" smtClean="0"/>
              <a:t>مفاهيمية</a:t>
            </a:r>
            <a:r>
              <a:rPr lang="ar-SA" sz="2400" dirty="0" smtClean="0"/>
              <a:t> معدة سلفاً بناءً على معايير بناء خرائط المفاهيم.</a:t>
            </a:r>
            <a:endParaRPr lang="en-US" sz="2400" dirty="0" smtClean="0"/>
          </a:p>
          <a:p>
            <a:r>
              <a:rPr lang="ar-SA" sz="2400" dirty="0" smtClean="0"/>
              <a:t>المطلوب في </a:t>
            </a:r>
            <a:r>
              <a:rPr lang="ar-SA" sz="2400" dirty="0" err="1" smtClean="0"/>
              <a:t>النشاط:</a:t>
            </a:r>
            <a:r>
              <a:rPr lang="ar-SA" sz="2400" dirty="0" smtClean="0"/>
              <a:t> </a:t>
            </a:r>
            <a:endParaRPr lang="en-US" sz="2400" dirty="0" smtClean="0"/>
          </a:p>
          <a:p>
            <a:r>
              <a:rPr lang="ar-SA" sz="2400" dirty="0" smtClean="0"/>
              <a:t>تأمل في الخرائط </a:t>
            </a:r>
            <a:r>
              <a:rPr lang="ar-SA" sz="2400" dirty="0" err="1" smtClean="0"/>
              <a:t>المفاهيمية</a:t>
            </a:r>
            <a:r>
              <a:rPr lang="ar-SA" sz="2400" dirty="0" smtClean="0"/>
              <a:t> التي بين يديك؛ استخدم مهاراتك في بناء الخرائط </a:t>
            </a:r>
            <a:r>
              <a:rPr lang="ar-SA" sz="2400" dirty="0" err="1" smtClean="0"/>
              <a:t>المفاهيمية</a:t>
            </a:r>
            <a:r>
              <a:rPr lang="ar-SA" sz="2400" dirty="0" smtClean="0"/>
              <a:t> لتقويم مدى دقة بناء الخرائط </a:t>
            </a:r>
            <a:r>
              <a:rPr lang="ar-SA" sz="2400" dirty="0" err="1" smtClean="0"/>
              <a:t>المفاهيمية</a:t>
            </a:r>
            <a:r>
              <a:rPr lang="ar-SA" sz="2400" dirty="0" smtClean="0"/>
              <a:t> التالية؛ ناقش مجموعتك فيما تتوصل إليه:</a:t>
            </a:r>
            <a:endParaRPr lang="en-US" sz="2400" dirty="0" smtClean="0"/>
          </a:p>
          <a:p>
            <a:r>
              <a:rPr lang="ar-SA" sz="2400" b="1" dirty="0" smtClean="0"/>
              <a:t>الخريطة </a:t>
            </a:r>
            <a:r>
              <a:rPr lang="ar-SA" sz="2400" b="1" dirty="0" err="1" smtClean="0"/>
              <a:t>المفاهيمية</a:t>
            </a:r>
            <a:r>
              <a:rPr lang="ar-SA" sz="2400" b="1" dirty="0" smtClean="0"/>
              <a:t> رقم 1</a:t>
            </a:r>
            <a:endParaRPr lang="en-US" sz="24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جدول 4"/>
          <p:cNvGraphicFramePr>
            <a:graphicFrameLocks noGrp="1"/>
          </p:cNvGraphicFramePr>
          <p:nvPr/>
        </p:nvGraphicFramePr>
        <p:xfrm>
          <a:off x="1547664" y="908720"/>
          <a:ext cx="6096000" cy="675888"/>
        </p:xfrm>
        <a:graphic>
          <a:graphicData uri="http://schemas.openxmlformats.org/drawingml/2006/table">
            <a:tbl>
              <a:tblPr rtl="1"/>
              <a:tblGrid>
                <a:gridCol w="4496410"/>
                <a:gridCol w="1599590"/>
              </a:tblGrid>
              <a:tr h="432048">
                <a:tc>
                  <a:txBody>
                    <a:bodyPr/>
                    <a:lstStyle/>
                    <a:p>
                      <a:pPr algn="justLow" rtl="1">
                        <a:spcAft>
                          <a:spcPts val="0"/>
                        </a:spcAft>
                      </a:pPr>
                      <a:r>
                        <a:rPr lang="ar-SA" sz="1600" dirty="0" err="1" smtClean="0">
                          <a:latin typeface="Times New Roman"/>
                          <a:ea typeface="Times New Roman"/>
                          <a:cs typeface="AL-Mohanad Bold"/>
                        </a:rPr>
                        <a:t>النشاط </a:t>
                      </a:r>
                      <a:r>
                        <a:rPr lang="ar-SA" sz="1600" dirty="0">
                          <a:latin typeface="Times New Roman"/>
                          <a:ea typeface="Times New Roman"/>
                          <a:cs typeface="AL-Mohanad Bold"/>
                        </a:rPr>
                        <a:t>(2-2-6</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(15)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09319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899592" y="1809769"/>
            <a:ext cx="7488832" cy="37794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النشاط:</a:t>
            </a:r>
            <a:endParaRPr lang="en-US" sz="2400" dirty="0" smtClean="0"/>
          </a:p>
          <a:p>
            <a:r>
              <a:rPr lang="ar-SA" sz="2400" dirty="0" smtClean="0"/>
              <a:t> يبني أداةً تقويمية مناسبة لتقويم خرائط المفاهيم الهرمية.</a:t>
            </a:r>
            <a:endParaRPr lang="en-US" sz="2400" dirty="0" smtClean="0"/>
          </a:p>
          <a:p>
            <a:r>
              <a:rPr lang="ar-SA" sz="2400" dirty="0" smtClean="0"/>
              <a:t> </a:t>
            </a:r>
            <a:endParaRPr lang="en-US" sz="2400" dirty="0" smtClean="0"/>
          </a:p>
          <a:p>
            <a:r>
              <a:rPr lang="ar-SA" sz="2400" dirty="0" smtClean="0"/>
              <a:t>المطلوب في </a:t>
            </a:r>
            <a:r>
              <a:rPr lang="ar-SA" sz="2400" dirty="0" err="1" smtClean="0"/>
              <a:t>النشاط:</a:t>
            </a:r>
            <a:r>
              <a:rPr lang="ar-SA" sz="2400" dirty="0" smtClean="0"/>
              <a:t> </a:t>
            </a:r>
            <a:endParaRPr lang="en-US" sz="2400" dirty="0" smtClean="0"/>
          </a:p>
          <a:p>
            <a:r>
              <a:rPr lang="ar-SA" sz="2400" dirty="0" smtClean="0"/>
              <a:t>قمت بتقويم خرائط </a:t>
            </a:r>
            <a:r>
              <a:rPr lang="ar-SA" sz="2400" dirty="0" err="1" smtClean="0"/>
              <a:t>مفاهيمية</a:t>
            </a:r>
            <a:r>
              <a:rPr lang="ar-SA" sz="2400" dirty="0" smtClean="0"/>
              <a:t>  الأخطاء فيها؛ ولا شك أنك استندت بعدد من المعايير التي تكونت في ذهنك بناءً على مهاراتك في فهم وبناء خرائط المفاهيم.</a:t>
            </a:r>
            <a:endParaRPr lang="en-US" sz="2400" dirty="0" smtClean="0"/>
          </a:p>
          <a:p>
            <a:r>
              <a:rPr lang="ar-SA" sz="2400" dirty="0" smtClean="0"/>
              <a:t>مستعيناً بالنشرة </a:t>
            </a:r>
            <a:r>
              <a:rPr lang="ar-SA" sz="2400" dirty="0" err="1" smtClean="0"/>
              <a:t>العلمية </a:t>
            </a:r>
            <a:r>
              <a:rPr lang="ar-SA" sz="2400" dirty="0" smtClean="0"/>
              <a:t>(2-2-2)؛ وبالتعاون مع زملائك في المجموعة؛ صمِّم أداةً تقويمية مناسبة يمكن استخدامها في تقويم خريطة </a:t>
            </a:r>
            <a:r>
              <a:rPr lang="ar-SA" sz="2400" dirty="0" err="1" smtClean="0"/>
              <a:t>مفاهيمية</a:t>
            </a:r>
            <a:r>
              <a:rPr lang="ar-SA" sz="2400" dirty="0" smtClean="0"/>
              <a:t> هرمية.</a:t>
            </a:r>
            <a:endParaRPr lang="en-US" sz="24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جدول 4"/>
          <p:cNvGraphicFramePr>
            <a:graphicFrameLocks noGrp="1"/>
          </p:cNvGraphicFramePr>
          <p:nvPr/>
        </p:nvGraphicFramePr>
        <p:xfrm>
          <a:off x="1331640" y="908720"/>
          <a:ext cx="6096000" cy="487680"/>
        </p:xfrm>
        <a:graphic>
          <a:graphicData uri="http://schemas.openxmlformats.org/drawingml/2006/table">
            <a:tbl>
              <a:tblPr rtl="1"/>
              <a:tblGrid>
                <a:gridCol w="4496410"/>
                <a:gridCol w="1599590"/>
              </a:tblGrid>
              <a:tr h="0">
                <a:tc>
                  <a:txBody>
                    <a:bodyPr/>
                    <a:lstStyle/>
                    <a:p>
                      <a:pPr algn="justLow" rtl="1">
                        <a:spcAft>
                          <a:spcPts val="0"/>
                        </a:spcAft>
                      </a:pPr>
                      <a:r>
                        <a:rPr lang="ar-SA" sz="1600" dirty="0" err="1" smtClean="0">
                          <a:latin typeface="Times New Roman"/>
                          <a:ea typeface="Times New Roman"/>
                          <a:cs typeface="AL-Mohanad Bold"/>
                        </a:rPr>
                        <a:t>النشاط </a:t>
                      </a:r>
                      <a:r>
                        <a:rPr lang="ar-SA" sz="1600" dirty="0" smtClean="0">
                          <a:latin typeface="Times New Roman"/>
                          <a:ea typeface="Times New Roman"/>
                          <a:cs typeface="AL-Mohanad Bold"/>
                        </a:rPr>
                        <a:t>(2-2-7</a:t>
                      </a:r>
                      <a:r>
                        <a:rPr lang="ar-SA" sz="1600" dirty="0" err="1" smtClean="0">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Bold"/>
                        </a:rPr>
                        <a:t>الزمن (15)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2843808" y="548680"/>
            <a:ext cx="3744415" cy="100811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الوحدة الثالثة</a:t>
            </a:r>
            <a:endParaRPr lang="ar-SA" sz="2800" b="1" dirty="0"/>
          </a:p>
        </p:txBody>
      </p:sp>
      <p:sp>
        <p:nvSpPr>
          <p:cNvPr id="29697" name="Rectangle 1"/>
          <p:cNvSpPr>
            <a:spLocks noChangeArrowheads="1"/>
          </p:cNvSpPr>
          <p:nvPr/>
        </p:nvSpPr>
        <p:spPr bwMode="auto">
          <a:xfrm>
            <a:off x="899592" y="1772816"/>
            <a:ext cx="7488832"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000" dirty="0" smtClean="0"/>
              <a:t>الهدف العام </a:t>
            </a:r>
            <a:r>
              <a:rPr lang="ar-SA" sz="2000" dirty="0" err="1" smtClean="0"/>
              <a:t>للوحدة:</a:t>
            </a:r>
            <a:r>
              <a:rPr lang="ar-SA" sz="2000" dirty="0" smtClean="0"/>
              <a:t> </a:t>
            </a:r>
            <a:endParaRPr lang="en-US" sz="2000" dirty="0" smtClean="0"/>
          </a:p>
          <a:p>
            <a:r>
              <a:rPr lang="ar-SA" sz="2000" dirty="0" smtClean="0"/>
              <a:t>توظيف الاستخدامات المتعددة لخرائط المفاهيم في مواقف التعليم والتعلم.</a:t>
            </a:r>
            <a:endParaRPr lang="en-US" sz="2000" dirty="0" smtClean="0"/>
          </a:p>
          <a:p>
            <a:r>
              <a:rPr lang="ar-SA" sz="2000" dirty="0" smtClean="0"/>
              <a:t>الأهداف الإجرائية:</a:t>
            </a:r>
            <a:endParaRPr lang="en-US" sz="2000" dirty="0" smtClean="0"/>
          </a:p>
          <a:p>
            <a:pPr marL="457200" indent="-457200">
              <a:buFont typeface="+mj-lt"/>
              <a:buAutoNum type="arabicPeriod"/>
            </a:pPr>
            <a:r>
              <a:rPr lang="ar-SA" sz="2000" dirty="0" smtClean="0"/>
              <a:t>في نهاية الوحدة التدريبية يتوقع من المتدرب أن:</a:t>
            </a:r>
            <a:endParaRPr lang="en-US" sz="2000" dirty="0" smtClean="0"/>
          </a:p>
          <a:p>
            <a:pPr marL="457200" lvl="0" indent="-457200">
              <a:buFont typeface="+mj-lt"/>
              <a:buAutoNum type="arabicPeriod"/>
            </a:pPr>
            <a:r>
              <a:rPr lang="ar-SA" sz="2000" dirty="0" smtClean="0"/>
              <a:t>يوظف خرائط المفهوم في أنواع تقويم  تعلم الطلاب.</a:t>
            </a:r>
            <a:endParaRPr lang="en-US" sz="2000" dirty="0" smtClean="0"/>
          </a:p>
          <a:p>
            <a:pPr marL="457200" lvl="0" indent="-457200">
              <a:buFont typeface="+mj-lt"/>
              <a:buAutoNum type="arabicPeriod"/>
            </a:pPr>
            <a:r>
              <a:rPr lang="ar-SA" sz="2000" dirty="0" smtClean="0"/>
              <a:t>يوظف خرائط المفاهيم في التخطيط للتدريس.</a:t>
            </a:r>
            <a:endParaRPr lang="en-US" sz="2000" dirty="0" smtClean="0"/>
          </a:p>
          <a:p>
            <a:pPr marL="457200" lvl="0" indent="-457200">
              <a:buFont typeface="+mj-lt"/>
              <a:buAutoNum type="arabicPeriod"/>
            </a:pPr>
            <a:r>
              <a:rPr lang="ar-SA" sz="2000" dirty="0" smtClean="0"/>
              <a:t>يوظف خرائط المفاهيم في تبسيط التعلم والفهم الصحيح له.</a:t>
            </a:r>
            <a:endParaRPr lang="en-US" sz="2000" dirty="0" smtClean="0"/>
          </a:p>
          <a:p>
            <a:pPr marL="457200" lvl="0" indent="-457200">
              <a:buFont typeface="+mj-lt"/>
              <a:buAutoNum type="arabicPeriod"/>
            </a:pPr>
            <a:r>
              <a:rPr lang="ar-SA" sz="2000" dirty="0" smtClean="0"/>
              <a:t>يوظف خرائط المفاهيم في اكتشاف العلاقات بين المفاهيم لتحقيق تعلم ذي معنى.</a:t>
            </a:r>
            <a:endParaRPr lang="en-US" sz="2000" dirty="0" smtClean="0"/>
          </a:p>
          <a:p>
            <a:r>
              <a:rPr lang="ar-SA" sz="2000" dirty="0" smtClean="0"/>
              <a:t>موضوعات الوحدة:</a:t>
            </a:r>
            <a:endParaRPr lang="en-US" sz="2000" dirty="0" smtClean="0"/>
          </a:p>
          <a:p>
            <a:pPr lvl="0">
              <a:buFont typeface="Arial" pitchFamily="34" charset="0"/>
              <a:buChar char="•"/>
            </a:pPr>
            <a:r>
              <a:rPr lang="ar-SA" sz="2000" dirty="0" smtClean="0"/>
              <a:t>استخدام خريطة المفهوم في أنواع تقويم تعلم الطلاب.</a:t>
            </a:r>
            <a:endParaRPr lang="en-US" sz="2000" dirty="0" smtClean="0"/>
          </a:p>
          <a:p>
            <a:pPr lvl="0">
              <a:buFont typeface="Arial" pitchFamily="34" charset="0"/>
              <a:buChar char="•"/>
            </a:pPr>
            <a:r>
              <a:rPr lang="ar-SA" sz="2000" dirty="0" smtClean="0"/>
              <a:t>استخدام خرائط المفاهيم في التخطيط للتدريس.</a:t>
            </a:r>
            <a:endParaRPr lang="en-US" sz="2000" dirty="0" smtClean="0"/>
          </a:p>
          <a:p>
            <a:pPr lvl="0">
              <a:buFont typeface="Arial" pitchFamily="34" charset="0"/>
              <a:buChar char="•"/>
            </a:pPr>
            <a:r>
              <a:rPr lang="ar-SA" sz="2000" dirty="0" smtClean="0"/>
              <a:t>استخدام خرائط المفاهيم في تبسيط التعلم والفهم الصحيح له.</a:t>
            </a:r>
            <a:endParaRPr lang="en-US" sz="2000" dirty="0" smtClean="0"/>
          </a:p>
          <a:p>
            <a:pPr lvl="0">
              <a:buFont typeface="Arial" pitchFamily="34" charset="0"/>
              <a:buChar char="•"/>
            </a:pPr>
            <a:r>
              <a:rPr lang="ar-SA" sz="2000" dirty="0" smtClean="0"/>
              <a:t>استخدام خرائط المفاهيم في اكتشاف العلاقات بين المفاهيم لتحقيق تعلم ذي معنى.</a:t>
            </a:r>
            <a:endParaRPr lang="en-US" sz="2000" dirty="0" smtClean="0"/>
          </a:p>
          <a:p>
            <a:pPr lvl="0">
              <a:buFont typeface="Arial" pitchFamily="34" charset="0"/>
              <a:buChar char="•"/>
            </a:pPr>
            <a:r>
              <a:rPr lang="ar-SA" sz="2000" dirty="0" smtClean="0"/>
              <a:t>استخدام خرائط المفاهيم في التقويم الذاتي للتعلم.</a:t>
            </a:r>
            <a:endParaRPr lang="en-US" sz="20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403648" y="620688"/>
            <a:ext cx="5904655"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الجلسة الأول</a:t>
            </a:r>
            <a:endParaRPr lang="ar-SA" sz="2800" b="1" dirty="0"/>
          </a:p>
        </p:txBody>
      </p:sp>
      <p:sp>
        <p:nvSpPr>
          <p:cNvPr id="29697" name="Rectangle 1"/>
          <p:cNvSpPr>
            <a:spLocks noChangeArrowheads="1"/>
          </p:cNvSpPr>
          <p:nvPr/>
        </p:nvSpPr>
        <p:spPr bwMode="auto">
          <a:xfrm>
            <a:off x="899592" y="1879018"/>
            <a:ext cx="7488832" cy="35240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الهدف العام للوحدة:</a:t>
            </a:r>
            <a:endParaRPr lang="en-US" sz="2400" dirty="0" smtClean="0"/>
          </a:p>
          <a:p>
            <a:r>
              <a:rPr lang="ar-SA" sz="2400" dirty="0" smtClean="0"/>
              <a:t>توظيف الاستخدامات المتعددة لخرائط المفاهيم في مواقف التعليم والتعلم.</a:t>
            </a:r>
            <a:endParaRPr lang="en-US" sz="2400" dirty="0" smtClean="0"/>
          </a:p>
          <a:p>
            <a:r>
              <a:rPr lang="ar-SA" sz="2400" dirty="0" smtClean="0"/>
              <a:t>الأهداف الإجرائية:ى</a:t>
            </a:r>
            <a:endParaRPr lang="en-US" sz="2400" dirty="0" smtClean="0"/>
          </a:p>
          <a:p>
            <a:r>
              <a:rPr lang="ar-SA" sz="2400" dirty="0" smtClean="0"/>
              <a:t>في نهاية الجلسة التدريبية يتوقع من المتدرب </a:t>
            </a:r>
            <a:r>
              <a:rPr lang="ar-SA" sz="2400" dirty="0" err="1" smtClean="0"/>
              <a:t>أن:</a:t>
            </a:r>
            <a:r>
              <a:rPr lang="ar-SA" sz="2400" dirty="0" smtClean="0"/>
              <a:t>  </a:t>
            </a:r>
            <a:endParaRPr lang="en-US" sz="2400" dirty="0" smtClean="0"/>
          </a:p>
          <a:p>
            <a:pPr lvl="1"/>
            <a:r>
              <a:rPr lang="ar-SA" sz="2400" dirty="0" smtClean="0"/>
              <a:t>يوظف خريطة المفهوم في أنواع تقويم تعلم </a:t>
            </a:r>
            <a:r>
              <a:rPr lang="ar-SA" sz="2400" dirty="0" err="1" smtClean="0"/>
              <a:t>الطلاب .</a:t>
            </a:r>
            <a:endParaRPr lang="en-US" sz="2400" dirty="0" smtClean="0"/>
          </a:p>
          <a:p>
            <a:pPr lvl="1"/>
            <a:r>
              <a:rPr lang="ar-SA" sz="2400" dirty="0" smtClean="0"/>
              <a:t>يوظف خرائط المفاهيم في التخطيط للتدريس.</a:t>
            </a:r>
            <a:endParaRPr lang="en-US" sz="2400" dirty="0" smtClean="0"/>
          </a:p>
          <a:p>
            <a:r>
              <a:rPr lang="ar-SA" sz="2400" dirty="0" smtClean="0"/>
              <a:t>موضوعات </a:t>
            </a:r>
            <a:r>
              <a:rPr lang="ar-SA" sz="2400" dirty="0" err="1" smtClean="0"/>
              <a:t>الجلسة:</a:t>
            </a:r>
            <a:r>
              <a:rPr lang="ar-SA" sz="2400" dirty="0" smtClean="0"/>
              <a:t> </a:t>
            </a:r>
            <a:endParaRPr lang="en-US" sz="2400" dirty="0" smtClean="0"/>
          </a:p>
          <a:p>
            <a:pPr lvl="0"/>
            <a:r>
              <a:rPr lang="ar-SA" sz="2400" dirty="0" smtClean="0"/>
              <a:t>استخدام خريطة المفهوم في أنواع تقويم تعلم </a:t>
            </a:r>
            <a:r>
              <a:rPr lang="ar-SA" sz="2400" dirty="0" err="1" smtClean="0"/>
              <a:t>الطلاب .</a:t>
            </a:r>
            <a:endParaRPr lang="en-US" sz="2400" dirty="0" smtClean="0"/>
          </a:p>
          <a:p>
            <a:pPr lvl="0"/>
            <a:r>
              <a:rPr lang="ar-SA" sz="2400" dirty="0" smtClean="0"/>
              <a:t>استخدام خرائط المفاهيم في التخطيط للتدريس.</a:t>
            </a:r>
            <a:endParaRPr lang="en-US" sz="2400" dirty="0" smtClean="0"/>
          </a:p>
          <a:p>
            <a:pPr marL="0" marR="0" lvl="0" indent="0"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899593" y="908720"/>
          <a:ext cx="7128792" cy="5158840"/>
        </p:xfrm>
        <a:graphic>
          <a:graphicData uri="http://schemas.openxmlformats.org/drawingml/2006/table">
            <a:tbl>
              <a:tblPr rtl="1"/>
              <a:tblGrid>
                <a:gridCol w="535996"/>
                <a:gridCol w="1849181"/>
                <a:gridCol w="1437678"/>
                <a:gridCol w="3305937"/>
              </a:tblGrid>
              <a:tr h="308442">
                <a:tc>
                  <a:txBody>
                    <a:bodyPr/>
                    <a:lstStyle/>
                    <a:p>
                      <a:pPr algn="ctr" rtl="1">
                        <a:spcAft>
                          <a:spcPts val="0"/>
                        </a:spcAft>
                      </a:pPr>
                      <a:r>
                        <a:rPr lang="ar-SA" sz="1400" dirty="0">
                          <a:latin typeface="Times New Roman"/>
                          <a:ea typeface="Times New Roman"/>
                          <a:cs typeface="PT Bold Heading"/>
                        </a:rPr>
                        <a:t>النشاط</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الموضوع</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الزمن بالدقائق</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طريقة التنفيذ</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63">
                <a:tc>
                  <a:txBody>
                    <a:bodyPr/>
                    <a:lstStyle/>
                    <a:p>
                      <a:pPr algn="ctr" rtl="1">
                        <a:spcAft>
                          <a:spcPts val="0"/>
                        </a:spcAft>
                      </a:pPr>
                      <a:endParaRPr lang="ar-SA" sz="1400" dirty="0">
                        <a:latin typeface="Times New Roman"/>
                        <a:ea typeface="Times New Roman"/>
                        <a:cs typeface="PT Bold Heading"/>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dirty="0">
                          <a:latin typeface="Times New Roman"/>
                          <a:ea typeface="Times New Roman"/>
                          <a:cs typeface="PT Bold Heading"/>
                        </a:rPr>
                        <a:t>أهداف الوحدة الثالثة</a:t>
                      </a:r>
                      <a:endParaRPr lang="en-US" sz="1400" dirty="0">
                        <a:latin typeface="Times New Roman"/>
                        <a:ea typeface="Times New Roman"/>
                      </a:endParaRPr>
                    </a:p>
                    <a:p>
                      <a:pPr algn="ctr" rtl="1">
                        <a:spcAft>
                          <a:spcPts val="0"/>
                        </a:spcAft>
                      </a:pPr>
                      <a:r>
                        <a:rPr lang="ar-SA" sz="1400" dirty="0">
                          <a:latin typeface="Times New Roman"/>
                          <a:ea typeface="Times New Roman"/>
                          <a:cs typeface="PT Bold Heading"/>
                        </a:rPr>
                        <a:t>الجلسة الأولى</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AL-Mohanad"/>
                        </a:rPr>
                        <a:t>5</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a:latin typeface="Times New Roman"/>
                          <a:ea typeface="Times New Roman"/>
                          <a:cs typeface="AL-Mohanad"/>
                        </a:rPr>
                        <a:t>يعرض المدرب أهداف الجلسة ويناقشها مع المتدربين.</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9395">
                <a:tc rowSpan="3">
                  <a:txBody>
                    <a:bodyPr/>
                    <a:lstStyle/>
                    <a:p>
                      <a:pPr algn="ctr" rtl="1">
                        <a:spcAft>
                          <a:spcPts val="0"/>
                        </a:spcAft>
                      </a:pPr>
                      <a:r>
                        <a:rPr lang="ar-SA" sz="1400">
                          <a:latin typeface="Times New Roman"/>
                          <a:ea typeface="Times New Roman"/>
                          <a:cs typeface="PT Bold Heading"/>
                        </a:rPr>
                        <a:t>1</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rtl="1">
                        <a:spcAft>
                          <a:spcPts val="0"/>
                        </a:spcAft>
                      </a:pPr>
                      <a:endParaRPr lang="ar-SA" sz="1400" dirty="0">
                        <a:latin typeface="Times New Roman"/>
                        <a:ea typeface="Times New Roman"/>
                        <a:cs typeface="PT Bold Heading"/>
                      </a:endParaRPr>
                    </a:p>
                    <a:p>
                      <a:pPr algn="ctr" rtl="1">
                        <a:spcAft>
                          <a:spcPts val="0"/>
                        </a:spcAft>
                      </a:pPr>
                      <a:r>
                        <a:rPr lang="ar-SA" sz="1400" dirty="0">
                          <a:latin typeface="Times New Roman"/>
                          <a:ea typeface="Times New Roman"/>
                          <a:cs typeface="PT Bold Heading"/>
                        </a:rPr>
                        <a:t>توظيف خريطة المفهوم في أنواع التقويم لتعلم الطلاب</a:t>
                      </a:r>
                      <a:endParaRPr lang="en-US" sz="1400" dirty="0">
                        <a:latin typeface="Times New Roman"/>
                        <a:ea typeface="Times New Roman"/>
                      </a:endParaRPr>
                    </a:p>
                  </a:txBody>
                  <a:tcPr marL="46628" marR="46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dirty="0">
                          <a:latin typeface="Times New Roman"/>
                          <a:ea typeface="Times New Roman"/>
                          <a:cs typeface="AL-Mohanad"/>
                        </a:rPr>
                        <a:t>30</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a:latin typeface="Times New Roman"/>
                          <a:ea typeface="Times New Roman"/>
                          <a:cs typeface="AL-Mohanad"/>
                        </a:rPr>
                        <a:t>يناقش المدرب توجيهات النشاط (4-1-1) مع المتدربين ليتأكد من فهمهم للمطلوب، وينبههم إلى أن الخارطة المفاهيمية التي سيتم بناؤها سيتم الاستفادة منها وتوظيفها في أنشطة لاحقة.</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0272">
                <a:tc vMerge="1">
                  <a:txBody>
                    <a:bodyPr/>
                    <a:lstStyle/>
                    <a:p>
                      <a:pPr rtl="1"/>
                      <a:endParaRPr lang="ar-SA"/>
                    </a:p>
                  </a:txBody>
                  <a:tcPr/>
                </a:tc>
                <a:tc vMerge="1">
                  <a:txBody>
                    <a:bodyPr/>
                    <a:lstStyle/>
                    <a:p>
                      <a:pPr rtl="1"/>
                      <a:endParaRPr lang="ar-SA"/>
                    </a:p>
                  </a:txBody>
                  <a:tcPr/>
                </a:tc>
                <a:tc>
                  <a:txBody>
                    <a:bodyPr/>
                    <a:lstStyle/>
                    <a:p>
                      <a:pPr algn="ctr" rtl="1">
                        <a:spcAft>
                          <a:spcPts val="0"/>
                        </a:spcAft>
                      </a:pPr>
                      <a:r>
                        <a:rPr lang="ar-SA" sz="1400">
                          <a:latin typeface="Times New Roman"/>
                          <a:ea typeface="Times New Roman"/>
                          <a:cs typeface="AL-Mohanad"/>
                        </a:rPr>
                        <a:t>15</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latin typeface="Times New Roman"/>
                          <a:ea typeface="Times New Roman"/>
                          <a:cs typeface="AL-Mohanad"/>
                        </a:rPr>
                        <a:t>يطلب من المتدربين تنفيذ النشاط </a:t>
                      </a:r>
                      <a:r>
                        <a:rPr lang="ar-SA" sz="1400" dirty="0" err="1">
                          <a:latin typeface="Times New Roman"/>
                          <a:ea typeface="Times New Roman"/>
                          <a:cs typeface="AL-Mohanad"/>
                        </a:rPr>
                        <a:t>التدريبي </a:t>
                      </a:r>
                      <a:r>
                        <a:rPr lang="ar-SA" sz="1400" dirty="0">
                          <a:latin typeface="Times New Roman"/>
                          <a:ea typeface="Times New Roman"/>
                          <a:cs typeface="AL-Mohanad"/>
                        </a:rPr>
                        <a:t>(4-1-1) بشكل فردي، ثم بشكل جماعي.</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99">
                <a:tc vMerge="1">
                  <a:txBody>
                    <a:bodyPr/>
                    <a:lstStyle/>
                    <a:p>
                      <a:pPr rtl="1"/>
                      <a:endParaRPr lang="ar-SA"/>
                    </a:p>
                  </a:txBody>
                  <a:tcPr/>
                </a:tc>
                <a:tc vMerge="1">
                  <a:txBody>
                    <a:bodyPr/>
                    <a:lstStyle/>
                    <a:p>
                      <a:pPr rtl="1"/>
                      <a:endParaRPr lang="ar-SA"/>
                    </a:p>
                  </a:txBody>
                  <a:tcPr/>
                </a:tc>
                <a:tc>
                  <a:txBody>
                    <a:bodyPr/>
                    <a:lstStyle/>
                    <a:p>
                      <a:pPr algn="ctr" rtl="1">
                        <a:spcAft>
                          <a:spcPts val="0"/>
                        </a:spcAft>
                      </a:pPr>
                      <a:r>
                        <a:rPr lang="ar-SA" sz="1400">
                          <a:latin typeface="Times New Roman"/>
                          <a:ea typeface="Times New Roman"/>
                          <a:cs typeface="AL-Mohanad"/>
                        </a:rPr>
                        <a:t>15</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solidFill>
                            <a:srgbClr val="000000"/>
                          </a:solidFill>
                          <a:latin typeface="Times New Roman"/>
                          <a:ea typeface="Times New Roman"/>
                          <a:cs typeface="AL-Mohanad"/>
                        </a:rPr>
                        <a:t>عرض ما توصلت إليه المجموعات ومناقشتها مع المدرب.</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883">
                <a:tc rowSpan="2">
                  <a:txBody>
                    <a:bodyPr/>
                    <a:lstStyle/>
                    <a:p>
                      <a:pPr algn="ctr" rtl="1">
                        <a:spcAft>
                          <a:spcPts val="0"/>
                        </a:spcAft>
                      </a:pPr>
                      <a:r>
                        <a:rPr lang="ar-SA" sz="1400">
                          <a:latin typeface="Times New Roman"/>
                          <a:ea typeface="Times New Roman"/>
                          <a:cs typeface="PT Bold Heading"/>
                        </a:rPr>
                        <a:t>2</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228600" algn="ctr" rtl="1">
                        <a:spcAft>
                          <a:spcPts val="0"/>
                        </a:spcAft>
                      </a:pPr>
                      <a:endParaRPr lang="ar-SA" sz="1400">
                        <a:latin typeface="Times New Roman"/>
                        <a:ea typeface="Times New Roman"/>
                        <a:cs typeface="PT Bold Heading"/>
                      </a:endParaRPr>
                    </a:p>
                    <a:p>
                      <a:pPr marL="228600" algn="ctr" rtl="1">
                        <a:spcAft>
                          <a:spcPts val="0"/>
                        </a:spcAft>
                      </a:pPr>
                      <a:r>
                        <a:rPr lang="ar-SA" sz="1400">
                          <a:latin typeface="Times New Roman"/>
                          <a:ea typeface="Times New Roman"/>
                          <a:cs typeface="PT Bold Heading"/>
                        </a:rPr>
                        <a:t>توظيف خريطة المفهوم في التتخطيط للتدريس</a:t>
                      </a:r>
                      <a:endParaRPr lang="en-US" sz="1400">
                        <a:latin typeface="Times New Roman"/>
                        <a:ea typeface="Times New Roman"/>
                      </a:endParaRPr>
                    </a:p>
                  </a:txBody>
                  <a:tcPr marL="46628" marR="46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AL-Mohanad"/>
                        </a:rPr>
                        <a:t>30</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latin typeface="Times New Roman"/>
                          <a:ea typeface="Times New Roman"/>
                          <a:cs typeface="AL-Mohanad"/>
                        </a:rPr>
                        <a:t>يطلب من المتدربين تنفيذ النشاط </a:t>
                      </a:r>
                      <a:r>
                        <a:rPr lang="ar-SA" sz="1400" dirty="0" err="1">
                          <a:latin typeface="Times New Roman"/>
                          <a:ea typeface="Times New Roman"/>
                          <a:cs typeface="AL-Mohanad"/>
                        </a:rPr>
                        <a:t>التدريبي </a:t>
                      </a:r>
                      <a:r>
                        <a:rPr lang="ar-SA" sz="1400" dirty="0">
                          <a:latin typeface="Times New Roman"/>
                          <a:ea typeface="Times New Roman"/>
                          <a:cs typeface="AL-Mohanad"/>
                        </a:rPr>
                        <a:t>(4-1-2) بشكل فردي، ثم بشكل جماعي.</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445">
                <a:tc vMerge="1">
                  <a:txBody>
                    <a:bodyPr/>
                    <a:lstStyle/>
                    <a:p>
                      <a:pPr rtl="1"/>
                      <a:endParaRPr lang="ar-SA"/>
                    </a:p>
                  </a:txBody>
                  <a:tcPr/>
                </a:tc>
                <a:tc vMerge="1">
                  <a:txBody>
                    <a:bodyPr/>
                    <a:lstStyle/>
                    <a:p>
                      <a:pPr rtl="1"/>
                      <a:endParaRPr lang="ar-SA"/>
                    </a:p>
                  </a:txBody>
                  <a:tcPr/>
                </a:tc>
                <a:tc>
                  <a:txBody>
                    <a:bodyPr/>
                    <a:lstStyle/>
                    <a:p>
                      <a:pPr algn="ctr" rtl="1">
                        <a:spcAft>
                          <a:spcPts val="0"/>
                        </a:spcAft>
                      </a:pPr>
                      <a:r>
                        <a:rPr lang="ar-SA" sz="1400">
                          <a:latin typeface="Times New Roman"/>
                          <a:ea typeface="Times New Roman"/>
                          <a:cs typeface="AL-Mohanad"/>
                        </a:rPr>
                        <a:t>25</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solidFill>
                            <a:srgbClr val="000000"/>
                          </a:solidFill>
                          <a:latin typeface="Times New Roman"/>
                          <a:ea typeface="Times New Roman"/>
                          <a:cs typeface="AL-Mohanad"/>
                        </a:rPr>
                        <a:t>عرض ما توصلت إليه المجموعات ومناقشتها مع المدرب.</a:t>
                      </a:r>
                      <a:endParaRPr lang="en-US" sz="1400" dirty="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63">
                <a:tc>
                  <a:txBody>
                    <a:bodyPr/>
                    <a:lstStyle/>
                    <a:p>
                      <a:pPr algn="ctr" rtl="1">
                        <a:spcAft>
                          <a:spcPts val="0"/>
                        </a:spcAft>
                      </a:pPr>
                      <a:r>
                        <a:rPr lang="ar-SA" sz="1400">
                          <a:latin typeface="Times New Roman"/>
                          <a:ea typeface="Times New Roman"/>
                          <a:cs typeface="AL-Mateen"/>
                        </a:rPr>
                        <a:t>====</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المجموع</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120</a:t>
                      </a:r>
                      <a:endParaRPr lang="en-US" sz="1400">
                        <a:latin typeface="Times New Roman"/>
                        <a:ea typeface="Times New Roman"/>
                      </a:endParaRPr>
                    </a:p>
                  </a:txBody>
                  <a:tcPr marL="46628" marR="466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err="1">
                          <a:latin typeface="Times New Roman"/>
                          <a:ea typeface="Times New Roman"/>
                          <a:cs typeface="Traditional Arabic"/>
                        </a:rPr>
                        <a:t>=========================</a:t>
                      </a:r>
                      <a:endParaRPr lang="en-US" sz="1400" dirty="0">
                        <a:latin typeface="Times New Roman"/>
                        <a:ea typeface="Times New Roman"/>
                      </a:endParaRPr>
                    </a:p>
                  </a:txBody>
                  <a:tcPr marL="46628" marR="466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404664"/>
            <a:ext cx="8352927" cy="86409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539552" y="1412776"/>
            <a:ext cx="806489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1600" b="1" dirty="0" smtClean="0"/>
              <a:t>هدف النشاط:</a:t>
            </a:r>
            <a:endParaRPr lang="en-US" sz="1600" b="1" dirty="0" smtClean="0"/>
          </a:p>
          <a:p>
            <a:r>
              <a:rPr lang="ar-SA" sz="1600" b="1" dirty="0" smtClean="0"/>
              <a:t>أن يوظف المتدرب خريطة المفهوم في أنواع التقويم  لتعلم </a:t>
            </a:r>
            <a:r>
              <a:rPr lang="ar-SA" sz="1600" b="1" dirty="0" err="1" smtClean="0"/>
              <a:t>الطلاب .</a:t>
            </a:r>
            <a:endParaRPr lang="ar-SA" sz="1600" b="1" dirty="0" smtClean="0"/>
          </a:p>
          <a:p>
            <a:endParaRPr lang="en-US" sz="1600" b="1" dirty="0" smtClean="0"/>
          </a:p>
          <a:p>
            <a:r>
              <a:rPr lang="ar-SA" sz="1600" b="1" dirty="0" smtClean="0"/>
              <a:t>المطلوب في </a:t>
            </a:r>
            <a:r>
              <a:rPr lang="ar-SA" sz="1600" b="1" dirty="0" err="1" smtClean="0"/>
              <a:t>النشاط:</a:t>
            </a:r>
            <a:r>
              <a:rPr lang="ar-SA" sz="1600" b="1" dirty="0" smtClean="0"/>
              <a:t> </a:t>
            </a:r>
            <a:endParaRPr lang="en-US" sz="1600" b="1" dirty="0" smtClean="0"/>
          </a:p>
          <a:p>
            <a:r>
              <a:rPr lang="ar-SA" sz="1600" b="1" dirty="0" smtClean="0"/>
              <a:t>عزيزي المتدرب:</a:t>
            </a:r>
            <a:endParaRPr lang="en-US" sz="1600" b="1" dirty="0" smtClean="0"/>
          </a:p>
          <a:p>
            <a:r>
              <a:rPr lang="ar-SA" sz="1600" b="1" dirty="0" smtClean="0"/>
              <a:t>يمكن استخدام خريطة المفهوم في أنواع التقويم لتعلّم الطلاب بطرق شتّى،ونقترح أن تقدّم للطلاب خريطة مفاهيم ناقصة ويطلب من الطلاب استكمالها، ويجب أن تلاحظ الآتي:</a:t>
            </a:r>
            <a:endParaRPr lang="en-US" sz="1600" b="1" dirty="0" smtClean="0"/>
          </a:p>
          <a:p>
            <a:pPr lvl="0"/>
            <a:r>
              <a:rPr lang="ar-SA" sz="1600" b="1" dirty="0" smtClean="0"/>
              <a:t>يفضّل عند بناء خارطة المفاهيم لتوظيفها في التقويم القبلي أن تكون العناصر الناقصة مبنية على معرفة وخبرات سابقة لدى </a:t>
            </a:r>
            <a:r>
              <a:rPr lang="ar-SA" sz="1600" b="1" dirty="0" err="1" smtClean="0"/>
              <a:t>الطلاب.</a:t>
            </a:r>
            <a:r>
              <a:rPr lang="ar-SA" sz="1600" b="1" dirty="0" smtClean="0"/>
              <a:t> ويفضّل عند بنائها لتوظيفها في التقويم البنائي، تقديم خارطة مفاهيم كاملة لا ينقصها سوى المفاهيم التي يتم تناولها في موضوع الدرس </a:t>
            </a:r>
            <a:r>
              <a:rPr lang="ar-SA" sz="1600" b="1" dirty="0" err="1" smtClean="0"/>
              <a:t>الحالي.</a:t>
            </a:r>
            <a:r>
              <a:rPr lang="ar-SA" sz="1600" b="1" dirty="0" smtClean="0"/>
              <a:t> على أنه يفضّل التركز فيها على المفاهيم التي </a:t>
            </a:r>
            <a:r>
              <a:rPr lang="ar-SA" sz="1600" b="1" dirty="0" err="1" smtClean="0"/>
              <a:t>استهدفها </a:t>
            </a:r>
            <a:r>
              <a:rPr lang="ar-SA" sz="1600" b="1" dirty="0" smtClean="0"/>
              <a:t>(موضوع الدرس الحالي أو الوحدة) عند بناء خارطة مفاهيم لتوظيفها في التقويم الختامي.</a:t>
            </a:r>
            <a:endParaRPr lang="en-US" sz="1600" b="1" dirty="0" smtClean="0"/>
          </a:p>
          <a:p>
            <a:pPr lvl="0"/>
            <a:r>
              <a:rPr lang="ar-SA" sz="1600" b="1" dirty="0" smtClean="0"/>
              <a:t>يفضّل عدم المبالغة في عدد العناصر الناقصة في خارطة المفاهيم، في بدايات تطبيق هذا الأسلوب مع الطلاب.</a:t>
            </a:r>
            <a:endParaRPr lang="en-US" sz="1600" b="1" dirty="0" smtClean="0"/>
          </a:p>
          <a:p>
            <a:pPr lvl="0"/>
            <a:r>
              <a:rPr lang="ar-SA" sz="1600" b="1" dirty="0" smtClean="0"/>
              <a:t>مراعاة التنوع عند إحداث النقص في الخريطة، فقد يكون في المفاهيم،أو في الكلمات والجمل الرابطة، أو الوصلات، أو في المربعات والمستطيلات </a:t>
            </a:r>
            <a:r>
              <a:rPr lang="ar-SA" sz="1600" b="1" dirty="0" err="1" smtClean="0"/>
              <a:t>والدوائر،...</a:t>
            </a:r>
            <a:r>
              <a:rPr lang="ar-SA" sz="1600" b="1" dirty="0" smtClean="0"/>
              <a:t> </a:t>
            </a:r>
            <a:r>
              <a:rPr lang="ar-SA" sz="1600" b="1" dirty="0" err="1" smtClean="0"/>
              <a:t>إلخ.</a:t>
            </a:r>
            <a:endParaRPr lang="en-US" sz="1600" b="1" dirty="0" smtClean="0"/>
          </a:p>
          <a:p>
            <a:r>
              <a:rPr lang="ar-SA" sz="1600" b="1" dirty="0" smtClean="0"/>
              <a:t>في ضوء ما سبق، نأمل منك القيام بالآتي، ثم مناقشة ما توصلت إليه مع زملائك في المجموعة:</a:t>
            </a:r>
            <a:endParaRPr lang="en-US" sz="1600" b="1" dirty="0" smtClean="0"/>
          </a:p>
          <a:p>
            <a:pPr lvl="0"/>
            <a:r>
              <a:rPr lang="ar-SA" sz="1600" b="1" dirty="0" smtClean="0"/>
              <a:t>ذكر الإجراءات التي ستتّبعها في توظيف خارطة المفاهيم في أنواع </a:t>
            </a:r>
            <a:r>
              <a:rPr lang="ar-SA" sz="1600" b="1" dirty="0" err="1" smtClean="0"/>
              <a:t>التقويم </a:t>
            </a:r>
            <a:r>
              <a:rPr lang="ar-SA" sz="1600" b="1" dirty="0" smtClean="0"/>
              <a:t>(القبلي/ البنائي/ الختامي</a:t>
            </a:r>
            <a:r>
              <a:rPr lang="ar-SA" sz="1600" b="1" dirty="0" err="1" smtClean="0"/>
              <a:t>).</a:t>
            </a:r>
            <a:endParaRPr lang="en-US" sz="1600" b="1" dirty="0" smtClean="0"/>
          </a:p>
          <a:p>
            <a:pPr lvl="0"/>
            <a:r>
              <a:rPr lang="ar-SA" sz="1600" b="1" dirty="0" smtClean="0"/>
              <a:t>بناء خريطة المفهوم في أحد الموضوعات من تخصصك لاستخدامها في التقويم القبلي لتعلم الطلاب، ثم إجراء التعديلات عليها لتتناسب مع وظائف </a:t>
            </a:r>
            <a:r>
              <a:rPr lang="ar-SA" sz="1600" b="1" dirty="0" err="1" smtClean="0"/>
              <a:t>التقويم </a:t>
            </a:r>
            <a:r>
              <a:rPr lang="ar-SA" sz="1600" b="1" dirty="0" smtClean="0"/>
              <a:t>(البنائي/ الختامي</a:t>
            </a:r>
            <a:r>
              <a:rPr lang="ar-SA" sz="1600" b="1" dirty="0" err="1" smtClean="0"/>
              <a:t>).</a:t>
            </a:r>
            <a:endParaRPr lang="en-US" sz="1600" b="1" dirty="0" smtClean="0"/>
          </a:p>
          <a:p>
            <a:r>
              <a:rPr lang="ar-SA" sz="1600" b="1" dirty="0" smtClean="0"/>
              <a:t>* أخي المتدرب آمل ملاحظة أن الخارطة </a:t>
            </a:r>
            <a:r>
              <a:rPr lang="ar-SA" sz="1600" b="1" dirty="0" err="1" smtClean="0"/>
              <a:t>المفاهيمية</a:t>
            </a:r>
            <a:r>
              <a:rPr lang="ar-SA" sz="1600" b="1" dirty="0" smtClean="0"/>
              <a:t> التي ستبنيها هنا سيتم توظيفها في جلسات ونشاطات قادمة.</a:t>
            </a:r>
            <a:endParaRPr lang="en-US" sz="1600" b="1" dirty="0" smtClean="0"/>
          </a:p>
          <a:p>
            <a:pPr marL="0" marR="0" lvl="0" indent="0"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p>
        </p:txBody>
      </p:sp>
      <p:graphicFrame>
        <p:nvGraphicFramePr>
          <p:cNvPr id="5" name="جدول 4"/>
          <p:cNvGraphicFramePr>
            <a:graphicFrameLocks noGrp="1"/>
          </p:cNvGraphicFramePr>
          <p:nvPr/>
        </p:nvGraphicFramePr>
        <p:xfrm>
          <a:off x="1331640" y="548680"/>
          <a:ext cx="6096000" cy="487680"/>
        </p:xfrm>
        <a:graphic>
          <a:graphicData uri="http://schemas.openxmlformats.org/drawingml/2006/table">
            <a:tbl>
              <a:tblPr rtl="1"/>
              <a:tblGrid>
                <a:gridCol w="4496410"/>
                <a:gridCol w="1599590"/>
              </a:tblGrid>
              <a:tr h="99824">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(3- 1-1</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(60)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dirty="0">
                          <a:latin typeface="Times New Roman"/>
                          <a:ea typeface="Times New Roman"/>
                          <a:cs typeface="AL-Mohanad"/>
                        </a:rPr>
                        <a:t>أسلوب التنفيذ</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949174"/>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1331640" y="1750064"/>
            <a:ext cx="705678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000" dirty="0" smtClean="0"/>
              <a:t>هدف النشاط:</a:t>
            </a:r>
            <a:endParaRPr lang="en-US" sz="2000" dirty="0" smtClean="0"/>
          </a:p>
          <a:p>
            <a:r>
              <a:rPr lang="ar-SA" sz="2000" dirty="0" smtClean="0"/>
              <a:t>أن يوظف المتدرب خرائط المفاهيم في التخطيط للتدريس.</a:t>
            </a:r>
            <a:endParaRPr lang="en-US" sz="2000" dirty="0" smtClean="0"/>
          </a:p>
          <a:p>
            <a:r>
              <a:rPr lang="ar-SA" sz="2000" dirty="0" smtClean="0"/>
              <a:t>المطلوب في </a:t>
            </a:r>
            <a:r>
              <a:rPr lang="ar-SA" sz="2000" dirty="0" err="1" smtClean="0"/>
              <a:t>النشاط:</a:t>
            </a:r>
            <a:r>
              <a:rPr lang="ar-SA" sz="2000" dirty="0" smtClean="0"/>
              <a:t> </a:t>
            </a:r>
            <a:endParaRPr lang="en-US" sz="2000" dirty="0" smtClean="0"/>
          </a:p>
          <a:p>
            <a:r>
              <a:rPr lang="ar-SA" sz="2000" dirty="0" smtClean="0"/>
              <a:t>عزيزي المتدرب:</a:t>
            </a:r>
            <a:endParaRPr lang="en-US" sz="2000" dirty="0" smtClean="0"/>
          </a:p>
          <a:p>
            <a:r>
              <a:rPr lang="ar-SA" sz="2000" dirty="0" smtClean="0"/>
              <a:t>اطلع على النشرة </a:t>
            </a:r>
            <a:r>
              <a:rPr lang="ar-SA" sz="2000" dirty="0" err="1" smtClean="0"/>
              <a:t>العلمية </a:t>
            </a:r>
            <a:r>
              <a:rPr lang="ar-SA" sz="2000" dirty="0" smtClean="0"/>
              <a:t>(4-1-1) للتعرف على بعض استخدامات خرائط المفاهيم في الموقف التعليمي التعلمي، وفوائدها في التخطيط للتدريس، نأمل منك القيام بالآتي ثم مناقشة ما توصلت إليه مع زملائك في المجموعة:</a:t>
            </a:r>
            <a:endParaRPr lang="en-US" sz="2000" dirty="0" smtClean="0"/>
          </a:p>
          <a:p>
            <a:r>
              <a:rPr lang="ar-SA" sz="2000" dirty="0" smtClean="0"/>
              <a:t>خطط لدرس باستخدام خريطة المفاهيم في التخطيط للمواقف التعليمية،وفق ما تم التدرب عليه سابقاً متضمنة العناصر الآتية:</a:t>
            </a:r>
            <a:endParaRPr lang="en-US" sz="2000" dirty="0" smtClean="0"/>
          </a:p>
          <a:p>
            <a:pPr lvl="0"/>
            <a:r>
              <a:rPr lang="ar-SA" sz="2000" dirty="0" smtClean="0"/>
              <a:t>الأهداف.</a:t>
            </a:r>
            <a:endParaRPr lang="en-US" sz="2000" dirty="0" smtClean="0"/>
          </a:p>
          <a:p>
            <a:pPr lvl="0"/>
            <a:r>
              <a:rPr lang="ar-SA" sz="2000" dirty="0" smtClean="0"/>
              <a:t>الأساليب وطرائق التدريس،والإجراءات.</a:t>
            </a:r>
            <a:endParaRPr lang="en-US" sz="2000" dirty="0" smtClean="0"/>
          </a:p>
          <a:p>
            <a:pPr lvl="0"/>
            <a:r>
              <a:rPr lang="ar-SA" sz="2000" dirty="0" smtClean="0"/>
              <a:t>الأنشطة المصاحبة.</a:t>
            </a:r>
            <a:endParaRPr lang="en-US" sz="2000" dirty="0" smtClean="0"/>
          </a:p>
          <a:p>
            <a:pPr lvl="0"/>
            <a:r>
              <a:rPr lang="ar-SA" sz="2000" dirty="0" smtClean="0"/>
              <a:t>الوسائل التعليمية.</a:t>
            </a:r>
            <a:endParaRPr lang="en-US" sz="2000" dirty="0" smtClean="0"/>
          </a:p>
          <a:p>
            <a:pPr lvl="0"/>
            <a:r>
              <a:rPr lang="ar-SA" sz="2000" dirty="0" smtClean="0"/>
              <a:t>أنواع </a:t>
            </a:r>
            <a:r>
              <a:rPr lang="ar-SA" sz="2000" dirty="0" err="1" smtClean="0"/>
              <a:t>التقويم </a:t>
            </a:r>
            <a:r>
              <a:rPr lang="ar-SA" sz="2000" dirty="0" smtClean="0"/>
              <a:t>(القبلي/ البنائي/ الختامي</a:t>
            </a:r>
            <a:r>
              <a:rPr lang="ar-SA" sz="2000" dirty="0" err="1" smtClean="0"/>
              <a:t>).</a:t>
            </a:r>
            <a:endParaRPr lang="en-US" sz="2000" dirty="0"/>
          </a:p>
        </p:txBody>
      </p:sp>
      <p:graphicFrame>
        <p:nvGraphicFramePr>
          <p:cNvPr id="5" name="جدول 4"/>
          <p:cNvGraphicFramePr>
            <a:graphicFrameLocks noGrp="1"/>
          </p:cNvGraphicFramePr>
          <p:nvPr/>
        </p:nvGraphicFramePr>
        <p:xfrm>
          <a:off x="1331640" y="764704"/>
          <a:ext cx="6096000" cy="648072"/>
        </p:xfrm>
        <a:graphic>
          <a:graphicData uri="http://schemas.openxmlformats.org/drawingml/2006/table">
            <a:tbl>
              <a:tblPr rtl="1"/>
              <a:tblGrid>
                <a:gridCol w="4496410"/>
                <a:gridCol w="1599590"/>
              </a:tblGrid>
              <a:tr h="324036">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(3-1- 2</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(50)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24036">
                <a:tc>
                  <a:txBody>
                    <a:bodyPr/>
                    <a:lstStyle/>
                    <a:p>
                      <a:pPr algn="r" rtl="1">
                        <a:spcAft>
                          <a:spcPts val="0"/>
                        </a:spcAft>
                      </a:pPr>
                      <a:r>
                        <a:rPr lang="ar-SA" sz="1600">
                          <a:latin typeface="Times New Roman"/>
                          <a:ea typeface="Times New Roman"/>
                          <a:cs typeface="AL-Mohana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2483767" y="332656"/>
            <a:ext cx="3672409" cy="100811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الجلسة الثانية</a:t>
            </a:r>
            <a:endParaRPr lang="ar-SA" sz="2800" b="1" dirty="0"/>
          </a:p>
        </p:txBody>
      </p:sp>
      <p:sp>
        <p:nvSpPr>
          <p:cNvPr id="29697" name="Rectangle 1"/>
          <p:cNvSpPr>
            <a:spLocks noChangeArrowheads="1"/>
          </p:cNvSpPr>
          <p:nvPr/>
        </p:nvSpPr>
        <p:spPr bwMode="auto">
          <a:xfrm>
            <a:off x="827584" y="1412776"/>
            <a:ext cx="7488832"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الهدف العام للوحدة:</a:t>
            </a:r>
            <a:endParaRPr lang="en-US" sz="2400" dirty="0" smtClean="0"/>
          </a:p>
          <a:p>
            <a:r>
              <a:rPr lang="ar-SA" sz="2400" dirty="0" smtClean="0"/>
              <a:t>الاستخدامات المتعددة لخرائط المفاهيم في مواقف التعليم والتعلم.</a:t>
            </a:r>
            <a:endParaRPr lang="en-US" sz="2400" dirty="0" smtClean="0"/>
          </a:p>
          <a:p>
            <a:r>
              <a:rPr lang="ar-SA" sz="2400" dirty="0" smtClean="0"/>
              <a:t>الأهداف الإجرائية:</a:t>
            </a:r>
            <a:endParaRPr lang="en-US" sz="2400" dirty="0" smtClean="0"/>
          </a:p>
          <a:p>
            <a:r>
              <a:rPr lang="ar-SA" sz="2400" dirty="0" smtClean="0"/>
              <a:t>في نهاية الجلسة التدريبية يتوقع من المتدرب </a:t>
            </a:r>
            <a:r>
              <a:rPr lang="ar-SA" sz="2400" dirty="0" err="1" smtClean="0"/>
              <a:t>أن:</a:t>
            </a:r>
            <a:r>
              <a:rPr lang="ar-SA" sz="2400" dirty="0" smtClean="0"/>
              <a:t>  </a:t>
            </a:r>
            <a:endParaRPr lang="en-US" sz="2400" dirty="0" smtClean="0"/>
          </a:p>
          <a:p>
            <a:pPr marL="457200" lvl="0" indent="-457200">
              <a:buFont typeface="+mj-lt"/>
              <a:buAutoNum type="arabicPeriod"/>
            </a:pPr>
            <a:r>
              <a:rPr lang="ar-SA" sz="2400" dirty="0" smtClean="0"/>
              <a:t>يوظف خرائط المفاهيم في تبسيط التعلم والفهم الصحيح له.</a:t>
            </a:r>
            <a:endParaRPr lang="en-US" sz="2400" dirty="0" smtClean="0"/>
          </a:p>
          <a:p>
            <a:pPr marL="457200" lvl="0" indent="-457200">
              <a:buFont typeface="+mj-lt"/>
              <a:buAutoNum type="arabicPeriod"/>
            </a:pPr>
            <a:r>
              <a:rPr lang="ar-SA" sz="2400" dirty="0" smtClean="0"/>
              <a:t>يوظف خرائط المفاهيم في اكتشاف العلاقات بين المفاهيم لتحقيق تعلم ذي معنى </a:t>
            </a:r>
            <a:endParaRPr lang="en-US" sz="2400" dirty="0" smtClean="0"/>
          </a:p>
          <a:p>
            <a:pPr marL="457200" lvl="0" indent="-457200">
              <a:buFont typeface="+mj-lt"/>
              <a:buAutoNum type="arabicPeriod"/>
            </a:pPr>
            <a:r>
              <a:rPr lang="ar-SA" sz="2400" dirty="0" smtClean="0"/>
              <a:t>يوظف خرائط المفاهيم في التقويم الذاتي للتعلم.</a:t>
            </a:r>
            <a:endParaRPr lang="en-US" sz="2400" dirty="0" smtClean="0"/>
          </a:p>
          <a:p>
            <a:r>
              <a:rPr lang="ar-SA" sz="2400" dirty="0" smtClean="0"/>
              <a:t>موضوعات </a:t>
            </a:r>
            <a:r>
              <a:rPr lang="ar-SA" sz="2400" dirty="0" err="1" smtClean="0"/>
              <a:t>الجلسة:</a:t>
            </a:r>
            <a:r>
              <a:rPr lang="ar-SA" sz="2400" dirty="0" smtClean="0"/>
              <a:t> </a:t>
            </a:r>
            <a:endParaRPr lang="en-US" sz="2400" dirty="0" smtClean="0"/>
          </a:p>
          <a:p>
            <a:pPr lvl="0">
              <a:buFont typeface="Arial" pitchFamily="34" charset="0"/>
              <a:buChar char="•"/>
            </a:pPr>
            <a:r>
              <a:rPr lang="ar-SA" sz="2400" dirty="0" smtClean="0"/>
              <a:t>استخدام خرائط المفاهيم في تبسيط التعلم والفهم الصحيح له.</a:t>
            </a:r>
            <a:endParaRPr lang="en-US" sz="2400" dirty="0" smtClean="0"/>
          </a:p>
          <a:p>
            <a:pPr lvl="0">
              <a:buFont typeface="Arial" pitchFamily="34" charset="0"/>
              <a:buChar char="•"/>
            </a:pPr>
            <a:r>
              <a:rPr lang="ar-SA" sz="2400" dirty="0" smtClean="0"/>
              <a:t>استخدام خرائط المفاهيم في اكتشاف العلاقات بين المفاهيم لتحقيق تعلم ذي معنى.</a:t>
            </a:r>
            <a:endParaRPr lang="en-US" sz="2400" dirty="0" smtClean="0"/>
          </a:p>
          <a:p>
            <a:pPr lvl="0">
              <a:buFont typeface="Arial" pitchFamily="34" charset="0"/>
              <a:buChar char="•"/>
            </a:pPr>
            <a:r>
              <a:rPr lang="ar-SA" sz="2400" dirty="0" smtClean="0"/>
              <a:t>استخدام خرائط المفاهيم في التقويم الذاتي للتعلم.</a:t>
            </a:r>
            <a:endParaRPr lang="en-US" sz="2400" dirty="0" smtClean="0"/>
          </a:p>
          <a:p>
            <a:pPr marL="0" marR="0" lvl="0" indent="0"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جدول 4"/>
          <p:cNvGraphicFramePr>
            <a:graphicFrameLocks noGrp="1"/>
          </p:cNvGraphicFramePr>
          <p:nvPr/>
        </p:nvGraphicFramePr>
        <p:xfrm>
          <a:off x="1187623" y="1390511"/>
          <a:ext cx="7128793" cy="4502742"/>
        </p:xfrm>
        <a:graphic>
          <a:graphicData uri="http://schemas.openxmlformats.org/drawingml/2006/table">
            <a:tbl>
              <a:tblPr rtl="1"/>
              <a:tblGrid>
                <a:gridCol w="535995"/>
                <a:gridCol w="2052611"/>
                <a:gridCol w="1152662"/>
                <a:gridCol w="3387525"/>
              </a:tblGrid>
              <a:tr h="208169">
                <a:tc>
                  <a:txBody>
                    <a:bodyPr/>
                    <a:lstStyle/>
                    <a:p>
                      <a:pPr algn="ctr" rtl="1">
                        <a:spcAft>
                          <a:spcPts val="0"/>
                        </a:spcAft>
                      </a:pPr>
                      <a:r>
                        <a:rPr lang="ar-SA" sz="1400" dirty="0">
                          <a:latin typeface="Times New Roman"/>
                          <a:ea typeface="Times New Roman"/>
                          <a:cs typeface="PT Bold Heading"/>
                        </a:rPr>
                        <a:t>النشاط</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الموضوع</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الزمن بالدقائق</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طريقة التنفيذ</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54">
                <a:tc>
                  <a:txBody>
                    <a:bodyPr/>
                    <a:lstStyle/>
                    <a:p>
                      <a:pPr algn="ctr" rtl="1">
                        <a:spcAft>
                          <a:spcPts val="0"/>
                        </a:spcAft>
                      </a:pPr>
                      <a:endParaRPr lang="ar-SA" sz="1400" dirty="0">
                        <a:latin typeface="Times New Roman"/>
                        <a:ea typeface="Times New Roman"/>
                        <a:cs typeface="PT Bold Heading"/>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dirty="0">
                          <a:latin typeface="Times New Roman"/>
                          <a:ea typeface="Times New Roman"/>
                          <a:cs typeface="PT Bold Heading"/>
                        </a:rPr>
                        <a:t>أهداف الوحدة الثالثة</a:t>
                      </a:r>
                      <a:endParaRPr lang="en-US" sz="1400" dirty="0">
                        <a:latin typeface="Times New Roman"/>
                        <a:ea typeface="Times New Roman"/>
                      </a:endParaRPr>
                    </a:p>
                    <a:p>
                      <a:pPr algn="ctr" rtl="1">
                        <a:spcAft>
                          <a:spcPts val="0"/>
                        </a:spcAft>
                      </a:pPr>
                      <a:r>
                        <a:rPr lang="ar-SA" sz="1400" dirty="0">
                          <a:latin typeface="Times New Roman"/>
                          <a:ea typeface="Times New Roman"/>
                          <a:cs typeface="PT Bold Heading"/>
                        </a:rPr>
                        <a:t>الجلسة الأولى</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AL-Mohanad"/>
                        </a:rPr>
                        <a:t>5</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a:latin typeface="Times New Roman"/>
                          <a:ea typeface="Times New Roman"/>
                          <a:cs typeface="AL-Mohanad"/>
                        </a:rPr>
                        <a:t>يعرض المدرب أهداف الجلسة ويناقشها مع المتدربين.</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2224">
                <a:tc rowSpan="2">
                  <a:txBody>
                    <a:bodyPr/>
                    <a:lstStyle/>
                    <a:p>
                      <a:pPr algn="ctr" rtl="1">
                        <a:spcAft>
                          <a:spcPts val="0"/>
                        </a:spcAft>
                      </a:pPr>
                      <a:r>
                        <a:rPr lang="ar-SA" sz="1400">
                          <a:latin typeface="Times New Roman"/>
                          <a:ea typeface="Times New Roman"/>
                          <a:cs typeface="PT Bold Heading"/>
                        </a:rPr>
                        <a:t>1</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spcAft>
                          <a:spcPts val="0"/>
                        </a:spcAft>
                      </a:pPr>
                      <a:endParaRPr lang="ar-SA" sz="1400" dirty="0">
                        <a:latin typeface="Times New Roman"/>
                        <a:ea typeface="Times New Roman"/>
                        <a:cs typeface="PT Bold Heading"/>
                      </a:endParaRPr>
                    </a:p>
                    <a:p>
                      <a:pPr algn="ctr" rtl="1">
                        <a:spcAft>
                          <a:spcPts val="0"/>
                        </a:spcAft>
                      </a:pPr>
                      <a:r>
                        <a:rPr lang="ar-SA" sz="1400" dirty="0">
                          <a:latin typeface="Times New Roman"/>
                          <a:ea typeface="Times New Roman"/>
                          <a:cs typeface="PT Bold Heading"/>
                        </a:rPr>
                        <a:t>توظيف خريطة المفهوم في تبسيط التعلم والفهم الصحيح</a:t>
                      </a:r>
                      <a:endParaRPr lang="en-US" sz="1400" dirty="0">
                        <a:latin typeface="Times New Roman"/>
                        <a:ea typeface="Times New Roman"/>
                      </a:endParaRPr>
                    </a:p>
                  </a:txBody>
                  <a:tcPr marL="39032" marR="39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AL-Mohanad"/>
                        </a:rPr>
                        <a:t>20</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a:latin typeface="Times New Roman"/>
                          <a:ea typeface="Times New Roman"/>
                          <a:cs typeface="AL-Mohanad"/>
                        </a:rPr>
                        <a:t>يطلب المدرب من المتدربين تنفيذ النشاط التدريبي (4-2-1) بشكل فردي، ثم بشكل جماعي.</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602">
                <a:tc vMerge="1">
                  <a:txBody>
                    <a:bodyPr/>
                    <a:lstStyle/>
                    <a:p>
                      <a:pPr rtl="1"/>
                      <a:endParaRPr lang="ar-SA"/>
                    </a:p>
                  </a:txBody>
                  <a:tcPr/>
                </a:tc>
                <a:tc vMerge="1">
                  <a:txBody>
                    <a:bodyPr/>
                    <a:lstStyle/>
                    <a:p>
                      <a:pPr rtl="1"/>
                      <a:endParaRPr lang="ar-SA"/>
                    </a:p>
                  </a:txBody>
                  <a:tcPr/>
                </a:tc>
                <a:tc>
                  <a:txBody>
                    <a:bodyPr/>
                    <a:lstStyle/>
                    <a:p>
                      <a:pPr algn="ctr" rtl="1">
                        <a:spcAft>
                          <a:spcPts val="0"/>
                        </a:spcAft>
                      </a:pPr>
                      <a:r>
                        <a:rPr lang="ar-SA" sz="1400" dirty="0">
                          <a:latin typeface="Times New Roman"/>
                          <a:ea typeface="Times New Roman"/>
                          <a:cs typeface="AL-Mohanad"/>
                        </a:rPr>
                        <a:t>15</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a:solidFill>
                            <a:srgbClr val="000000"/>
                          </a:solidFill>
                          <a:latin typeface="Times New Roman"/>
                          <a:ea typeface="Times New Roman"/>
                          <a:cs typeface="AL-Mohanad"/>
                        </a:rPr>
                        <a:t> عرض ما توصلت إليه المجموعات ومناقشتها مع المدرب</a:t>
                      </a:r>
                      <a:r>
                        <a:rPr lang="ar-SA" sz="1400">
                          <a:latin typeface="Times New Roman"/>
                          <a:ea typeface="Times New Roman"/>
                          <a:cs typeface="AL-Mohanad"/>
                        </a:rPr>
                        <a:t>.</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1457">
                <a:tc>
                  <a:txBody>
                    <a:bodyPr/>
                    <a:lstStyle/>
                    <a:p>
                      <a:pPr algn="ctr" rtl="1">
                        <a:spcAft>
                          <a:spcPts val="0"/>
                        </a:spcAft>
                      </a:pPr>
                      <a:r>
                        <a:rPr lang="ar-SA" sz="1400">
                          <a:latin typeface="Times New Roman"/>
                          <a:ea typeface="Times New Roman"/>
                          <a:cs typeface="PT Bold Heading"/>
                        </a:rPr>
                        <a:t>2</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gn="ctr" rtl="1">
                        <a:spcAft>
                          <a:spcPts val="0"/>
                        </a:spcAft>
                      </a:pPr>
                      <a:endParaRPr lang="ar-SA" sz="1400">
                        <a:latin typeface="Times New Roman"/>
                        <a:ea typeface="Times New Roman"/>
                        <a:cs typeface="PT Bold Heading"/>
                      </a:endParaRPr>
                    </a:p>
                    <a:p>
                      <a:pPr marL="228600" algn="ctr" rtl="1">
                        <a:spcAft>
                          <a:spcPts val="0"/>
                        </a:spcAft>
                      </a:pPr>
                      <a:r>
                        <a:rPr lang="ar-SA" sz="1400">
                          <a:latin typeface="Times New Roman"/>
                          <a:ea typeface="Times New Roman"/>
                          <a:cs typeface="PT Bold Heading"/>
                        </a:rPr>
                        <a:t>توظيف خريطة المفهوم في اكتشاف العلاقات بين المفاهيم لتحقيق تعلم ذي معنى</a:t>
                      </a:r>
                      <a:endParaRPr lang="en-US" sz="1400">
                        <a:latin typeface="Times New Roman"/>
                        <a:ea typeface="Times New Roman"/>
                      </a:endParaRPr>
                    </a:p>
                  </a:txBody>
                  <a:tcPr marL="39032" marR="39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dirty="0">
                          <a:latin typeface="Times New Roman"/>
                          <a:ea typeface="Times New Roman"/>
                          <a:cs typeface="AL-Mohanad"/>
                        </a:rPr>
                        <a:t>25</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spc="-30" dirty="0">
                          <a:latin typeface="Times New Roman"/>
                          <a:ea typeface="Times New Roman"/>
                          <a:cs typeface="AL-Mohanad"/>
                        </a:rPr>
                        <a:t>يطلب المدرب من المتدربين قراءة النشرة </a:t>
                      </a:r>
                      <a:r>
                        <a:rPr lang="ar-SA" sz="1400" spc="-30" dirty="0" err="1">
                          <a:latin typeface="Times New Roman"/>
                          <a:ea typeface="Times New Roman"/>
                          <a:cs typeface="AL-Mohanad"/>
                        </a:rPr>
                        <a:t>العلمية </a:t>
                      </a:r>
                      <a:r>
                        <a:rPr lang="ar-SA" sz="1400" spc="-30" dirty="0">
                          <a:latin typeface="Times New Roman"/>
                          <a:ea typeface="Times New Roman"/>
                          <a:cs typeface="AL-Mohanad"/>
                        </a:rPr>
                        <a:t>(4-2-1) ويؤكد عليهم ضرورة مراعاة ما سبق حول بناء خرائط المفاهيم، ثم يطلب منهم تنفيذ النشاط </a:t>
                      </a:r>
                      <a:r>
                        <a:rPr lang="ar-SA" sz="1400" spc="-30" dirty="0" err="1">
                          <a:latin typeface="Times New Roman"/>
                          <a:ea typeface="Times New Roman"/>
                          <a:cs typeface="AL-Mohanad"/>
                        </a:rPr>
                        <a:t>التدريبي </a:t>
                      </a:r>
                      <a:r>
                        <a:rPr lang="ar-SA" sz="1400" spc="-30" dirty="0">
                          <a:latin typeface="Times New Roman"/>
                          <a:ea typeface="Times New Roman"/>
                          <a:cs typeface="AL-Mohanad"/>
                        </a:rPr>
                        <a:t>(4-2-2) بشكل فردي، ثم بشكل جماعي.</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479">
                <a:tc>
                  <a:txBody>
                    <a:bodyPr/>
                    <a:lstStyle/>
                    <a:p>
                      <a:pPr rtl="1"/>
                      <a:endParaRPr lang="ar-SA" sz="1400"/>
                    </a:p>
                  </a:txBody>
                  <a:tcPr>
                    <a:lnT w="12700" cap="flat" cmpd="sng" algn="ctr">
                      <a:solidFill>
                        <a:srgbClr val="000000"/>
                      </a:solidFill>
                      <a:prstDash val="solid"/>
                      <a:round/>
                      <a:headEnd type="none" w="med" len="med"/>
                      <a:tailEnd type="none" w="med" len="med"/>
                    </a:lnT>
                  </a:tcPr>
                </a:tc>
                <a:tc>
                  <a:txBody>
                    <a:bodyPr/>
                    <a:lstStyle/>
                    <a:p>
                      <a:pPr rtl="1"/>
                      <a:endParaRPr lang="ar-SA" sz="1400"/>
                    </a:p>
                  </a:txBody>
                  <a:tcPr>
                    <a:lnT w="12700" cap="flat" cmpd="sng" algn="ctr">
                      <a:solidFill>
                        <a:srgbClr val="000000"/>
                      </a:solidFill>
                      <a:prstDash val="solid"/>
                      <a:round/>
                      <a:headEnd type="none" w="med" len="med"/>
                      <a:tailEnd type="none" w="med" len="med"/>
                    </a:lnT>
                  </a:tcPr>
                </a:tc>
                <a:tc>
                  <a:txBody>
                    <a:bodyPr/>
                    <a:lstStyle/>
                    <a:p>
                      <a:pPr algn="ctr" rtl="1">
                        <a:spcAft>
                          <a:spcPts val="0"/>
                        </a:spcAft>
                      </a:pPr>
                      <a:r>
                        <a:rPr lang="ar-SA" sz="1400">
                          <a:latin typeface="Times New Roman"/>
                          <a:ea typeface="Times New Roman"/>
                          <a:cs typeface="AL-Mohanad"/>
                        </a:rPr>
                        <a:t>15</a:t>
                      </a:r>
                      <a:endParaRPr lang="en-US" sz="1400">
                        <a:latin typeface="Times New Roman"/>
                        <a:ea typeface="Times New Roman"/>
                      </a:endParaRPr>
                    </a:p>
                  </a:txBody>
                  <a:tcPr marL="39032" marR="39032"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solidFill>
                            <a:srgbClr val="000000"/>
                          </a:solidFill>
                          <a:latin typeface="Times New Roman"/>
                          <a:ea typeface="Times New Roman"/>
                          <a:cs typeface="AL-Mohanad"/>
                        </a:rPr>
                        <a:t>عرض ما توصلت إليه المجموعات ومناقشتها مع المدرب</a:t>
                      </a:r>
                      <a:r>
                        <a:rPr lang="ar-SA" sz="1400" dirty="0">
                          <a:latin typeface="Times New Roman"/>
                          <a:ea typeface="Times New Roman"/>
                          <a:cs typeface="AL-Mohanad"/>
                        </a:rPr>
                        <a:t>.</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339">
                <a:tc rowSpan="2">
                  <a:txBody>
                    <a:bodyPr/>
                    <a:lstStyle/>
                    <a:p>
                      <a:pPr algn="ctr" rtl="1">
                        <a:spcAft>
                          <a:spcPts val="0"/>
                        </a:spcAft>
                      </a:pPr>
                      <a:r>
                        <a:rPr lang="ar-SA" sz="1400">
                          <a:latin typeface="Times New Roman"/>
                          <a:ea typeface="Times New Roman"/>
                          <a:cs typeface="PT Bold Heading"/>
                        </a:rPr>
                        <a:t>3</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rowSpan="2">
                  <a:txBody>
                    <a:bodyPr/>
                    <a:lstStyle/>
                    <a:p>
                      <a:pPr marL="228600" algn="ctr" rtl="1">
                        <a:spcAft>
                          <a:spcPts val="0"/>
                        </a:spcAft>
                      </a:pPr>
                      <a:r>
                        <a:rPr lang="ar-SA" sz="1400">
                          <a:latin typeface="Times New Roman"/>
                          <a:ea typeface="Times New Roman"/>
                          <a:cs typeface="PT Bold Heading"/>
                        </a:rPr>
                        <a:t>توظيف خريطة المفهوم في التقويم الذاتي للتعلم</a:t>
                      </a:r>
                      <a:endParaRPr lang="en-US" sz="1400">
                        <a:latin typeface="Times New Roman"/>
                        <a:ea typeface="Times New Roman"/>
                      </a:endParaRPr>
                    </a:p>
                  </a:txBody>
                  <a:tcPr marL="39032" marR="39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AL-Mohanad"/>
                        </a:rPr>
                        <a:t>25</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latin typeface="Times New Roman"/>
                          <a:ea typeface="Times New Roman"/>
                          <a:cs typeface="AL-Mohanad"/>
                        </a:rPr>
                        <a:t>يطلب من المتدربين تنفيذ النشاط </a:t>
                      </a:r>
                      <a:r>
                        <a:rPr lang="ar-SA" sz="1400" dirty="0" err="1">
                          <a:latin typeface="Times New Roman"/>
                          <a:ea typeface="Times New Roman"/>
                          <a:cs typeface="AL-Mohanad"/>
                        </a:rPr>
                        <a:t>التدريبي </a:t>
                      </a:r>
                      <a:r>
                        <a:rPr lang="ar-SA" sz="1400" dirty="0">
                          <a:latin typeface="Times New Roman"/>
                          <a:ea typeface="Times New Roman"/>
                          <a:cs typeface="AL-Mohanad"/>
                        </a:rPr>
                        <a:t>(4-2-3) بشكل فردي، ثم بشكل جماعي.</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223">
                <a:tc vMerge="1">
                  <a:txBody>
                    <a:bodyPr/>
                    <a:lstStyle/>
                    <a:p>
                      <a:pPr rtl="1"/>
                      <a:endParaRPr lang="ar-SA"/>
                    </a:p>
                  </a:txBody>
                  <a:tcPr/>
                </a:tc>
                <a:tc vMerge="1">
                  <a:txBody>
                    <a:bodyPr/>
                    <a:lstStyle/>
                    <a:p>
                      <a:pPr rtl="1"/>
                      <a:endParaRPr lang="ar-SA"/>
                    </a:p>
                  </a:txBody>
                  <a:tcPr/>
                </a:tc>
                <a:tc>
                  <a:txBody>
                    <a:bodyPr/>
                    <a:lstStyle/>
                    <a:p>
                      <a:pPr algn="ctr" rtl="1">
                        <a:spcAft>
                          <a:spcPts val="0"/>
                        </a:spcAft>
                      </a:pPr>
                      <a:r>
                        <a:rPr lang="ar-SA" sz="1400">
                          <a:latin typeface="Times New Roman"/>
                          <a:ea typeface="Times New Roman"/>
                          <a:cs typeface="AL-Mohanad"/>
                        </a:rPr>
                        <a:t>15</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400" dirty="0">
                          <a:solidFill>
                            <a:srgbClr val="000000"/>
                          </a:solidFill>
                          <a:latin typeface="Times New Roman"/>
                          <a:ea typeface="Times New Roman"/>
                          <a:cs typeface="AL-Mohanad"/>
                        </a:rPr>
                        <a:t>عرض ما توصلت إليه المجموعات ومناقشتها مع المدرب</a:t>
                      </a:r>
                      <a:r>
                        <a:rPr lang="ar-SA" sz="1400" dirty="0">
                          <a:latin typeface="Times New Roman"/>
                          <a:ea typeface="Times New Roman"/>
                          <a:cs typeface="AL-Mohanad"/>
                        </a:rPr>
                        <a:t>.</a:t>
                      </a:r>
                      <a:endParaRPr lang="en-US" sz="1400" dirty="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254">
                <a:tc>
                  <a:txBody>
                    <a:bodyPr/>
                    <a:lstStyle/>
                    <a:p>
                      <a:pPr algn="ctr" rtl="1">
                        <a:spcAft>
                          <a:spcPts val="0"/>
                        </a:spcAft>
                      </a:pPr>
                      <a:r>
                        <a:rPr lang="ar-SA" sz="1400">
                          <a:latin typeface="Times New Roman"/>
                          <a:ea typeface="Times New Roman"/>
                          <a:cs typeface="AL-Mateen"/>
                        </a:rPr>
                        <a:t>====</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المجموع</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a:latin typeface="Times New Roman"/>
                          <a:ea typeface="Times New Roman"/>
                          <a:cs typeface="PT Bold Heading"/>
                        </a:rPr>
                        <a:t>120</a:t>
                      </a:r>
                      <a:endParaRPr lang="en-US" sz="1400">
                        <a:latin typeface="Times New Roman"/>
                        <a:ea typeface="Times New Roman"/>
                      </a:endParaRPr>
                    </a:p>
                  </a:txBody>
                  <a:tcPr marL="39032" marR="3903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err="1">
                          <a:latin typeface="Times New Roman"/>
                          <a:ea typeface="Times New Roman"/>
                          <a:cs typeface="Traditional Arabic"/>
                        </a:rPr>
                        <a:t>=========================</a:t>
                      </a:r>
                      <a:endParaRPr lang="en-US" sz="1400" dirty="0">
                        <a:latin typeface="Times New Roman"/>
                        <a:ea typeface="Times New Roman"/>
                      </a:endParaRPr>
                    </a:p>
                  </a:txBody>
                  <a:tcPr marL="39032" marR="3903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888453" y="607618"/>
            <a:ext cx="5715040" cy="571504"/>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مدة البرنامج </a:t>
            </a:r>
            <a:endParaRPr lang="ar-SA" sz="2800" b="1" dirty="0"/>
          </a:p>
        </p:txBody>
      </p:sp>
      <p:graphicFrame>
        <p:nvGraphicFramePr>
          <p:cNvPr id="5" name="جدول 4"/>
          <p:cNvGraphicFramePr>
            <a:graphicFrameLocks noGrp="1"/>
          </p:cNvGraphicFramePr>
          <p:nvPr/>
        </p:nvGraphicFramePr>
        <p:xfrm>
          <a:off x="1403648" y="1397000"/>
          <a:ext cx="6696744" cy="4492731"/>
        </p:xfrm>
        <a:graphic>
          <a:graphicData uri="http://schemas.openxmlformats.org/drawingml/2006/table">
            <a:tbl>
              <a:tblPr rtl="1"/>
              <a:tblGrid>
                <a:gridCol w="1035554"/>
                <a:gridCol w="1245519"/>
                <a:gridCol w="1134521"/>
                <a:gridCol w="3281150"/>
              </a:tblGrid>
              <a:tr h="591840">
                <a:tc>
                  <a:txBody>
                    <a:bodyPr/>
                    <a:lstStyle/>
                    <a:p>
                      <a:pPr algn="ctr" rtl="1">
                        <a:lnSpc>
                          <a:spcPct val="80000"/>
                        </a:lnSpc>
                        <a:spcAft>
                          <a:spcPts val="0"/>
                        </a:spcAft>
                      </a:pPr>
                      <a:r>
                        <a:rPr lang="ar-SA" sz="1300">
                          <a:latin typeface="Times New Roman"/>
                          <a:ea typeface="Times New Roman"/>
                          <a:cs typeface="AL-Mohanad Bold"/>
                        </a:rPr>
                        <a:t>اليوم</a:t>
                      </a:r>
                      <a:endParaRPr lang="en-US" sz="1000">
                        <a:latin typeface="Times New Roman"/>
                        <a:ea typeface="Times New Roman"/>
                      </a:endParaRPr>
                    </a:p>
                  </a:txBody>
                  <a:tcPr marL="57343" marR="57343"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0E0E0"/>
                    </a:solidFill>
                  </a:tcPr>
                </a:tc>
                <a:tc>
                  <a:txBody>
                    <a:bodyPr/>
                    <a:lstStyle/>
                    <a:p>
                      <a:pPr algn="ctr" rtl="1">
                        <a:lnSpc>
                          <a:spcPct val="80000"/>
                        </a:lnSpc>
                        <a:spcAft>
                          <a:spcPts val="0"/>
                        </a:spcAft>
                      </a:pPr>
                      <a:r>
                        <a:rPr lang="ar-SA" sz="1300">
                          <a:latin typeface="Times New Roman"/>
                          <a:ea typeface="Times New Roman"/>
                          <a:cs typeface="AL-Mohanad Bold"/>
                        </a:rPr>
                        <a:t>الوحدة</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0E0E0"/>
                    </a:solidFill>
                  </a:tcPr>
                </a:tc>
                <a:tc>
                  <a:txBody>
                    <a:bodyPr/>
                    <a:lstStyle/>
                    <a:p>
                      <a:pPr algn="ctr" rtl="1">
                        <a:lnSpc>
                          <a:spcPct val="80000"/>
                        </a:lnSpc>
                        <a:spcAft>
                          <a:spcPts val="0"/>
                        </a:spcAft>
                      </a:pPr>
                      <a:r>
                        <a:rPr lang="ar-SA" sz="1300">
                          <a:latin typeface="Times New Roman"/>
                          <a:ea typeface="Times New Roman"/>
                          <a:cs typeface="AL-Mohanad Bold"/>
                        </a:rPr>
                        <a:t>الزمن </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0E0E0"/>
                    </a:solidFill>
                  </a:tcPr>
                </a:tc>
                <a:tc>
                  <a:txBody>
                    <a:bodyPr/>
                    <a:lstStyle/>
                    <a:p>
                      <a:pPr algn="ctr" rtl="1">
                        <a:lnSpc>
                          <a:spcPct val="80000"/>
                        </a:lnSpc>
                        <a:spcAft>
                          <a:spcPts val="0"/>
                        </a:spcAft>
                      </a:pPr>
                      <a:r>
                        <a:rPr lang="ar-SA" sz="1300">
                          <a:latin typeface="Times New Roman"/>
                          <a:ea typeface="Times New Roman"/>
                          <a:cs typeface="AL-Mohanad Bold"/>
                        </a:rPr>
                        <a:t>الموضوع</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0E0E0"/>
                    </a:solidFill>
                  </a:tcPr>
                </a:tc>
              </a:tr>
              <a:tr h="1508748">
                <a:tc rowSpan="2">
                  <a:txBody>
                    <a:bodyPr/>
                    <a:lstStyle/>
                    <a:p>
                      <a:pPr algn="ctr" rtl="1">
                        <a:lnSpc>
                          <a:spcPct val="80000"/>
                        </a:lnSpc>
                        <a:spcAft>
                          <a:spcPts val="0"/>
                        </a:spcAft>
                      </a:pPr>
                      <a:r>
                        <a:rPr lang="ar-SA" sz="1300">
                          <a:latin typeface="Times New Roman"/>
                          <a:ea typeface="Times New Roman"/>
                          <a:cs typeface="AL-Mohanad Bold"/>
                        </a:rPr>
                        <a:t>الأول</a:t>
                      </a:r>
                      <a:endParaRPr lang="en-US" sz="1000">
                        <a:latin typeface="Times New Roman"/>
                        <a:ea typeface="Times New Roman"/>
                      </a:endParaRPr>
                    </a:p>
                  </a:txBody>
                  <a:tcPr marL="57343" marR="57343"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rowSpan="2">
                  <a:txBody>
                    <a:bodyPr/>
                    <a:lstStyle/>
                    <a:p>
                      <a:pPr algn="ctr" rtl="1">
                        <a:lnSpc>
                          <a:spcPct val="80000"/>
                        </a:lnSpc>
                        <a:spcAft>
                          <a:spcPts val="0"/>
                        </a:spcAft>
                      </a:pPr>
                      <a:r>
                        <a:rPr lang="ar-SA" sz="1300">
                          <a:latin typeface="Times New Roman"/>
                          <a:ea typeface="Times New Roman"/>
                          <a:cs typeface="AL-Mohanad Bold"/>
                        </a:rPr>
                        <a:t>الأولى</a:t>
                      </a:r>
                      <a:endParaRPr lang="en-US" sz="1000">
                        <a:latin typeface="Times New Roman"/>
                        <a:ea typeface="Times New Roman"/>
                      </a:endParaRPr>
                    </a:p>
                    <a:p>
                      <a:pPr algn="ctr" rtl="1">
                        <a:lnSpc>
                          <a:spcPct val="80000"/>
                        </a:lnSpc>
                        <a:spcAft>
                          <a:spcPts val="0"/>
                        </a:spcAft>
                      </a:pPr>
                      <a:r>
                        <a:rPr lang="ar-SA" sz="1300">
                          <a:latin typeface="Times New Roman"/>
                          <a:ea typeface="Times New Roman"/>
                          <a:cs typeface="AL-Mohanad Bold"/>
                        </a:rPr>
                        <a:t>والثانية</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lnSpc>
                          <a:spcPct val="80000"/>
                        </a:lnSpc>
                        <a:spcAft>
                          <a:spcPts val="0"/>
                        </a:spcAft>
                      </a:pPr>
                      <a:r>
                        <a:rPr lang="ar-SA" sz="1300">
                          <a:latin typeface="Times New Roman"/>
                          <a:ea typeface="Times New Roman"/>
                          <a:cs typeface="AL-Mohanad"/>
                        </a:rPr>
                        <a:t>4 ساعات</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300">
                          <a:latin typeface="Times New Roman"/>
                          <a:ea typeface="Times New Roman"/>
                          <a:cs typeface="AL-Mohanad"/>
                        </a:rPr>
                        <a:t>مفهوم خرائط المفاهيم ومكوناتها وأنواعها</a:t>
                      </a:r>
                      <a:endParaRPr lang="en-US" sz="1000">
                        <a:latin typeface="Times New Roman"/>
                        <a:ea typeface="Times New Roman"/>
                      </a:endParaRPr>
                    </a:p>
                    <a:p>
                      <a:pPr algn="justLow" rtl="1">
                        <a:lnSpc>
                          <a:spcPct val="80000"/>
                        </a:lnSpc>
                        <a:spcAft>
                          <a:spcPts val="0"/>
                        </a:spcAft>
                      </a:pPr>
                      <a:r>
                        <a:rPr lang="ar-SA" sz="1300">
                          <a:latin typeface="Times New Roman"/>
                          <a:ea typeface="Times New Roman"/>
                          <a:cs typeface="AL-Mohanad"/>
                        </a:rPr>
                        <a:t>وتوظيفها في التعليم والتعلم</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432">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c>
                  <a:txBody>
                    <a:bodyPr/>
                    <a:lstStyle/>
                    <a:p>
                      <a:pPr algn="justLow" rtl="1">
                        <a:lnSpc>
                          <a:spcPct val="80000"/>
                        </a:lnSpc>
                        <a:spcAft>
                          <a:spcPts val="0"/>
                        </a:spcAft>
                      </a:pPr>
                      <a:r>
                        <a:rPr lang="ar-SA" sz="1300">
                          <a:latin typeface="Times New Roman"/>
                          <a:ea typeface="Times New Roman"/>
                          <a:cs typeface="AL-Mohanad"/>
                        </a:rPr>
                        <a:t>بناء خرائط المفاهيم بصورة علمية</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04863">
                <a:tc>
                  <a:txBody>
                    <a:bodyPr/>
                    <a:lstStyle/>
                    <a:p>
                      <a:pPr algn="ctr" rtl="1">
                        <a:lnSpc>
                          <a:spcPct val="80000"/>
                        </a:lnSpc>
                        <a:spcAft>
                          <a:spcPts val="0"/>
                        </a:spcAft>
                      </a:pPr>
                      <a:r>
                        <a:rPr lang="ar-SA" sz="1300">
                          <a:latin typeface="Times New Roman"/>
                          <a:ea typeface="Times New Roman"/>
                          <a:cs typeface="AL-Mohanad Bold"/>
                        </a:rPr>
                        <a:t>الثاني</a:t>
                      </a:r>
                      <a:endParaRPr lang="en-US" sz="1000">
                        <a:latin typeface="Times New Roman"/>
                        <a:ea typeface="Times New Roman"/>
                      </a:endParaRPr>
                    </a:p>
                  </a:txBody>
                  <a:tcPr marL="57343" marR="57343"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rtl="1">
                        <a:lnSpc>
                          <a:spcPct val="80000"/>
                        </a:lnSpc>
                        <a:spcAft>
                          <a:spcPts val="0"/>
                        </a:spcAft>
                      </a:pPr>
                      <a:r>
                        <a:rPr lang="ar-SA" sz="1300">
                          <a:latin typeface="Times New Roman"/>
                          <a:ea typeface="Times New Roman"/>
                          <a:cs typeface="AL-Mohanad Bold"/>
                        </a:rPr>
                        <a:t>الثالثة</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80000"/>
                        </a:lnSpc>
                        <a:spcAft>
                          <a:spcPts val="0"/>
                        </a:spcAft>
                      </a:pPr>
                      <a:r>
                        <a:rPr lang="ar-SA" sz="1300">
                          <a:latin typeface="Times New Roman"/>
                          <a:ea typeface="Times New Roman"/>
                          <a:cs typeface="AL-Mohanad"/>
                        </a:rPr>
                        <a:t>4 ساعات</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80000"/>
                        </a:lnSpc>
                        <a:spcAft>
                          <a:spcPts val="0"/>
                        </a:spcAft>
                      </a:pPr>
                      <a:r>
                        <a:rPr lang="ar-SA" sz="1300">
                          <a:latin typeface="Times New Roman"/>
                          <a:ea typeface="Times New Roman"/>
                          <a:cs typeface="AL-Mohanad"/>
                        </a:rPr>
                        <a:t>توظيف الاستخدامات المتعددة لخرائط المفاهيم في مواقف التعليم والتعلم</a:t>
                      </a:r>
                      <a:endParaRPr lang="en-US" sz="1000">
                        <a:latin typeface="Times New Roman"/>
                        <a:ea typeface="Times New Roman"/>
                      </a:endParaRPr>
                    </a:p>
                  </a:txBody>
                  <a:tcPr marL="57343" marR="5734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848">
                <a:tc gridSpan="4">
                  <a:txBody>
                    <a:bodyPr/>
                    <a:lstStyle/>
                    <a:p>
                      <a:pPr algn="ctr" rtl="1">
                        <a:lnSpc>
                          <a:spcPct val="80000"/>
                        </a:lnSpc>
                        <a:spcAft>
                          <a:spcPts val="0"/>
                        </a:spcAft>
                      </a:pPr>
                      <a:r>
                        <a:rPr lang="ar-SA" sz="1300" dirty="0">
                          <a:latin typeface="Times New Roman"/>
                          <a:ea typeface="Times New Roman"/>
                          <a:cs typeface="AL-Mohanad Bold"/>
                        </a:rPr>
                        <a:t>المجموع  8 ساعات تدريبية</a:t>
                      </a:r>
                      <a:endParaRPr lang="en-US" sz="1000" dirty="0">
                        <a:latin typeface="Times New Roman"/>
                        <a:ea typeface="Times New Roman"/>
                      </a:endParaRPr>
                    </a:p>
                  </a:txBody>
                  <a:tcPr marL="57343" marR="57343"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0E0E0"/>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02118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1331640" y="1916832"/>
            <a:ext cx="705678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النشاط:</a:t>
            </a:r>
            <a:endParaRPr lang="en-US" sz="2400" dirty="0" smtClean="0"/>
          </a:p>
          <a:p>
            <a:r>
              <a:rPr lang="ar-SA" sz="2400" dirty="0" smtClean="0"/>
              <a:t>أن يوظف المتدرب خرائط المفاهيم في تبسيط التعلم والفهم الصحيح له.</a:t>
            </a:r>
            <a:endParaRPr lang="en-US" sz="2400" dirty="0" smtClean="0"/>
          </a:p>
          <a:p>
            <a:r>
              <a:rPr lang="ar-SA" sz="2400" dirty="0" smtClean="0"/>
              <a:t>المطلوب في </a:t>
            </a:r>
            <a:r>
              <a:rPr lang="ar-SA" sz="2400" dirty="0" err="1" smtClean="0"/>
              <a:t>النشاط:</a:t>
            </a:r>
            <a:r>
              <a:rPr lang="ar-SA" sz="2400" dirty="0" smtClean="0"/>
              <a:t> </a:t>
            </a:r>
            <a:endParaRPr lang="en-US" sz="2400" dirty="0" smtClean="0"/>
          </a:p>
          <a:p>
            <a:r>
              <a:rPr lang="ar-SA" sz="2400" dirty="0" smtClean="0"/>
              <a:t>عزيزي المتدرب:</a:t>
            </a:r>
            <a:endParaRPr lang="en-US" sz="2400" dirty="0" smtClean="0"/>
          </a:p>
          <a:p>
            <a:r>
              <a:rPr lang="ar-SA" sz="2400" dirty="0" smtClean="0"/>
              <a:t>من أفضل الاستخدامات لخريطة المفهوم استخدامها لتبسيط وتحسين فهم الطلاب، غير  أن ذلك  لا يأتي ارتجالياً أو عشوائياً، فهو بحاجة لوضع خطة أو إستراتيجية محددة، والمطلوب منك تحقيق الآتي، ثم مناقشة ما توصلت إليه مع زملائك في المجموعة:</a:t>
            </a:r>
            <a:endParaRPr lang="en-US" sz="2400" dirty="0" smtClean="0"/>
          </a:p>
          <a:p>
            <a:pPr lvl="0"/>
            <a:r>
              <a:rPr lang="ar-SA" sz="2400" dirty="0" smtClean="0"/>
              <a:t>اذكر الإجراءات التي ستتّبعها في توظيف خارطة المفاهيم في تبسيط التعلم وتكوين الفهم الصحيح لها.</a:t>
            </a:r>
            <a:endParaRPr lang="en-US" sz="2400" dirty="0" smtClean="0"/>
          </a:p>
          <a:p>
            <a:r>
              <a:rPr lang="ar-SA" sz="2400" dirty="0" smtClean="0"/>
              <a:t>ارسم خارطة </a:t>
            </a:r>
            <a:r>
              <a:rPr lang="ar-SA" sz="2400" dirty="0" err="1" smtClean="0"/>
              <a:t>مفاهيمية</a:t>
            </a:r>
            <a:r>
              <a:rPr lang="ar-SA" sz="2400" dirty="0" smtClean="0"/>
              <a:t> في مجال تخصصك لتحقيق الإجراءات </a:t>
            </a:r>
            <a:r>
              <a:rPr lang="ar-SA" sz="2400" dirty="0" err="1" smtClean="0"/>
              <a:t>السابقة.</a:t>
            </a:r>
            <a:r>
              <a:rPr kumimoji="0" lang="ar-SA" sz="24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جدول 4"/>
          <p:cNvGraphicFramePr>
            <a:graphicFrameLocks noGrp="1"/>
          </p:cNvGraphicFramePr>
          <p:nvPr/>
        </p:nvGraphicFramePr>
        <p:xfrm>
          <a:off x="1475656" y="908720"/>
          <a:ext cx="6096000" cy="487680"/>
        </p:xfrm>
        <a:graphic>
          <a:graphicData uri="http://schemas.openxmlformats.org/drawingml/2006/table">
            <a:tbl>
              <a:tblPr rtl="1"/>
              <a:tblGrid>
                <a:gridCol w="4496410"/>
                <a:gridCol w="1599590"/>
              </a:tblGrid>
              <a:tr h="0">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(3-2-1</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(30)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dirty="0">
                          <a:latin typeface="Times New Roman"/>
                          <a:ea typeface="Times New Roman"/>
                          <a:cs typeface="AL-Mohanad"/>
                        </a:rPr>
                        <a:t>أسلوب التنفيذ</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755577" y="607618"/>
            <a:ext cx="7560840" cy="102118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1475656" y="1700808"/>
            <a:ext cx="676875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000" dirty="0" smtClean="0"/>
              <a:t>هدف النشاط:</a:t>
            </a:r>
            <a:endParaRPr lang="en-US" sz="2000" dirty="0" smtClean="0"/>
          </a:p>
          <a:p>
            <a:r>
              <a:rPr lang="ar-SA" sz="2000" dirty="0" smtClean="0"/>
              <a:t>أن يوظف المتدرب خرائط المفاهيم في اكتشاف العلاقات بين المفاهيم لتحقيق تعلم ذي معنى.</a:t>
            </a:r>
            <a:endParaRPr lang="en-US" sz="2000" dirty="0" smtClean="0"/>
          </a:p>
          <a:p>
            <a:r>
              <a:rPr lang="ar-SA" sz="2000" dirty="0" smtClean="0"/>
              <a:t>المطلوب في </a:t>
            </a:r>
            <a:r>
              <a:rPr lang="ar-SA" sz="2000" dirty="0" err="1" smtClean="0"/>
              <a:t>النشاط:</a:t>
            </a:r>
            <a:r>
              <a:rPr lang="ar-SA" sz="2000" dirty="0" smtClean="0"/>
              <a:t> </a:t>
            </a:r>
            <a:endParaRPr lang="en-US" sz="2000" dirty="0" smtClean="0"/>
          </a:p>
          <a:p>
            <a:r>
              <a:rPr lang="ar-SA" sz="2000" dirty="0" smtClean="0"/>
              <a:t>عزيزي المتدرب:</a:t>
            </a:r>
            <a:endParaRPr lang="en-US" sz="2000" dirty="0" smtClean="0"/>
          </a:p>
          <a:p>
            <a:r>
              <a:rPr lang="ar-SA" sz="2000" dirty="0" smtClean="0"/>
              <a:t>من خلال قراءة النشرة </a:t>
            </a:r>
            <a:r>
              <a:rPr lang="ar-SA" sz="2000" dirty="0" err="1" smtClean="0"/>
              <a:t>العلمية </a:t>
            </a:r>
            <a:r>
              <a:rPr lang="ar-SA" sz="2000" dirty="0" smtClean="0"/>
              <a:t>(4-2-1)؛ وظّف الخارطة </a:t>
            </a:r>
            <a:r>
              <a:rPr lang="ar-SA" sz="2000" dirty="0" err="1" smtClean="0"/>
              <a:t>المفاهيمية</a:t>
            </a:r>
            <a:r>
              <a:rPr lang="ar-SA" sz="2000" dirty="0" smtClean="0"/>
              <a:t> التي بنيتها في </a:t>
            </a:r>
            <a:r>
              <a:rPr lang="ar-SA" sz="2000" dirty="0" err="1" smtClean="0"/>
              <a:t>نشاط </a:t>
            </a:r>
            <a:r>
              <a:rPr lang="ar-SA" sz="2000" dirty="0" smtClean="0"/>
              <a:t>(4-1-1) لتحقيق الآتي، ثم ناقش زملائك في المجموعة فيما توصلت إليه:</a:t>
            </a:r>
            <a:endParaRPr lang="en-US" sz="2000" dirty="0" smtClean="0"/>
          </a:p>
          <a:p>
            <a:pPr lvl="0"/>
            <a:r>
              <a:rPr lang="ar-SA" sz="2000" dirty="0" smtClean="0"/>
              <a:t>ما الإجراءات التي يمكن اتباعها لتوظّيف خرائط </a:t>
            </a:r>
            <a:r>
              <a:rPr lang="ar-SA" sz="2000" dirty="0" err="1" smtClean="0"/>
              <a:t>المفاهيم </a:t>
            </a:r>
            <a:r>
              <a:rPr lang="ar-SA" sz="2000" dirty="0" smtClean="0"/>
              <a:t>(التي أعددتها في النشاط السابق) في تنمية وتعزيز قدرات الطلاب على اكتشاف العلاقات بين المفاهيم وبنائها لتحقيق تعلم ذي معنى.</a:t>
            </a:r>
            <a:endParaRPr lang="en-US" sz="2000" dirty="0" smtClean="0"/>
          </a:p>
          <a:p>
            <a:pPr lvl="0"/>
            <a:r>
              <a:rPr lang="ar-SA" sz="2000" dirty="0" smtClean="0"/>
              <a:t>حدّد المؤشرات التي يمكن من خلالها الحكم على مدى نجاح الطلاب في اكتشاف العلاقات بين المفاهيم لتحقيق تعلم ذي معنى.</a:t>
            </a:r>
            <a:endParaRPr lang="en-US" sz="2000" dirty="0" smtClean="0"/>
          </a:p>
          <a:p>
            <a:pPr marL="0" marR="0" lvl="0" indent="0"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p:txBody>
      </p:sp>
      <p:graphicFrame>
        <p:nvGraphicFramePr>
          <p:cNvPr id="5" name="جدول 4"/>
          <p:cNvGraphicFramePr>
            <a:graphicFrameLocks noGrp="1"/>
          </p:cNvGraphicFramePr>
          <p:nvPr/>
        </p:nvGraphicFramePr>
        <p:xfrm>
          <a:off x="1331640" y="836712"/>
          <a:ext cx="6096000" cy="487680"/>
        </p:xfrm>
        <a:graphic>
          <a:graphicData uri="http://schemas.openxmlformats.org/drawingml/2006/table">
            <a:tbl>
              <a:tblPr rtl="1"/>
              <a:tblGrid>
                <a:gridCol w="4496410"/>
                <a:gridCol w="1599590"/>
              </a:tblGrid>
              <a:tr h="0">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(3-2-2</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(40)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dirty="0">
                          <a:latin typeface="Times New Roman"/>
                          <a:ea typeface="Times New Roman"/>
                          <a:cs typeface="AL-Mohanad"/>
                        </a:rPr>
                        <a:t>أسلوب التنفيذ</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683567" y="607618"/>
            <a:ext cx="7632849" cy="102118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sp>
        <p:nvSpPr>
          <p:cNvPr id="29697" name="Rectangle 1"/>
          <p:cNvSpPr>
            <a:spLocks noChangeArrowheads="1"/>
          </p:cNvSpPr>
          <p:nvPr/>
        </p:nvSpPr>
        <p:spPr bwMode="auto">
          <a:xfrm>
            <a:off x="1403648" y="1700808"/>
            <a:ext cx="698477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400" dirty="0" smtClean="0"/>
              <a:t>هدف النشاط:</a:t>
            </a:r>
            <a:endParaRPr lang="en-US" sz="2400" dirty="0" smtClean="0"/>
          </a:p>
          <a:p>
            <a:r>
              <a:rPr lang="ar-SA" sz="2400" dirty="0" smtClean="0"/>
              <a:t>أن يوظف المتدرب خرائط المفاهيم في التقويم الذاتي للتعلم.</a:t>
            </a:r>
            <a:endParaRPr lang="en-US" sz="2400" dirty="0" smtClean="0"/>
          </a:p>
          <a:p>
            <a:r>
              <a:rPr lang="ar-SA" sz="2400" dirty="0" smtClean="0"/>
              <a:t>المطلوب في </a:t>
            </a:r>
            <a:r>
              <a:rPr lang="ar-SA" sz="2400" dirty="0" err="1" smtClean="0"/>
              <a:t>النشاط:</a:t>
            </a:r>
            <a:r>
              <a:rPr lang="ar-SA" sz="2400" dirty="0" smtClean="0"/>
              <a:t> </a:t>
            </a:r>
            <a:endParaRPr lang="en-US" sz="2400" dirty="0" smtClean="0"/>
          </a:p>
          <a:p>
            <a:r>
              <a:rPr lang="ar-SA" sz="2400" dirty="0" smtClean="0"/>
              <a:t>عزيزي المتدرب:</a:t>
            </a:r>
            <a:endParaRPr lang="en-US" sz="2400" dirty="0" smtClean="0"/>
          </a:p>
          <a:p>
            <a:r>
              <a:rPr lang="ar-SA" sz="2400" dirty="0" smtClean="0"/>
              <a:t>من الخارطة </a:t>
            </a:r>
            <a:r>
              <a:rPr lang="ar-SA" sz="2400" dirty="0" err="1" smtClean="0"/>
              <a:t>المفاهيمية</a:t>
            </a:r>
            <a:r>
              <a:rPr lang="ar-SA" sz="2400" dirty="0" smtClean="0"/>
              <a:t> التي بنيتها في </a:t>
            </a:r>
            <a:r>
              <a:rPr lang="ar-SA" sz="2400" dirty="0" err="1" smtClean="0"/>
              <a:t>النشاط </a:t>
            </a:r>
            <a:r>
              <a:rPr lang="ar-SA" sz="2400" dirty="0" smtClean="0"/>
              <a:t>(4-1-1)، ومن خلال ما سبق نأمل القيام بالآتي، ثم مناقشة ما توصلت إليه مع زملائك في المجموعة:</a:t>
            </a:r>
            <a:endParaRPr lang="en-US" sz="2400" dirty="0" smtClean="0"/>
          </a:p>
          <a:p>
            <a:pPr lvl="0"/>
            <a:r>
              <a:rPr lang="ar-SA" sz="2400" dirty="0" smtClean="0"/>
              <a:t>اقتراح المعايير والضوابط التي يجب مراعاتها في بناء أداة مناسبة للتقويم الذاتي باستخدام خرائط المفاهيم.</a:t>
            </a:r>
            <a:endParaRPr lang="en-US" sz="2400" dirty="0" smtClean="0"/>
          </a:p>
          <a:p>
            <a:pPr lvl="0"/>
            <a:r>
              <a:rPr lang="ar-SA" sz="2400" dirty="0" smtClean="0"/>
              <a:t>اقتراح الإجراءات التي يمكن للطالب اتباعها لتقويم تعلمه ذاتيا باستخدام خرائط المفاهيم.</a:t>
            </a:r>
            <a:endParaRPr lang="en-US" sz="2400" dirty="0"/>
          </a:p>
        </p:txBody>
      </p:sp>
      <p:graphicFrame>
        <p:nvGraphicFramePr>
          <p:cNvPr id="5" name="جدول 4"/>
          <p:cNvGraphicFramePr>
            <a:graphicFrameLocks noGrp="1"/>
          </p:cNvGraphicFramePr>
          <p:nvPr/>
        </p:nvGraphicFramePr>
        <p:xfrm>
          <a:off x="1331640" y="836712"/>
          <a:ext cx="6096000" cy="487680"/>
        </p:xfrm>
        <a:graphic>
          <a:graphicData uri="http://schemas.openxmlformats.org/drawingml/2006/table">
            <a:tbl>
              <a:tblPr rtl="1"/>
              <a:tblGrid>
                <a:gridCol w="4496410"/>
                <a:gridCol w="1599590"/>
              </a:tblGrid>
              <a:tr h="0">
                <a:tc>
                  <a:txBody>
                    <a:bodyPr/>
                    <a:lstStyle/>
                    <a:p>
                      <a:pPr algn="justLow" rtl="1">
                        <a:spcAft>
                          <a:spcPts val="0"/>
                        </a:spcAft>
                      </a:pPr>
                      <a:r>
                        <a:rPr lang="ar-SA" sz="1600" dirty="0" err="1" smtClean="0">
                          <a:latin typeface="Times New Roman"/>
                          <a:ea typeface="Times New Roman"/>
                          <a:cs typeface="AL-Mohanad"/>
                        </a:rPr>
                        <a:t>النشاط </a:t>
                      </a:r>
                      <a:r>
                        <a:rPr lang="ar-SA" sz="1600" dirty="0">
                          <a:latin typeface="Times New Roman"/>
                          <a:ea typeface="Times New Roman"/>
                          <a:cs typeface="AL-Mohanad"/>
                        </a:rPr>
                        <a:t>(3- 2- 3</a:t>
                      </a:r>
                      <a:r>
                        <a:rPr lang="ar-SA" sz="1600" dirty="0" err="1">
                          <a:latin typeface="Times New Roman"/>
                          <a:ea typeface="Times New Roman"/>
                          <a:cs typeface="AL-Mohana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a:latin typeface="Times New Roman"/>
                          <a:ea typeface="Times New Roman"/>
                          <a:cs typeface="AL-Mohanad"/>
                        </a:rPr>
                        <a:t>الزمن (40) دقيقة</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0">
                <a:tc>
                  <a:txBody>
                    <a:bodyPr/>
                    <a:lstStyle/>
                    <a:p>
                      <a:pPr algn="r" rtl="1">
                        <a:spcAft>
                          <a:spcPts val="0"/>
                        </a:spcAft>
                      </a:pPr>
                      <a:r>
                        <a:rPr lang="ar-SA" sz="1600">
                          <a:latin typeface="Times New Roman"/>
                          <a:ea typeface="Times New Roman"/>
                          <a:cs typeface="AL-Mohana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539552" y="2564904"/>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تم بحمد الله</a:t>
            </a:r>
            <a:endParaRPr lang="ar-SA"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888453" y="607618"/>
            <a:ext cx="5715040" cy="571504"/>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الوحدة الأولى </a:t>
            </a:r>
            <a:endParaRPr lang="ar-SA" sz="2800" b="1" dirty="0"/>
          </a:p>
        </p:txBody>
      </p:sp>
      <p:sp>
        <p:nvSpPr>
          <p:cNvPr id="7169" name="Rectangle 1"/>
          <p:cNvSpPr>
            <a:spLocks noChangeArrowheads="1"/>
          </p:cNvSpPr>
          <p:nvPr/>
        </p:nvSpPr>
        <p:spPr bwMode="auto">
          <a:xfrm>
            <a:off x="1547664" y="1340768"/>
            <a:ext cx="6624736" cy="5067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498475"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الهدف العام </a:t>
            </a:r>
            <a:r>
              <a:rPr kumimoji="0" lang="ar-SA" sz="16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للوحدة:</a:t>
            </a: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استيعاب خرائط المفاهيم ومكوناتها الأساسية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98475"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الأهداف الإجرائية: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في نهاية الوحدة التدريبية يتوقع من المتدرب أن: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يصوغ تعريفاً للمفهوم بأسلوبه.</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يحدد العلاقة بين المفاهيم والمكونات الأخرى لبنية المعرفة.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يحلل نصاً محدداً لاستخراج مكونات البناء المعرفي فيه.</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يبين أهمية تعلم المفهوم.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يصف العلاقة بين العناصر المكونة لخرائط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يصوغ مفهوماً بأسلوبه لخريطة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يتعرف أنواع خرائط المفاهيم.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498475" algn="l"/>
              </a:tabLst>
            </a:pPr>
            <a:r>
              <a:rPr kumimoji="0" lang="ar-SA" sz="16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موضوعات الوحدة: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تعريف المفهوم.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العلاقة بين مكونات بنية المعرفة.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تعريف مكونات المعرفة.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أهمية تعلم المفهوم.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العناصر المكونة لخريطة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المفهوم.</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العلاقة بين العناصر المكونة لخريطة المفهوم.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مفهوم خرائط </a:t>
            </a:r>
            <a:r>
              <a:rPr kumimoji="0" lang="ar-SA" sz="16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المفاهيم.</a:t>
            </a: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tab pos="498475" algn="l"/>
              </a:tabLst>
            </a:pPr>
            <a:r>
              <a:rPr kumimoji="0" lang="ar-SA" sz="16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أنواع خرائط المفاهيم.</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1888453" y="607618"/>
            <a:ext cx="5715040" cy="571504"/>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الجلسة الأولى </a:t>
            </a:r>
            <a:endParaRPr lang="ar-SA" sz="2800" b="1" dirty="0"/>
          </a:p>
        </p:txBody>
      </p:sp>
      <p:graphicFrame>
        <p:nvGraphicFramePr>
          <p:cNvPr id="5" name="جدول 4"/>
          <p:cNvGraphicFramePr>
            <a:graphicFrameLocks noGrp="1"/>
          </p:cNvGraphicFramePr>
          <p:nvPr/>
        </p:nvGraphicFramePr>
        <p:xfrm>
          <a:off x="683569" y="1196752"/>
          <a:ext cx="7920879" cy="5365119"/>
        </p:xfrm>
        <a:graphic>
          <a:graphicData uri="http://schemas.openxmlformats.org/drawingml/2006/table">
            <a:tbl>
              <a:tblPr rtl="1"/>
              <a:tblGrid>
                <a:gridCol w="716958"/>
                <a:gridCol w="2757297"/>
                <a:gridCol w="799854"/>
                <a:gridCol w="3646770"/>
              </a:tblGrid>
              <a:tr h="581782">
                <a:tc>
                  <a:txBody>
                    <a:bodyPr/>
                    <a:lstStyle/>
                    <a:p>
                      <a:pPr algn="ctr" rtl="1">
                        <a:spcAft>
                          <a:spcPts val="0"/>
                        </a:spcAft>
                      </a:pPr>
                      <a:r>
                        <a:rPr lang="ar-SA" sz="1200" dirty="0">
                          <a:latin typeface="Times New Roman"/>
                          <a:ea typeface="Times New Roman"/>
                          <a:cs typeface="PT Bold Heading"/>
                        </a:rPr>
                        <a:t>النشاط</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الموضوع</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الزمن بالدقائق</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طريقة التنفيذ</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239">
                <a:tc>
                  <a:txBody>
                    <a:bodyPr/>
                    <a:lstStyle/>
                    <a:p>
                      <a:pPr algn="ctr" rtl="1">
                        <a:spcAft>
                          <a:spcPts val="0"/>
                        </a:spcAft>
                      </a:pPr>
                      <a:endParaRPr lang="ar-SA" sz="1200">
                        <a:latin typeface="Times New Roman"/>
                        <a:ea typeface="Times New Roman"/>
                        <a:cs typeface="PT Bold Heading"/>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تعارف</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5</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200">
                        <a:latin typeface="Times New Roman"/>
                        <a:ea typeface="Times New Roman"/>
                        <a:cs typeface="AL-Mohanad"/>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239">
                <a:tc>
                  <a:txBody>
                    <a:bodyPr/>
                    <a:lstStyle/>
                    <a:p>
                      <a:pPr algn="ctr" rtl="1">
                        <a:spcAft>
                          <a:spcPts val="0"/>
                        </a:spcAft>
                      </a:pPr>
                      <a:endParaRPr lang="ar-SA" sz="1200">
                        <a:latin typeface="Times New Roman"/>
                        <a:ea typeface="Times New Roman"/>
                        <a:cs typeface="PT Bold Heading"/>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أهداف البرنامج</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endParaRPr lang="ar-SA" sz="1200">
                        <a:latin typeface="Times New Roman"/>
                        <a:ea typeface="Times New Roman"/>
                        <a:cs typeface="AL-Mohanad"/>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167">
                <a:tc>
                  <a:txBody>
                    <a:bodyPr/>
                    <a:lstStyle/>
                    <a:p>
                      <a:pPr algn="ctr" rtl="1">
                        <a:spcAft>
                          <a:spcPts val="0"/>
                        </a:spcAft>
                      </a:pPr>
                      <a:r>
                        <a:rPr lang="ar-SA" sz="1200">
                          <a:latin typeface="Times New Roman"/>
                          <a:ea typeface="Times New Roman"/>
                          <a:cs typeface="PT Bold Heading"/>
                        </a:rPr>
                        <a:t>1</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تمهيد</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a:latin typeface="Times New Roman"/>
                          <a:ea typeface="Times New Roman"/>
                          <a:cs typeface="AL-Mohanad"/>
                        </a:rPr>
                        <a:t>يطلب من المتدربين تنفيذ نشاط (1-1-1) فرديا.</a:t>
                      </a:r>
                      <a:endParaRPr lang="en-US" sz="120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335">
                <a:tc>
                  <a:txBody>
                    <a:bodyPr/>
                    <a:lstStyle/>
                    <a:p>
                      <a:pPr algn="ctr" rtl="1">
                        <a:spcAft>
                          <a:spcPts val="0"/>
                        </a:spcAft>
                      </a:pPr>
                      <a:r>
                        <a:rPr lang="ar-SA" sz="1200">
                          <a:latin typeface="Times New Roman"/>
                          <a:ea typeface="Times New Roman"/>
                          <a:cs typeface="PT Bold Heading"/>
                        </a:rPr>
                        <a:t>2</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العلاقة بين المفاهيم والمكونات الأخرى</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15</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من المتدربين قراءة النشرة العلمية(1-1-1) وتنفيذ النشاط </a:t>
                      </a:r>
                      <a:r>
                        <a:rPr lang="ar-SA" sz="1200" dirty="0" err="1">
                          <a:latin typeface="Times New Roman"/>
                          <a:ea typeface="Times New Roman"/>
                          <a:cs typeface="AL-Mohanad"/>
                        </a:rPr>
                        <a:t>التدريبي </a:t>
                      </a:r>
                      <a:r>
                        <a:rPr lang="ar-SA" sz="1200" dirty="0">
                          <a:latin typeface="Times New Roman"/>
                          <a:ea typeface="Times New Roman"/>
                          <a:cs typeface="AL-Mohanad"/>
                        </a:rPr>
                        <a:t>(1-1-2</a:t>
                      </a:r>
                      <a:r>
                        <a:rPr lang="ar-SA" sz="1200" dirty="0" err="1">
                          <a:latin typeface="Times New Roman"/>
                          <a:ea typeface="Times New Roman"/>
                          <a:cs typeface="AL-Mohanad"/>
                        </a:rPr>
                        <a:t>)</a:t>
                      </a:r>
                      <a:endParaRPr lang="en-US" sz="1200" dirty="0">
                        <a:latin typeface="Times New Roman"/>
                        <a:ea typeface="Times New Roman"/>
                      </a:endParaRPr>
                    </a:p>
                    <a:p>
                      <a:pPr algn="justLow" rtl="1">
                        <a:spcAft>
                          <a:spcPts val="0"/>
                        </a:spcAft>
                      </a:pPr>
                      <a:r>
                        <a:rPr lang="ar-SA" sz="1200" dirty="0">
                          <a:solidFill>
                            <a:srgbClr val="000000"/>
                          </a:solidFill>
                          <a:latin typeface="Times New Roman"/>
                          <a:ea typeface="Times New Roman"/>
                          <a:cs typeface="AL-Mohanad"/>
                        </a:rPr>
                        <a:t>عرض ما توصلت إليه المجموعات ومناقشتها مع المدرب.</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526">
                <a:tc>
                  <a:txBody>
                    <a:bodyPr/>
                    <a:lstStyle/>
                    <a:p>
                      <a:pPr algn="ctr" rtl="1">
                        <a:spcAft>
                          <a:spcPts val="0"/>
                        </a:spcAft>
                      </a:pPr>
                      <a:r>
                        <a:rPr lang="ar-SA" sz="1200">
                          <a:latin typeface="Times New Roman"/>
                          <a:ea typeface="Times New Roman"/>
                          <a:cs typeface="PT Bold Heading"/>
                        </a:rPr>
                        <a:t>3</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dirty="0">
                          <a:latin typeface="Times New Roman"/>
                          <a:ea typeface="Times New Roman"/>
                          <a:cs typeface="PT Bold Heading"/>
                        </a:rPr>
                        <a:t>تحليل نصا لاستخراج مكونات البناء المعرفي</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15</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المدرب من المتدربين قراءة النص المختار في النشرة </a:t>
                      </a:r>
                      <a:endParaRPr lang="en-US" sz="1200" dirty="0">
                        <a:latin typeface="Times New Roman"/>
                        <a:ea typeface="Times New Roman"/>
                      </a:endParaRPr>
                    </a:p>
                    <a:p>
                      <a:pPr algn="justLow" rtl="1">
                        <a:spcAft>
                          <a:spcPts val="0"/>
                        </a:spcAft>
                      </a:pPr>
                      <a:r>
                        <a:rPr lang="ar-SA" sz="1200" dirty="0">
                          <a:latin typeface="Times New Roman"/>
                          <a:ea typeface="Times New Roman"/>
                          <a:cs typeface="AL-Mohanad"/>
                        </a:rPr>
                        <a:t>(1-1-2) ثم تنفيذ النشاط </a:t>
                      </a:r>
                      <a:r>
                        <a:rPr lang="ar-SA" sz="1200" dirty="0" err="1">
                          <a:latin typeface="Times New Roman"/>
                          <a:ea typeface="Times New Roman"/>
                          <a:cs typeface="AL-Mohanad"/>
                        </a:rPr>
                        <a:t>التدريبي </a:t>
                      </a:r>
                      <a:r>
                        <a:rPr lang="ar-SA" sz="1200" dirty="0">
                          <a:latin typeface="Times New Roman"/>
                          <a:ea typeface="Times New Roman"/>
                          <a:cs typeface="AL-Mohanad"/>
                        </a:rPr>
                        <a:t>(1-1-3) بشكل فردي ثم تناقش بشكل جماعي.</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rtl="1">
                        <a:spcAft>
                          <a:spcPts val="0"/>
                        </a:spcAft>
                      </a:pPr>
                      <a:r>
                        <a:rPr lang="ar-SA" sz="1200">
                          <a:latin typeface="Times New Roman"/>
                          <a:ea typeface="Times New Roman"/>
                          <a:cs typeface="PT Bold Heading"/>
                        </a:rPr>
                        <a:t>ـ</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أهمية خرائط المفاهيم</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b="1" dirty="0">
                          <a:latin typeface="Times New Roman"/>
                          <a:ea typeface="Times New Roman"/>
                          <a:cs typeface="AL-Mohanad"/>
                        </a:rPr>
                        <a:t>عرض </a:t>
                      </a:r>
                      <a:r>
                        <a:rPr lang="ar-SA" sz="1200" b="1" dirty="0" err="1">
                          <a:latin typeface="Times New Roman"/>
                          <a:ea typeface="Times New Roman"/>
                          <a:cs typeface="AL-Mohanad"/>
                        </a:rPr>
                        <a:t>ومناقشة </a:t>
                      </a:r>
                      <a:r>
                        <a:rPr lang="ar-SA" sz="1200" b="1" dirty="0">
                          <a:latin typeface="Times New Roman"/>
                          <a:ea typeface="Times New Roman"/>
                          <a:cs typeface="AL-Mohanad"/>
                        </a:rPr>
                        <a:t>(على البور </a:t>
                      </a:r>
                      <a:r>
                        <a:rPr lang="ar-SA" sz="1200" b="1" dirty="0" err="1">
                          <a:latin typeface="Times New Roman"/>
                          <a:ea typeface="Times New Roman"/>
                          <a:cs typeface="AL-Mohanad"/>
                        </a:rPr>
                        <a:t>بوينت)</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335">
                <a:tc>
                  <a:txBody>
                    <a:bodyPr/>
                    <a:lstStyle/>
                    <a:p>
                      <a:pPr algn="ctr" rtl="1">
                        <a:spcAft>
                          <a:spcPts val="0"/>
                        </a:spcAft>
                      </a:pPr>
                      <a:r>
                        <a:rPr lang="ar-SA" sz="1200">
                          <a:latin typeface="Times New Roman"/>
                          <a:ea typeface="Times New Roman"/>
                          <a:cs typeface="PT Bold Heading"/>
                        </a:rPr>
                        <a:t>4</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العلاقة بين العناصر المكونة للمفاهيم</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20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من المتدربين قراءة النشرة العلمية(1-1-3) وتنفيذ النشاط </a:t>
                      </a:r>
                      <a:r>
                        <a:rPr lang="ar-SA" sz="1200" dirty="0" err="1">
                          <a:latin typeface="Times New Roman"/>
                          <a:ea typeface="Times New Roman"/>
                          <a:cs typeface="AL-Mohanad"/>
                        </a:rPr>
                        <a:t>التدريبي </a:t>
                      </a:r>
                      <a:r>
                        <a:rPr lang="ar-SA" sz="1200" dirty="0">
                          <a:latin typeface="Times New Roman"/>
                          <a:ea typeface="Times New Roman"/>
                          <a:cs typeface="AL-Mohanad"/>
                        </a:rPr>
                        <a:t>(1-1-4</a:t>
                      </a:r>
                      <a:r>
                        <a:rPr lang="ar-SA" sz="1200" dirty="0" err="1">
                          <a:latin typeface="Times New Roman"/>
                          <a:ea typeface="Times New Roman"/>
                          <a:cs typeface="AL-Mohanad"/>
                        </a:rPr>
                        <a:t>).</a:t>
                      </a:r>
                      <a:endParaRPr lang="en-US" sz="1200" dirty="0">
                        <a:latin typeface="Times New Roman"/>
                        <a:ea typeface="Times New Roman"/>
                      </a:endParaRPr>
                    </a:p>
                    <a:p>
                      <a:pPr algn="justLow" rtl="1">
                        <a:spcAft>
                          <a:spcPts val="0"/>
                        </a:spcAft>
                      </a:pPr>
                      <a:r>
                        <a:rPr lang="ar-SA" sz="1200" dirty="0">
                          <a:solidFill>
                            <a:srgbClr val="000000"/>
                          </a:solidFill>
                          <a:latin typeface="Times New Roman"/>
                          <a:ea typeface="Times New Roman"/>
                          <a:cs typeface="AL-Mohanad"/>
                        </a:rPr>
                        <a:t>عرض ما توصلت إليه المجموعات ومناقشتها مع المدرب.</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335">
                <a:tc>
                  <a:txBody>
                    <a:bodyPr/>
                    <a:lstStyle/>
                    <a:p>
                      <a:pPr algn="ctr" rtl="1">
                        <a:spcAft>
                          <a:spcPts val="0"/>
                        </a:spcAft>
                      </a:pPr>
                      <a:r>
                        <a:rPr lang="ar-SA" sz="1200">
                          <a:latin typeface="Times New Roman"/>
                          <a:ea typeface="Times New Roman"/>
                          <a:cs typeface="PT Bold Heading"/>
                        </a:rPr>
                        <a:t>5</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صياغة مفهوما لخرائط المفاهيم</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15</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من المتدربين قراءة النشرة العلمية(1-1-4) وتنفيذ النشاط </a:t>
                      </a:r>
                      <a:r>
                        <a:rPr lang="ar-SA" sz="1200" dirty="0" err="1">
                          <a:latin typeface="Times New Roman"/>
                          <a:ea typeface="Times New Roman"/>
                          <a:cs typeface="AL-Mohanad"/>
                        </a:rPr>
                        <a:t>التدريبي </a:t>
                      </a:r>
                      <a:r>
                        <a:rPr lang="ar-SA" sz="1200" dirty="0">
                          <a:latin typeface="Times New Roman"/>
                          <a:ea typeface="Times New Roman"/>
                          <a:cs typeface="AL-Mohanad"/>
                        </a:rPr>
                        <a:t>(1-1-5</a:t>
                      </a:r>
                      <a:r>
                        <a:rPr lang="ar-SA" sz="1200" dirty="0" err="1">
                          <a:latin typeface="Times New Roman"/>
                          <a:ea typeface="Times New Roman"/>
                          <a:cs typeface="AL-Mohanad"/>
                        </a:rPr>
                        <a:t>).</a:t>
                      </a:r>
                      <a:endParaRPr lang="en-US" sz="1200" dirty="0">
                        <a:latin typeface="Times New Roman"/>
                        <a:ea typeface="Times New Roman"/>
                      </a:endParaRPr>
                    </a:p>
                    <a:p>
                      <a:pPr algn="justLow" rtl="1">
                        <a:spcAft>
                          <a:spcPts val="0"/>
                        </a:spcAft>
                      </a:pPr>
                      <a:r>
                        <a:rPr lang="ar-SA" sz="1200" dirty="0">
                          <a:solidFill>
                            <a:srgbClr val="000000"/>
                          </a:solidFill>
                          <a:latin typeface="Times New Roman"/>
                          <a:ea typeface="Times New Roman"/>
                          <a:cs typeface="AL-Mohanad"/>
                        </a:rPr>
                        <a:t>عرض ما توصلت إليه المجموعات ومناقشتها مع المدرب.</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335">
                <a:tc>
                  <a:txBody>
                    <a:bodyPr/>
                    <a:lstStyle/>
                    <a:p>
                      <a:pPr algn="ctr" rtl="1">
                        <a:spcAft>
                          <a:spcPts val="0"/>
                        </a:spcAft>
                      </a:pPr>
                      <a:r>
                        <a:rPr lang="ar-SA" sz="1200">
                          <a:latin typeface="Times New Roman"/>
                          <a:ea typeface="Times New Roman"/>
                          <a:cs typeface="PT Bold Heading"/>
                        </a:rPr>
                        <a:t>6</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أنواع خرائط المفاهيم</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20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ar-SA" sz="1200" dirty="0">
                          <a:latin typeface="Times New Roman"/>
                          <a:ea typeface="Times New Roman"/>
                          <a:cs typeface="AL-Mohanad"/>
                        </a:rPr>
                        <a:t>يطلب من المتدربين قراءة النشرة العلمية(1-1-5) وتنفيذ النشاط </a:t>
                      </a:r>
                      <a:r>
                        <a:rPr lang="ar-SA" sz="1200" dirty="0" err="1">
                          <a:latin typeface="Times New Roman"/>
                          <a:ea typeface="Times New Roman"/>
                          <a:cs typeface="AL-Mohanad"/>
                        </a:rPr>
                        <a:t>التدريبي </a:t>
                      </a:r>
                      <a:r>
                        <a:rPr lang="ar-SA" sz="1200" dirty="0">
                          <a:latin typeface="Times New Roman"/>
                          <a:ea typeface="Times New Roman"/>
                          <a:cs typeface="AL-Mohanad"/>
                        </a:rPr>
                        <a:t>(1-1-6</a:t>
                      </a:r>
                      <a:r>
                        <a:rPr lang="ar-SA" sz="1200" dirty="0" err="1">
                          <a:latin typeface="Times New Roman"/>
                          <a:ea typeface="Times New Roman"/>
                          <a:cs typeface="AL-Mohanad"/>
                        </a:rPr>
                        <a:t>).</a:t>
                      </a:r>
                      <a:endParaRPr lang="en-US" sz="1200" dirty="0">
                        <a:latin typeface="Times New Roman"/>
                        <a:ea typeface="Times New Roman"/>
                      </a:endParaRPr>
                    </a:p>
                    <a:p>
                      <a:pPr algn="r" rtl="1">
                        <a:spcAft>
                          <a:spcPts val="0"/>
                        </a:spcAft>
                      </a:pPr>
                      <a:r>
                        <a:rPr lang="ar-SA" sz="1200" dirty="0">
                          <a:solidFill>
                            <a:srgbClr val="000000"/>
                          </a:solidFill>
                          <a:latin typeface="Times New Roman"/>
                          <a:ea typeface="Times New Roman"/>
                          <a:cs typeface="AL-Mohanad"/>
                        </a:rPr>
                        <a:t>عرض ما توصلت إليه المجموعات ومناقشتها مع المدرب.</a:t>
                      </a:r>
                      <a:endParaRPr lang="en-US" sz="1200" dirty="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786">
                <a:tc>
                  <a:txBody>
                    <a:bodyPr/>
                    <a:lstStyle/>
                    <a:p>
                      <a:pPr algn="ctr" rtl="1">
                        <a:spcAft>
                          <a:spcPts val="0"/>
                        </a:spcAft>
                      </a:pPr>
                      <a:r>
                        <a:rPr lang="ar-SA" sz="1200">
                          <a:latin typeface="Times New Roman"/>
                          <a:ea typeface="Times New Roman"/>
                          <a:cs typeface="AL-Mateen"/>
                        </a:rPr>
                        <a:t>====</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المجموع</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a:latin typeface="Times New Roman"/>
                          <a:ea typeface="Times New Roman"/>
                          <a:cs typeface="PT Bold Heading"/>
                        </a:rPr>
                        <a:t>120</a:t>
                      </a:r>
                      <a:endParaRPr lang="en-US" sz="1200">
                        <a:latin typeface="Times New Roman"/>
                        <a:ea typeface="Times New Roman"/>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1200" b="1" dirty="0" err="1">
                          <a:latin typeface="Times New Roman"/>
                          <a:ea typeface="Times New Roman"/>
                          <a:cs typeface="Traditional Arabic"/>
                        </a:rPr>
                        <a:t>=========================</a:t>
                      </a:r>
                      <a:endParaRPr lang="en-US" sz="1200" dirty="0">
                        <a:latin typeface="Times New Roman"/>
                        <a:ea typeface="Times New Roman"/>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323528" y="548680"/>
            <a:ext cx="8496944" cy="1368152"/>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sz="2800" b="1" dirty="0"/>
          </a:p>
        </p:txBody>
      </p:sp>
      <p:graphicFrame>
        <p:nvGraphicFramePr>
          <p:cNvPr id="3" name="جدول 2"/>
          <p:cNvGraphicFramePr>
            <a:graphicFrameLocks noGrp="1"/>
          </p:cNvGraphicFramePr>
          <p:nvPr/>
        </p:nvGraphicFramePr>
        <p:xfrm>
          <a:off x="899592" y="866088"/>
          <a:ext cx="7488832" cy="794341"/>
        </p:xfrm>
        <a:graphic>
          <a:graphicData uri="http://schemas.openxmlformats.org/drawingml/2006/table">
            <a:tbl>
              <a:tblPr rtl="1"/>
              <a:tblGrid>
                <a:gridCol w="5523763"/>
                <a:gridCol w="1965069"/>
              </a:tblGrid>
              <a:tr h="445048">
                <a:tc>
                  <a:txBody>
                    <a:bodyPr/>
                    <a:lstStyle/>
                    <a:p>
                      <a:pPr algn="justLow" rtl="1">
                        <a:spcAft>
                          <a:spcPts val="0"/>
                        </a:spcAft>
                      </a:pPr>
                      <a:r>
                        <a:rPr lang="ar-SA" sz="1600">
                          <a:latin typeface="Times New Roman"/>
                          <a:ea typeface="Times New Roman"/>
                          <a:cs typeface="AL-Mohanad Bold"/>
                        </a:rPr>
                        <a:t/>
                      </a:r>
                      <a:br>
                        <a:rPr lang="ar-SA" sz="1600">
                          <a:latin typeface="Times New Roman"/>
                          <a:ea typeface="Times New Roman"/>
                          <a:cs typeface="AL-Mohanad Bold"/>
                        </a:rPr>
                      </a:br>
                      <a:r>
                        <a:rPr lang="ar-SA" sz="1600">
                          <a:latin typeface="Times New Roman"/>
                          <a:ea typeface="Times New Roman"/>
                          <a:cs typeface="AL-Mohanad Bold"/>
                        </a:rPr>
                        <a:t>النشاط(1 -1-1):</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dirty="0" smtClean="0">
                        <a:latin typeface="Times New Roman"/>
                        <a:ea typeface="Times New Roman"/>
                        <a:cs typeface="AL-Mohanad Bold"/>
                      </a:endParaRPr>
                    </a:p>
                    <a:p>
                      <a:pPr algn="ctr" rtl="1">
                        <a:spcAft>
                          <a:spcPts val="0"/>
                        </a:spcAft>
                      </a:pPr>
                      <a:r>
                        <a:rPr lang="ar-SA" sz="1600" dirty="0" err="1" smtClean="0">
                          <a:latin typeface="Times New Roman"/>
                          <a:ea typeface="Times New Roman"/>
                          <a:cs typeface="AL-Mohanad Bold"/>
                        </a:rPr>
                        <a:t>الزمن </a:t>
                      </a:r>
                      <a:r>
                        <a:rPr lang="ar-SA" sz="1600" dirty="0">
                          <a:latin typeface="Times New Roman"/>
                          <a:ea typeface="Times New Roman"/>
                          <a:cs typeface="AL-Mohanad Bold"/>
                        </a:rPr>
                        <a:t>(10) دقائق</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6661">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مشغل 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5121" name="Rectangle 1"/>
          <p:cNvSpPr>
            <a:spLocks noChangeArrowheads="1"/>
          </p:cNvSpPr>
          <p:nvPr/>
        </p:nvSpPr>
        <p:spPr bwMode="auto">
          <a:xfrm>
            <a:off x="971600" y="2351346"/>
            <a:ext cx="716428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النشاط: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يتهيأ المتدرب لاستيعاب مفهوم خرائط المفاهيم.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في </a:t>
            </a:r>
            <a:r>
              <a:rPr kumimoji="0" lang="ar-SA" sz="24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أخي المتدرب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دعاك</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زميلك إلى زيارته في مدينة أخرى لم تذهب إليها من قبل؛ والطريق إليها كثير التفرعات؛ وخيرك بين أن يصف لك المكان عبر الهاتف أو أن يرسل إليك خارطة بالفاكس أو البريد الإلكتروني توضح كيف يمكنك أن تصل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إليه.</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endParaRPr>
          </a:p>
          <a:p>
            <a:pPr marL="0" marR="0" lvl="0" indent="228600" defTabSz="914400" rtl="0"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فأي الخيارين </a:t>
            </a:r>
            <a:r>
              <a:rPr kumimoji="0" lang="ar-SA" sz="24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تفضل؟</a:t>
            </a: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a:t>
            </a:r>
            <a:r>
              <a:rPr kumimoji="0" lang="ar-SA" sz="2400" b="0" i="0" u="none" strike="noStrike" cap="none" normalizeH="0" baseline="0" dirty="0" err="1" smtClean="0">
                <a:ln>
                  <a:noFill/>
                </a:ln>
                <a:solidFill>
                  <a:schemeClr val="tx1"/>
                </a:solidFill>
                <a:effectLst/>
                <a:latin typeface="Times New Roman" pitchFamily="18" charset="0"/>
                <a:ea typeface="Times New Roman" pitchFamily="18" charset="0"/>
                <a:cs typeface="AL-Mohanad" pitchFamily="2" charset="-78"/>
              </a:rPr>
              <a:t>ولماذا؟</a:t>
            </a:r>
            <a:r>
              <a:rPr kumimoji="0" lang="ar-SA" sz="2400" b="0" i="0" u="none" strike="noStrike" cap="none" normalizeH="0" baseline="0" dirty="0" smtClean="0">
                <a:ln>
                  <a:noFill/>
                </a:ln>
                <a:solidFill>
                  <a:schemeClr val="tx1"/>
                </a:solidFill>
                <a:effectLst/>
                <a:latin typeface="Times New Roman" pitchFamily="18" charset="0"/>
                <a:ea typeface="Times New Roman" pitchFamily="18" charset="0"/>
                <a:cs typeface="AL-Mohanad" pitchFamily="2" charset="-78"/>
              </a:rPr>
              <a:t> </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3" name="جدول 2"/>
          <p:cNvGraphicFramePr>
            <a:graphicFrameLocks noGrp="1"/>
          </p:cNvGraphicFramePr>
          <p:nvPr/>
        </p:nvGraphicFramePr>
        <p:xfrm>
          <a:off x="755576" y="836712"/>
          <a:ext cx="7848872" cy="799715"/>
        </p:xfrm>
        <a:graphic>
          <a:graphicData uri="http://schemas.openxmlformats.org/drawingml/2006/table">
            <a:tbl>
              <a:tblPr rtl="1"/>
              <a:tblGrid>
                <a:gridCol w="5789329"/>
                <a:gridCol w="2059543"/>
              </a:tblGrid>
              <a:tr h="271656">
                <a:tc>
                  <a:txBody>
                    <a:bodyPr/>
                    <a:lstStyle/>
                    <a:p>
                      <a:pPr algn="justLow" rtl="1">
                        <a:spcAft>
                          <a:spcPts val="0"/>
                        </a:spcAft>
                      </a:pPr>
                      <a:r>
                        <a:rPr lang="ar-SA" sz="1600" dirty="0">
                          <a:latin typeface="Times New Roman"/>
                          <a:ea typeface="Times New Roman"/>
                          <a:cs typeface="AL-Mohanad Bold"/>
                        </a:rPr>
                        <a:t/>
                      </a:r>
                      <a:br>
                        <a:rPr lang="ar-SA" sz="1600" dirty="0">
                          <a:latin typeface="Times New Roman"/>
                          <a:ea typeface="Times New Roman"/>
                          <a:cs typeface="AL-Mohanad Bold"/>
                        </a:rPr>
                      </a:br>
                      <a:r>
                        <a:rPr lang="ar-SA" sz="1600" dirty="0" err="1">
                          <a:latin typeface="Times New Roman"/>
                          <a:ea typeface="Times New Roman"/>
                          <a:cs typeface="AL-Mohanad Bold"/>
                        </a:rPr>
                        <a:t>النشاط (1 </a:t>
                      </a:r>
                      <a:r>
                        <a:rPr lang="ar-SA" sz="1600" dirty="0">
                          <a:latin typeface="Times New Roman"/>
                          <a:ea typeface="Times New Roman"/>
                          <a:cs typeface="AL-Mohanad Bold"/>
                        </a:rPr>
                        <a:t>-1- 2</a:t>
                      </a:r>
                      <a:r>
                        <a:rPr lang="ar-SA" sz="1600" dirty="0" err="1">
                          <a:latin typeface="Times New Roman"/>
                          <a:ea typeface="Times New Roman"/>
                          <a:cs typeface="AL-Mohanad Bold"/>
                        </a:rPr>
                        <a:t>):</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dirty="0" smtClean="0">
                        <a:latin typeface="Times New Roman"/>
                        <a:ea typeface="Times New Roman"/>
                        <a:cs typeface="AL-Mohanad Bold"/>
                      </a:endParaRPr>
                    </a:p>
                    <a:p>
                      <a:pPr algn="ctr" rtl="1">
                        <a:spcAft>
                          <a:spcPts val="0"/>
                        </a:spcAft>
                      </a:pPr>
                      <a:r>
                        <a:rPr lang="ar-SA" sz="1600" dirty="0" err="1" smtClean="0">
                          <a:latin typeface="Times New Roman"/>
                          <a:ea typeface="Times New Roman"/>
                          <a:cs typeface="AL-Mohanad Bold"/>
                        </a:rPr>
                        <a:t>الزمن </a:t>
                      </a:r>
                      <a:r>
                        <a:rPr lang="ar-SA" sz="1600" dirty="0">
                          <a:latin typeface="Times New Roman"/>
                          <a:ea typeface="Times New Roman"/>
                          <a:cs typeface="AL-Mohanad Bold"/>
                        </a:rPr>
                        <a:t>(15) دقيقة</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2035">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1763688" y="2433154"/>
            <a:ext cx="691276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Low" defTabSz="914400" rtl="1" eaLnBrk="1" fontAlgn="base" latinLnBrk="0" hangingPunct="1">
              <a:lnSpc>
                <a:spcPct val="100000"/>
              </a:lnSpc>
              <a:spcBef>
                <a:spcPct val="0"/>
              </a:spcBef>
              <a:spcAft>
                <a:spcPct val="0"/>
              </a:spcAft>
              <a:buClrTx/>
              <a:buSzTx/>
              <a:buFontTx/>
              <a:buNone/>
              <a:tabLst>
                <a:tab pos="5389563"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a:t>
            </a:r>
            <a:r>
              <a:rPr kumimoji="0" lang="ar-SA" sz="20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5389563"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يحدد المتدرب العلاقة بين المفاهيم والمكونات الأخرى لبنية المعرفة.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5389563" algn="l"/>
              </a:tabLst>
            </a:pPr>
            <a:r>
              <a:rPr kumimoji="0" lang="ar-SA" sz="20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في النشاط:</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Low" defTabSz="914400" rtl="1" eaLnBrk="0" fontAlgn="base" latinLnBrk="0" hangingPunct="0">
              <a:lnSpc>
                <a:spcPct val="100000"/>
              </a:lnSpc>
              <a:spcBef>
                <a:spcPct val="0"/>
              </a:spcBef>
              <a:spcAft>
                <a:spcPct val="0"/>
              </a:spcAft>
              <a:buClrTx/>
              <a:buSzTx/>
              <a:buFontTx/>
              <a:buNone/>
              <a:tabLst>
                <a:tab pos="5389563" algn="l"/>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اقرأ النشرة التي بين </a:t>
            </a:r>
            <a:r>
              <a:rPr kumimoji="0" lang="ar-SA" sz="20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يديك </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(1-1-1) بتمعن ثم وضح العلاقة </a:t>
            </a:r>
            <a:r>
              <a:rPr kumimoji="0" lang="ar-SA" sz="20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التصاعدية </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(الاستقرائية) بين المفهوم ومكونات المعرفة الأخرى، ثم ناقش ما توصلت إليه مع أفراد </a:t>
            </a:r>
            <a:r>
              <a:rPr kumimoji="0" lang="ar-SA" sz="20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مجموعتك:</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5601" name="Group 1"/>
          <p:cNvGrpSpPr>
            <a:grpSpLocks/>
          </p:cNvGrpSpPr>
          <p:nvPr/>
        </p:nvGrpSpPr>
        <p:grpSpPr bwMode="auto">
          <a:xfrm>
            <a:off x="323528" y="1124744"/>
            <a:ext cx="8496943" cy="5549106"/>
            <a:chOff x="1656" y="6484"/>
            <a:chExt cx="8682" cy="5719"/>
          </a:xfrm>
        </p:grpSpPr>
        <p:graphicFrame>
          <p:nvGraphicFramePr>
            <p:cNvPr id="25602" name="Diagram 2"/>
            <p:cNvGraphicFramePr>
              <a:graphicFrameLocks/>
            </p:cNvGraphicFramePr>
            <p:nvPr/>
          </p:nvGraphicFramePr>
          <p:xfrm>
            <a:off x="2844" y="6484"/>
            <a:ext cx="5738" cy="5719"/>
          </p:xfrm>
          <a:graphic>
            <a:graphicData uri="http://schemas.openxmlformats.org/drawingml/2006/compatibility">
              <com:legacyDrawing xmlns:com="http://schemas.openxmlformats.org/drawingml/2006/compatibility" spid="_x0000_s25602"/>
            </a:graphicData>
          </a:graphic>
        </p:graphicFrame>
        <p:grpSp>
          <p:nvGrpSpPr>
            <p:cNvPr id="25612" name="Group 12"/>
            <p:cNvGrpSpPr>
              <a:grpSpLocks/>
            </p:cNvGrpSpPr>
            <p:nvPr/>
          </p:nvGrpSpPr>
          <p:grpSpPr bwMode="auto">
            <a:xfrm>
              <a:off x="1656" y="7315"/>
              <a:ext cx="2067" cy="4505"/>
              <a:chOff x="1656" y="7315"/>
              <a:chExt cx="2067" cy="4505"/>
            </a:xfrm>
          </p:grpSpPr>
          <p:cxnSp>
            <p:nvCxnSpPr>
              <p:cNvPr id="25613" name="AutoShape 13"/>
              <p:cNvCxnSpPr>
                <a:cxnSpLocks noChangeShapeType="1"/>
              </p:cNvCxnSpPr>
              <p:nvPr/>
            </p:nvCxnSpPr>
            <p:spPr bwMode="auto">
              <a:xfrm flipV="1">
                <a:off x="2685" y="7933"/>
                <a:ext cx="0" cy="3887"/>
              </a:xfrm>
              <a:prstGeom prst="straightConnector1">
                <a:avLst/>
              </a:prstGeom>
              <a:noFill/>
              <a:ln w="38100">
                <a:solidFill>
                  <a:srgbClr val="000000"/>
                </a:solidFill>
                <a:round/>
                <a:headEnd/>
                <a:tailEnd type="triangle" w="med" len="med"/>
              </a:ln>
            </p:spPr>
          </p:cxnSp>
          <p:sp>
            <p:nvSpPr>
              <p:cNvPr id="25614" name="Text Box 14"/>
              <p:cNvSpPr txBox="1">
                <a:spLocks noChangeArrowheads="1"/>
              </p:cNvSpPr>
              <p:nvPr/>
            </p:nvSpPr>
            <p:spPr bwMode="auto">
              <a:xfrm>
                <a:off x="1656" y="7315"/>
                <a:ext cx="2067" cy="57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chemeClr val="tx1"/>
                    </a:solidFill>
                    <a:effectLst/>
                    <a:latin typeface="Arial" pitchFamily="34" charset="0"/>
                    <a:ea typeface="Arial" pitchFamily="34" charset="0"/>
                    <a:cs typeface="Arial" pitchFamily="34" charset="0"/>
                  </a:rPr>
                  <a:t>استقراء/ تصميم</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5615" name="Group 15"/>
            <p:cNvGrpSpPr>
              <a:grpSpLocks/>
            </p:cNvGrpSpPr>
            <p:nvPr/>
          </p:nvGrpSpPr>
          <p:grpSpPr bwMode="auto">
            <a:xfrm>
              <a:off x="7629" y="7285"/>
              <a:ext cx="2709" cy="4483"/>
              <a:chOff x="7629" y="7285"/>
              <a:chExt cx="2709" cy="4483"/>
            </a:xfrm>
          </p:grpSpPr>
          <p:cxnSp>
            <p:nvCxnSpPr>
              <p:cNvPr id="25616" name="AutoShape 16"/>
              <p:cNvCxnSpPr>
                <a:cxnSpLocks noChangeShapeType="1"/>
              </p:cNvCxnSpPr>
              <p:nvPr/>
            </p:nvCxnSpPr>
            <p:spPr bwMode="auto">
              <a:xfrm>
                <a:off x="8992" y="7530"/>
                <a:ext cx="0" cy="4238"/>
              </a:xfrm>
              <a:prstGeom prst="straightConnector1">
                <a:avLst/>
              </a:prstGeom>
              <a:noFill/>
              <a:ln w="38100">
                <a:solidFill>
                  <a:srgbClr val="000000"/>
                </a:solidFill>
                <a:round/>
                <a:headEnd/>
                <a:tailEnd type="triangle" w="med" len="med"/>
              </a:ln>
            </p:spPr>
          </p:cxnSp>
          <p:sp>
            <p:nvSpPr>
              <p:cNvPr id="25617" name="Text Box 17"/>
              <p:cNvSpPr txBox="1">
                <a:spLocks noChangeArrowheads="1"/>
              </p:cNvSpPr>
              <p:nvPr/>
            </p:nvSpPr>
            <p:spPr bwMode="auto">
              <a:xfrm>
                <a:off x="7629" y="7285"/>
                <a:ext cx="2709" cy="57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chemeClr val="tx1"/>
                    </a:solidFill>
                    <a:effectLst/>
                    <a:latin typeface="Arial" pitchFamily="34" charset="0"/>
                    <a:ea typeface="Arial" pitchFamily="34" charset="0"/>
                    <a:cs typeface="Arial" pitchFamily="34" charset="0"/>
                  </a:rPr>
                  <a:t>استنباط/قياس/ تطبيق</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مستطيل مستدير الزوايا 3"/>
          <p:cNvSpPr/>
          <p:nvPr/>
        </p:nvSpPr>
        <p:spPr>
          <a:xfrm>
            <a:off x="467544" y="607618"/>
            <a:ext cx="8352927" cy="1237206"/>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ar-SA" sz="2800" b="1" dirty="0" smtClean="0"/>
              <a:t> </a:t>
            </a:r>
            <a:endParaRPr lang="ar-SA" sz="2800" b="1" dirty="0"/>
          </a:p>
        </p:txBody>
      </p:sp>
      <p:graphicFrame>
        <p:nvGraphicFramePr>
          <p:cNvPr id="3" name="جدول 2"/>
          <p:cNvGraphicFramePr>
            <a:graphicFrameLocks noGrp="1"/>
          </p:cNvGraphicFramePr>
          <p:nvPr/>
        </p:nvGraphicFramePr>
        <p:xfrm>
          <a:off x="1043608" y="908720"/>
          <a:ext cx="7488832" cy="747896"/>
        </p:xfrm>
        <a:graphic>
          <a:graphicData uri="http://schemas.openxmlformats.org/drawingml/2006/table">
            <a:tbl>
              <a:tblPr rtl="1"/>
              <a:tblGrid>
                <a:gridCol w="5174275"/>
                <a:gridCol w="2314557"/>
              </a:tblGrid>
              <a:tr h="504056">
                <a:tc>
                  <a:txBody>
                    <a:bodyPr/>
                    <a:lstStyle/>
                    <a:p>
                      <a:pPr algn="justLow" rtl="1">
                        <a:spcAft>
                          <a:spcPts val="0"/>
                        </a:spcAft>
                      </a:pPr>
                      <a:r>
                        <a:rPr lang="ar-SA" sz="1600" dirty="0">
                          <a:latin typeface="Times New Roman"/>
                          <a:ea typeface="Times New Roman"/>
                          <a:cs typeface="AL-Mohanad Bold"/>
                        </a:rPr>
                        <a:t/>
                      </a:r>
                      <a:br>
                        <a:rPr lang="ar-SA" sz="1600" dirty="0">
                          <a:latin typeface="Times New Roman"/>
                          <a:ea typeface="Times New Roman"/>
                          <a:cs typeface="AL-Mohanad Bold"/>
                        </a:rPr>
                      </a:br>
                      <a:r>
                        <a:rPr lang="ar-SA" sz="1600" dirty="0" err="1">
                          <a:latin typeface="Times New Roman"/>
                          <a:ea typeface="Times New Roman"/>
                          <a:cs typeface="AL-Mohanad Bold"/>
                        </a:rPr>
                        <a:t>النشاط (1-1 </a:t>
                      </a:r>
                      <a:r>
                        <a:rPr lang="ar-SA" sz="1600" dirty="0">
                          <a:latin typeface="Times New Roman"/>
                          <a:ea typeface="Times New Roman"/>
                          <a:cs typeface="AL-Mohanad Bold"/>
                        </a:rPr>
                        <a:t>-3</a:t>
                      </a:r>
                      <a:r>
                        <a:rPr lang="ar-SA" sz="1600" dirty="0" err="1">
                          <a:latin typeface="Times New Roman"/>
                          <a:ea typeface="Times New Roman"/>
                          <a:cs typeface="AL-Mohanad Bold"/>
                        </a:rPr>
                        <a:t>):</a:t>
                      </a:r>
                      <a:r>
                        <a:rPr lang="ar-SA" sz="1600" dirty="0">
                          <a:latin typeface="Times New Roman"/>
                          <a:ea typeface="Times New Roman"/>
                          <a:cs typeface="AL-Mohanad Bold"/>
                        </a:rPr>
                        <a:t> </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ar-SA" sz="1600" dirty="0" smtClean="0">
                        <a:latin typeface="Times New Roman"/>
                        <a:ea typeface="Times New Roman"/>
                        <a:cs typeface="AL-Mohanad Bold"/>
                      </a:endParaRPr>
                    </a:p>
                    <a:p>
                      <a:pPr algn="ctr" rtl="1">
                        <a:spcAft>
                          <a:spcPts val="0"/>
                        </a:spcAft>
                      </a:pPr>
                      <a:r>
                        <a:rPr lang="ar-SA" sz="1600" dirty="0" err="1" smtClean="0">
                          <a:latin typeface="Times New Roman"/>
                          <a:ea typeface="Times New Roman"/>
                          <a:cs typeface="AL-Mohanad Bold"/>
                        </a:rPr>
                        <a:t>الزمن </a:t>
                      </a:r>
                      <a:r>
                        <a:rPr lang="ar-SA" sz="1600" dirty="0">
                          <a:latin typeface="Times New Roman"/>
                          <a:ea typeface="Times New Roman"/>
                          <a:cs typeface="AL-Mohanad Bold"/>
                        </a:rPr>
                        <a:t>(15) دقيقة</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23442">
                <a:tc>
                  <a:txBody>
                    <a:bodyPr/>
                    <a:lstStyle/>
                    <a:p>
                      <a:pPr algn="r" rtl="1">
                        <a:spcAft>
                          <a:spcPts val="0"/>
                        </a:spcAft>
                      </a:pPr>
                      <a:r>
                        <a:rPr lang="ar-SA" sz="1600">
                          <a:latin typeface="Times New Roman"/>
                          <a:ea typeface="Times New Roman"/>
                          <a:cs typeface="AL-Mohanad Bold"/>
                        </a:rPr>
                        <a:t>أسلوب التنفيذ</a:t>
                      </a:r>
                      <a:endParaRPr lang="en-US" sz="120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dirty="0">
                          <a:latin typeface="Times New Roman"/>
                          <a:ea typeface="Times New Roman"/>
                          <a:cs typeface="AL-Mohanad Bold"/>
                        </a:rPr>
                        <a:t>المشغل التدريبي</a:t>
                      </a:r>
                      <a:endParaRPr lang="en-US" sz="1200" dirty="0">
                        <a:latin typeface="Times New Roman"/>
                        <a:ea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3553" name="Rectangle 1"/>
          <p:cNvSpPr>
            <a:spLocks noChangeArrowheads="1"/>
          </p:cNvSpPr>
          <p:nvPr/>
        </p:nvSpPr>
        <p:spPr bwMode="auto">
          <a:xfrm>
            <a:off x="1763688" y="2240868"/>
            <a:ext cx="6480720"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هدف </a:t>
            </a:r>
            <a:r>
              <a:rPr kumimoji="0" lang="ar-SA" sz="2400" b="0" i="0" u="none" strike="noStrike" cap="none" normalizeH="0" baseline="0" dirty="0" err="1" smtClean="0">
                <a:ln>
                  <a:noFill/>
                </a:ln>
                <a:solidFill>
                  <a:srgbClr val="1F497D"/>
                </a:solidFill>
                <a:effectLst/>
                <a:latin typeface="Arial" pitchFamily="34" charset="0"/>
                <a:ea typeface="Times New Roman" pitchFamily="18" charset="0"/>
                <a:cs typeface="AL-Mohanad Bold" pitchFamily="2" charset="-78"/>
              </a:rPr>
              <a:t>النشاط:</a:t>
            </a: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يحلل نصاً مختاراً لاستخراج مكونات البناء المعرفي فيه.</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rgbClr val="1F497D"/>
                </a:solidFill>
                <a:effectLst/>
                <a:latin typeface="Arial" pitchFamily="34" charset="0"/>
                <a:ea typeface="Times New Roman" pitchFamily="18" charset="0"/>
                <a:cs typeface="AL-Mohanad Bold" pitchFamily="2" charset="-78"/>
              </a:rPr>
              <a:t>المطلوب في النشاط:</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Bold" pitchFamily="2" charset="-78"/>
              </a:rPr>
              <a:t>	</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أخي المتدرب اقرأه ثم قم بتحليل الموضوع إلى مكونات المعرفة التالية: الحقائق، المفاهيم، التعميمات، القواعد والمبادئ والقوانين، والنظريات </a:t>
            </a:r>
            <a:r>
              <a:rPr kumimoji="0" lang="ar-SA" sz="2400" b="0" i="0" u="none" strike="noStrike" cap="none" normalizeH="0" baseline="0" dirty="0" err="1" smtClean="0">
                <a:ln>
                  <a:noFill/>
                </a:ln>
                <a:solidFill>
                  <a:schemeClr val="tx1"/>
                </a:solidFill>
                <a:effectLst/>
                <a:latin typeface="Arial" pitchFamily="34" charset="0"/>
                <a:ea typeface="Times New Roman" pitchFamily="18" charset="0"/>
                <a:cs typeface="AL-Mohanad" pitchFamily="2" charset="-78"/>
              </a:rPr>
              <a:t>والفرضيات.</a:t>
            </a:r>
            <a:r>
              <a:rPr kumimoji="0" lang="ar-SA" sz="2400" b="0" i="0" u="none" strike="noStrike" cap="none" normalizeH="0" baseline="0" dirty="0" smtClean="0">
                <a:ln>
                  <a:noFill/>
                </a:ln>
                <a:solidFill>
                  <a:schemeClr val="tx1"/>
                </a:solidFill>
                <a:effectLst/>
                <a:latin typeface="Arial" pitchFamily="34" charset="0"/>
                <a:ea typeface="Times New Roman" pitchFamily="18" charset="0"/>
                <a:cs typeface="AL-Mohanad" pitchFamily="2" charset="-78"/>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2870</Words>
  <Application>Microsoft Office PowerPoint</Application>
  <PresentationFormat>عرض على الشاشة (3:4)‏</PresentationFormat>
  <Paragraphs>515</Paragraphs>
  <Slides>33</Slides>
  <Notes>0</Notes>
  <HiddenSlides>0</HiddenSlides>
  <MMClips>0</MMClips>
  <ScaleCrop>false</ScaleCrop>
  <HeadingPairs>
    <vt:vector size="4" baseType="variant">
      <vt:variant>
        <vt:lpstr>سمة</vt:lpstr>
      </vt:variant>
      <vt:variant>
        <vt:i4>1</vt:i4>
      </vt:variant>
      <vt:variant>
        <vt:lpstr>عناوين الشرائح</vt:lpstr>
      </vt:variant>
      <vt:variant>
        <vt:i4>33</vt:i4>
      </vt:variant>
    </vt:vector>
  </HeadingPairs>
  <TitlesOfParts>
    <vt:vector size="34"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Ahmed</dc:creator>
  <cp:lastModifiedBy>User</cp:lastModifiedBy>
  <cp:revision>41</cp:revision>
  <dcterms:created xsi:type="dcterms:W3CDTF">2013-04-08T22:28:56Z</dcterms:created>
  <dcterms:modified xsi:type="dcterms:W3CDTF">2015-03-16T20:57:24Z</dcterms:modified>
</cp:coreProperties>
</file>