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393" r:id="rId3"/>
    <p:sldId id="258" r:id="rId4"/>
    <p:sldId id="264" r:id="rId5"/>
    <p:sldId id="262" r:id="rId6"/>
    <p:sldId id="266" r:id="rId7"/>
    <p:sldId id="265" r:id="rId8"/>
    <p:sldId id="268" r:id="rId9"/>
    <p:sldId id="269" r:id="rId10"/>
    <p:sldId id="267" r:id="rId11"/>
    <p:sldId id="270" r:id="rId12"/>
    <p:sldId id="274" r:id="rId13"/>
    <p:sldId id="271" r:id="rId14"/>
    <p:sldId id="272" r:id="rId15"/>
    <p:sldId id="275" r:id="rId16"/>
    <p:sldId id="292" r:id="rId17"/>
    <p:sldId id="293" r:id="rId18"/>
    <p:sldId id="296" r:id="rId19"/>
    <p:sldId id="297" r:id="rId20"/>
    <p:sldId id="298" r:id="rId21"/>
    <p:sldId id="276" r:id="rId22"/>
    <p:sldId id="273" r:id="rId23"/>
    <p:sldId id="277" r:id="rId24"/>
    <p:sldId id="299" r:id="rId25"/>
    <p:sldId id="278" r:id="rId26"/>
    <p:sldId id="279" r:id="rId27"/>
    <p:sldId id="280" r:id="rId28"/>
    <p:sldId id="281" r:id="rId29"/>
    <p:sldId id="282" r:id="rId30"/>
    <p:sldId id="283" r:id="rId31"/>
    <p:sldId id="285" r:id="rId32"/>
    <p:sldId id="286" r:id="rId33"/>
    <p:sldId id="300" r:id="rId34"/>
    <p:sldId id="301" r:id="rId35"/>
    <p:sldId id="302" r:id="rId36"/>
    <p:sldId id="303" r:id="rId37"/>
    <p:sldId id="305" r:id="rId38"/>
    <p:sldId id="291" r:id="rId39"/>
    <p:sldId id="290" r:id="rId40"/>
    <p:sldId id="287" r:id="rId41"/>
    <p:sldId id="289" r:id="rId42"/>
    <p:sldId id="288" r:id="rId43"/>
    <p:sldId id="308" r:id="rId44"/>
    <p:sldId id="307" r:id="rId45"/>
    <p:sldId id="306" r:id="rId46"/>
    <p:sldId id="311" r:id="rId47"/>
    <p:sldId id="310" r:id="rId48"/>
    <p:sldId id="309" r:id="rId49"/>
    <p:sldId id="314" r:id="rId50"/>
    <p:sldId id="315" r:id="rId51"/>
    <p:sldId id="316" r:id="rId52"/>
    <p:sldId id="313" r:id="rId53"/>
    <p:sldId id="312" r:id="rId54"/>
    <p:sldId id="318" r:id="rId55"/>
    <p:sldId id="319" r:id="rId56"/>
    <p:sldId id="317" r:id="rId57"/>
    <p:sldId id="322" r:id="rId58"/>
    <p:sldId id="320" r:id="rId59"/>
    <p:sldId id="323" r:id="rId60"/>
    <p:sldId id="324" r:id="rId61"/>
    <p:sldId id="326" r:id="rId62"/>
    <p:sldId id="327" r:id="rId63"/>
    <p:sldId id="325" r:id="rId64"/>
    <p:sldId id="330" r:id="rId65"/>
    <p:sldId id="328" r:id="rId66"/>
    <p:sldId id="332" r:id="rId67"/>
    <p:sldId id="337" r:id="rId68"/>
    <p:sldId id="336" r:id="rId69"/>
    <p:sldId id="338" r:id="rId70"/>
    <p:sldId id="339" r:id="rId71"/>
    <p:sldId id="342" r:id="rId72"/>
    <p:sldId id="341" r:id="rId73"/>
    <p:sldId id="344" r:id="rId74"/>
    <p:sldId id="345" r:id="rId75"/>
    <p:sldId id="343" r:id="rId76"/>
    <p:sldId id="348" r:id="rId77"/>
    <p:sldId id="350" r:id="rId78"/>
    <p:sldId id="349" r:id="rId79"/>
    <p:sldId id="351" r:id="rId80"/>
    <p:sldId id="346" r:id="rId81"/>
    <p:sldId id="340" r:id="rId82"/>
    <p:sldId id="335" r:id="rId83"/>
    <p:sldId id="354" r:id="rId84"/>
    <p:sldId id="353" r:id="rId85"/>
    <p:sldId id="355" r:id="rId86"/>
    <p:sldId id="352" r:id="rId87"/>
    <p:sldId id="357" r:id="rId88"/>
    <p:sldId id="356" r:id="rId89"/>
    <p:sldId id="358" r:id="rId90"/>
    <p:sldId id="360" r:id="rId91"/>
    <p:sldId id="362" r:id="rId92"/>
    <p:sldId id="361" r:id="rId93"/>
    <p:sldId id="359" r:id="rId94"/>
    <p:sldId id="363" r:id="rId95"/>
    <p:sldId id="366" r:id="rId96"/>
    <p:sldId id="367" r:id="rId97"/>
    <p:sldId id="365" r:id="rId98"/>
    <p:sldId id="364" r:id="rId99"/>
    <p:sldId id="369" r:id="rId100"/>
    <p:sldId id="370" r:id="rId101"/>
    <p:sldId id="371" r:id="rId102"/>
    <p:sldId id="373" r:id="rId103"/>
    <p:sldId id="368" r:id="rId104"/>
    <p:sldId id="375" r:id="rId105"/>
    <p:sldId id="376" r:id="rId106"/>
    <p:sldId id="377" r:id="rId107"/>
    <p:sldId id="379" r:id="rId108"/>
    <p:sldId id="374" r:id="rId109"/>
    <p:sldId id="381" r:id="rId110"/>
    <p:sldId id="382" r:id="rId111"/>
    <p:sldId id="383" r:id="rId112"/>
    <p:sldId id="384" r:id="rId113"/>
    <p:sldId id="385" r:id="rId114"/>
    <p:sldId id="386" r:id="rId115"/>
    <p:sldId id="387" r:id="rId116"/>
    <p:sldId id="388" r:id="rId117"/>
    <p:sldId id="389" r:id="rId118"/>
    <p:sldId id="390" r:id="rId119"/>
    <p:sldId id="380" r:id="rId120"/>
    <p:sldId id="391" r:id="rId121"/>
    <p:sldId id="392" r:id="rId122"/>
    <p:sldId id="260" r:id="rId1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0" d="100"/>
          <a:sy n="60" d="100"/>
        </p:scale>
        <p:origin x="-1560" y="-1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AD82C2-CC55-46EA-BECD-13DEE38F6AE5}"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Document2.docx"/></Relationships>
</file>

<file path=ppt/slides/_rels/slide10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5" name="صورة 4" descr="صورة1.jpg"/>
          <p:cNvPicPr>
            <a:picLocks noChangeAspect="1"/>
          </p:cNvPicPr>
          <p:nvPr/>
        </p:nvPicPr>
        <p:blipFill>
          <a:blip r:embed="rId3" cstate="print"/>
          <a:stretch>
            <a:fillRect/>
          </a:stretch>
        </p:blipFill>
        <p:spPr>
          <a:xfrm>
            <a:off x="5508104" y="0"/>
            <a:ext cx="2100461" cy="1440160"/>
          </a:xfrm>
          <a:prstGeom prst="rect">
            <a:avLst/>
          </a:prstGeom>
        </p:spPr>
      </p:pic>
      <p:sp>
        <p:nvSpPr>
          <p:cNvPr id="6" name="مستطيل مستدير الزوايا 5"/>
          <p:cNvSpPr/>
          <p:nvPr/>
        </p:nvSpPr>
        <p:spPr>
          <a:xfrm>
            <a:off x="1979712" y="2348880"/>
            <a:ext cx="5616624" cy="2376264"/>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AE" sz="3200" dirty="0" smtClean="0">
                <a:cs typeface="AF_Najed" pitchFamily="2" charset="-78"/>
              </a:rPr>
              <a:t>التقويم من أجل التعلم</a:t>
            </a:r>
          </a:p>
          <a:p>
            <a:pPr algn="ctr"/>
            <a:endParaRPr lang="ar-AE" sz="3200" dirty="0" smtClean="0">
              <a:cs typeface="AF_Najed" pitchFamily="2" charset="-78"/>
            </a:endParaRPr>
          </a:p>
          <a:p>
            <a:pPr algn="ctr"/>
            <a:r>
              <a:rPr lang="ar-AE" sz="3200" dirty="0" smtClean="0">
                <a:cs typeface="AF_Najed" pitchFamily="2" charset="-78"/>
              </a:rPr>
              <a:t>إعداد </a:t>
            </a:r>
          </a:p>
          <a:p>
            <a:pPr algn="ctr"/>
            <a:endParaRPr lang="ar-AE" sz="3200" dirty="0" smtClean="0">
              <a:cs typeface="AF_Najed" pitchFamily="2" charset="-78"/>
            </a:endParaRPr>
          </a:p>
          <a:p>
            <a:pPr algn="ctr"/>
            <a:r>
              <a:rPr lang="ar-AE" sz="3200" dirty="0" smtClean="0">
                <a:cs typeface="AF_Najed" pitchFamily="2" charset="-78"/>
              </a:rPr>
              <a:t>الإدارة العامة للتدريب والابتعاث</a:t>
            </a:r>
            <a:endParaRPr lang="ar-AE" sz="3200" dirty="0">
              <a:cs typeface="AF_Najed"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خطة </a:t>
            </a:r>
            <a:r>
              <a:rPr lang="ar-SA" b="1" dirty="0" smtClean="0"/>
              <a:t>الوحدة</a:t>
            </a:r>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805954704"/>
              </p:ext>
            </p:extLst>
          </p:nvPr>
        </p:nvGraphicFramePr>
        <p:xfrm>
          <a:off x="611560" y="1916833"/>
          <a:ext cx="7632848" cy="3330140"/>
        </p:xfrm>
        <a:graphic>
          <a:graphicData uri="http://schemas.openxmlformats.org/drawingml/2006/table">
            <a:tbl>
              <a:tblPr rtl="1" firstRow="1" firstCol="1" lastRow="1" lastCol="1" bandRow="1" bandCol="1">
                <a:tableStyleId>{5C22544A-7EE6-4342-B048-85BDC9FD1C3A}</a:tableStyleId>
              </a:tblPr>
              <a:tblGrid>
                <a:gridCol w="6754537"/>
                <a:gridCol w="878311"/>
              </a:tblGrid>
              <a:tr h="587672">
                <a:tc>
                  <a:txBody>
                    <a:bodyPr/>
                    <a:lstStyle/>
                    <a:p>
                      <a:pPr marL="0" marR="0" algn="ctr" rtl="1">
                        <a:lnSpc>
                          <a:spcPct val="115000"/>
                        </a:lnSpc>
                        <a:spcBef>
                          <a:spcPts val="0"/>
                        </a:spcBef>
                        <a:spcAft>
                          <a:spcPts val="0"/>
                        </a:spcAft>
                      </a:pPr>
                      <a:r>
                        <a:rPr lang="ar-SA" sz="2400">
                          <a:effectLst/>
                        </a:rPr>
                        <a:t>خطة تنفيذ إجراءات الجلسة</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الزمن</a:t>
                      </a:r>
                      <a:endParaRPr lang="en-US" sz="1800">
                        <a:effectLst/>
                        <a:latin typeface="Times New Roman"/>
                        <a:ea typeface="Times New Roman"/>
                        <a:cs typeface="Arial"/>
                      </a:endParaRPr>
                    </a:p>
                  </a:txBody>
                  <a:tcPr marL="68580" marR="68580" marT="0" marB="0"/>
                </a:tc>
              </a:tr>
              <a:tr h="685617">
                <a:tc>
                  <a:txBody>
                    <a:bodyPr/>
                    <a:lstStyle/>
                    <a:p>
                      <a:pPr marL="0" marR="0" algn="justLow" rtl="1">
                        <a:lnSpc>
                          <a:spcPct val="115000"/>
                        </a:lnSpc>
                        <a:spcBef>
                          <a:spcPts val="0"/>
                        </a:spcBef>
                        <a:spcAft>
                          <a:spcPts val="0"/>
                        </a:spcAft>
                      </a:pPr>
                      <a:r>
                        <a:rPr lang="ar-SA" sz="2800" dirty="0">
                          <a:effectLst/>
                        </a:rPr>
                        <a:t>الجلسة الأولى : التقويم مفاهيم ومصطلحات .</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a:t>
                      </a:r>
                      <a:endParaRPr lang="en-US" sz="1800">
                        <a:effectLst/>
                        <a:latin typeface="Times New Roman"/>
                        <a:ea typeface="Times New Roman"/>
                        <a:cs typeface="Arial"/>
                      </a:endParaRPr>
                    </a:p>
                  </a:txBody>
                  <a:tcPr marL="68580" marR="68580" marT="0" marB="0"/>
                </a:tc>
              </a:tr>
              <a:tr h="685617">
                <a:tc>
                  <a:txBody>
                    <a:bodyPr/>
                    <a:lstStyle/>
                    <a:p>
                      <a:pPr marL="0" marR="0" algn="ctr" rtl="1">
                        <a:lnSpc>
                          <a:spcPct val="115000"/>
                        </a:lnSpc>
                        <a:spcBef>
                          <a:spcPts val="0"/>
                        </a:spcBef>
                        <a:spcAft>
                          <a:spcPts val="0"/>
                        </a:spcAft>
                      </a:pPr>
                      <a:r>
                        <a:rPr lang="ar-SA" sz="2800">
                          <a:effectLst/>
                        </a:rPr>
                        <a:t>استراحة</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20د</a:t>
                      </a:r>
                      <a:endParaRPr lang="en-US" sz="1800">
                        <a:effectLst/>
                        <a:latin typeface="Times New Roman"/>
                        <a:ea typeface="Times New Roman"/>
                        <a:cs typeface="Arial"/>
                      </a:endParaRPr>
                    </a:p>
                  </a:txBody>
                  <a:tcPr marL="68580" marR="68580" marT="0" marB="0"/>
                </a:tc>
              </a:tr>
              <a:tr h="685617">
                <a:tc>
                  <a:txBody>
                    <a:bodyPr/>
                    <a:lstStyle/>
                    <a:p>
                      <a:pPr marL="0" marR="0" algn="justLow" rtl="1">
                        <a:lnSpc>
                          <a:spcPct val="115000"/>
                        </a:lnSpc>
                        <a:spcBef>
                          <a:spcPts val="0"/>
                        </a:spcBef>
                        <a:spcAft>
                          <a:spcPts val="0"/>
                        </a:spcAft>
                      </a:pPr>
                      <a:r>
                        <a:rPr lang="ar-SA" sz="2800">
                          <a:effectLst/>
                        </a:rPr>
                        <a:t>الجلسة الثانية : أساليب التقويم من أجل التعلم</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 </a:t>
                      </a:r>
                      <a:endParaRPr lang="en-US" sz="1800">
                        <a:effectLst/>
                        <a:latin typeface="Times New Roman"/>
                        <a:ea typeface="Times New Roman"/>
                        <a:cs typeface="Arial"/>
                      </a:endParaRPr>
                    </a:p>
                  </a:txBody>
                  <a:tcPr marL="68580" marR="68580" marT="0" marB="0"/>
                </a:tc>
              </a:tr>
              <a:tr h="685617">
                <a:tc>
                  <a:txBody>
                    <a:bodyPr/>
                    <a:lstStyle/>
                    <a:p>
                      <a:pPr marL="0" marR="0" algn="ctr" rtl="1">
                        <a:lnSpc>
                          <a:spcPct val="115000"/>
                        </a:lnSpc>
                        <a:spcBef>
                          <a:spcPts val="0"/>
                        </a:spcBef>
                        <a:spcAft>
                          <a:spcPts val="0"/>
                        </a:spcAft>
                      </a:pPr>
                      <a:r>
                        <a:rPr lang="ar-SA" sz="2800" dirty="0">
                          <a:effectLst/>
                        </a:rPr>
                        <a:t>المجموع</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dirty="0">
                          <a:effectLst/>
                        </a:rPr>
                        <a:t>240د</a:t>
                      </a:r>
                      <a:endParaRPr lang="en-US" sz="18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 xmlns:p14="http://schemas.microsoft.com/office/powerpoint/2010/main" val="407204225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pPr marL="0" indent="0">
              <a:buNone/>
            </a:pPr>
            <a:r>
              <a:rPr lang="ar-SA" dirty="0"/>
              <a:t>4- تحديد  الصعوبات والمشكلات الذي يعاني منها بعض الطلاب في مهارات محددة ووضع خطة أو تصور لكيفية معالجتها (النشاط العلاجي). وفي هذا الحالة فإن هذه المعلومات تساعد المعلم في التخطيط لعملية التدريس والتركيز على بعض الجوانب أثناء الشرح. </a:t>
            </a:r>
            <a:endParaRPr lang="en-US" b="1" dirty="0"/>
          </a:p>
          <a:p>
            <a:pPr marL="0" indent="0">
              <a:buNone/>
            </a:pPr>
            <a:r>
              <a:rPr lang="ar-SA" dirty="0"/>
              <a:t>5-  تقويم أداء الطلاب بعد النشاط العلاجي ومقارنتها مع العينات السابقة لأدائهم للتأكد من التقدم الذي حصل لديهم.</a:t>
            </a:r>
            <a:endParaRPr lang="en-US" b="1" dirty="0"/>
          </a:p>
          <a:p>
            <a:pPr marL="0" indent="0">
              <a:buNone/>
            </a:pPr>
            <a:r>
              <a:rPr lang="ar-SA" dirty="0"/>
              <a:t>6- مناقشة نتائج تقويم الملف مع الطالب أو ولي أمره، في ضوء المحك الذي تم وضعه سابقًا. وهذا الإجراء يعطي الطالب وولي أمره معلومات أكبر من تلك الذي يمكن الحصول عليها من الدرجات في الشهادات المدرسية.</a:t>
            </a:r>
            <a:endParaRPr lang="en-US" b="1" dirty="0"/>
          </a:p>
          <a:p>
            <a:endParaRPr lang="en-US" b="1" u="sng" dirty="0"/>
          </a:p>
        </p:txBody>
      </p:sp>
    </p:spTree>
    <p:extLst>
      <p:ext uri="{BB962C8B-B14F-4D97-AF65-F5344CB8AC3E}">
        <p14:creationId xmlns="" xmlns:p14="http://schemas.microsoft.com/office/powerpoint/2010/main" val="296398126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مثال على تصحيح ملف أعمال </a:t>
            </a:r>
            <a:r>
              <a:rPr lang="ar-SA" b="1" dirty="0" smtClean="0"/>
              <a:t>الطالب</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77500" lnSpcReduction="20000"/>
          </a:bodyPr>
          <a:lstStyle/>
          <a:p>
            <a:pPr marL="0" indent="0">
              <a:buNone/>
            </a:pPr>
            <a:r>
              <a:rPr lang="ar-SA" dirty="0" smtClean="0"/>
              <a:t>إن </a:t>
            </a:r>
            <a:r>
              <a:rPr lang="ar-SA" dirty="0"/>
              <a:t>من المهم جدًا استخدام ملف أعمال الطالب بطريقة فعالة. فالدرجات المحصلة على الملف ستتباين بطريقة كبيرة بين أفراد الصف الواحد إذا لم توضع في ضوء أسس </a:t>
            </a:r>
            <a:r>
              <a:rPr lang="ar-SA" dirty="0" err="1"/>
              <a:t>ومحكات</a:t>
            </a:r>
            <a:r>
              <a:rPr lang="ar-SA" dirty="0"/>
              <a:t> محددة. وللحصول على تقويم عادل وشامل وموضوعي يلزم ما يلي ( الزهراني ، 1421 هـ )  : </a:t>
            </a:r>
            <a:endParaRPr lang="en-US" b="1" dirty="0"/>
          </a:p>
          <a:p>
            <a:pPr lvl="0"/>
            <a:r>
              <a:rPr lang="ar-SA" dirty="0"/>
              <a:t>أن يعد المعلم جدولاً يحتوي على الأقسام الأساسية لكل ملف ويحدد في كل قسم مستوى وخصائص الأداء المطلوب. </a:t>
            </a:r>
            <a:endParaRPr lang="en-US" b="1" dirty="0"/>
          </a:p>
          <a:p>
            <a:pPr lvl="0"/>
            <a:r>
              <a:rPr lang="ar-SA" dirty="0"/>
              <a:t>أن يحدد لكل قسم درجات معينة.</a:t>
            </a:r>
            <a:endParaRPr lang="en-US" b="1" dirty="0"/>
          </a:p>
          <a:p>
            <a:pPr lvl="0"/>
            <a:r>
              <a:rPr lang="ar-SA" dirty="0"/>
              <a:t>أن يقسم درجات كل قسم على مستويات الأداء المتوقعة بحيث يكون للأداء الأفضل الدرجة الأعلى ويُفترض أن لا يعطي المعلم درجة محددة على أي من الأبعاد ولكن عليه أن يعطي لكل بعد مدىً معينًا من الدرجات.</a:t>
            </a:r>
            <a:endParaRPr lang="en-US" b="1" dirty="0"/>
          </a:p>
          <a:p>
            <a:pPr lvl="0"/>
            <a:r>
              <a:rPr lang="ar-SA" dirty="0"/>
              <a:t> أن يتم تجميع الدرجات الذي يتحصل عليها الطالب ثم إيجاد نسبتها المئوية من الدرجة الكلية . وتبين الاستمارة التالية نموذجًا بسيطًا لطريقة تصحيح الملف</a:t>
            </a:r>
            <a:r>
              <a:rPr lang="ar-SA" dirty="0" smtClean="0"/>
              <a:t>:</a:t>
            </a:r>
            <a:endParaRPr lang="en-US" b="1" dirty="0"/>
          </a:p>
        </p:txBody>
      </p:sp>
    </p:spTree>
    <p:extLst>
      <p:ext uri="{BB962C8B-B14F-4D97-AF65-F5344CB8AC3E}">
        <p14:creationId xmlns="" xmlns:p14="http://schemas.microsoft.com/office/powerpoint/2010/main" val="260694879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r>
              <a:rPr lang="ar-SA" b="1" u="sng" dirty="0" smtClean="0"/>
              <a:t>.</a:t>
            </a:r>
            <a:endParaRPr lang="en-US" b="1" u="sng" dirty="0"/>
          </a:p>
        </p:txBody>
      </p:sp>
      <p:graphicFrame>
        <p:nvGraphicFramePr>
          <p:cNvPr id="5" name="كائن 4"/>
          <p:cNvGraphicFramePr>
            <a:graphicFrameLocks noChangeAspect="1"/>
          </p:cNvGraphicFramePr>
          <p:nvPr>
            <p:extLst>
              <p:ext uri="{D42A27DB-BD31-4B8C-83A1-F6EECF244321}">
                <p14:modId xmlns="" xmlns:p14="http://schemas.microsoft.com/office/powerpoint/2010/main" val="2330811121"/>
              </p:ext>
            </p:extLst>
          </p:nvPr>
        </p:nvGraphicFramePr>
        <p:xfrm>
          <a:off x="467544" y="954088"/>
          <a:ext cx="8136904" cy="4949825"/>
        </p:xfrm>
        <a:graphic>
          <a:graphicData uri="http://schemas.openxmlformats.org/presentationml/2006/ole">
            <p:oleObj spid="_x0000_s51202" name="Document" r:id="rId4" imgW="6199575" imgH="4950284" progId="Word.Document.12">
              <p:embed/>
            </p:oleObj>
          </a:graphicData>
        </a:graphic>
      </p:graphicFrame>
    </p:spTree>
    <p:extLst>
      <p:ext uri="{BB962C8B-B14F-4D97-AF65-F5344CB8AC3E}">
        <p14:creationId xmlns="" xmlns:p14="http://schemas.microsoft.com/office/powerpoint/2010/main" val="321240356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(3/1/4) </a:t>
            </a:r>
            <a:r>
              <a:rPr lang="ar-SA" b="1" u="sng" dirty="0" smtClean="0"/>
              <a:t>20د                                         </a:t>
            </a:r>
            <a:endParaRPr lang="en-US" b="1"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2707810922"/>
              </p:ext>
            </p:extLst>
          </p:nvPr>
        </p:nvGraphicFramePr>
        <p:xfrm>
          <a:off x="1646555" y="1124744"/>
          <a:ext cx="5850890" cy="1261872"/>
        </p:xfrm>
        <a:graphic>
          <a:graphicData uri="http://schemas.openxmlformats.org/drawingml/2006/table">
            <a:tbl>
              <a:tblPr rtl="1" firstRow="1" firstCol="1" lastRow="1" lastCol="1" bandRow="1" bandCol="1">
                <a:tableStyleId>{5C22544A-7EE6-4342-B048-85BDC9FD1C3A}</a:tableStyleId>
              </a:tblPr>
              <a:tblGrid>
                <a:gridCol w="1530350"/>
                <a:gridCol w="4320540"/>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ورشة عمل</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smtClean="0">
                          <a:effectLst/>
                        </a:rPr>
                        <a:t>الهدف</a:t>
                      </a:r>
                      <a:r>
                        <a:rPr lang="ar-SA" sz="1800" baseline="0" dirty="0" smtClean="0">
                          <a:effectLst/>
                        </a:rPr>
                        <a:t> من</a:t>
                      </a:r>
                      <a:r>
                        <a:rPr lang="ar-SA" sz="1800" dirty="0" smtClean="0">
                          <a:effectLst/>
                        </a:rPr>
                        <a:t> النشاط</a:t>
                      </a:r>
                      <a:endParaRPr lang="en-US" sz="1200" dirty="0">
                        <a:effectLst/>
                        <a:latin typeface="Times New Roman"/>
                        <a:ea typeface="Times New Roman"/>
                        <a:cs typeface="Arial"/>
                      </a:endParaRPr>
                    </a:p>
                  </a:txBody>
                  <a:tcPr marL="68580" marR="68580" marT="0" marB="0" anchor="ctr"/>
                </a:tc>
                <a:tc>
                  <a:txBody>
                    <a:bodyPr/>
                    <a:lstStyle/>
                    <a:p>
                      <a:pPr rtl="1"/>
                      <a:r>
                        <a:rPr lang="ar-SA" sz="1800" dirty="0" smtClean="0">
                          <a:effectLst/>
                        </a:rPr>
                        <a:t> </a:t>
                      </a:r>
                      <a:r>
                        <a:rPr lang="ar-SA" sz="1800" b="1" kern="1200" dirty="0" smtClean="0">
                          <a:solidFill>
                            <a:schemeClr val="lt1"/>
                          </a:solidFill>
                          <a:effectLst/>
                          <a:latin typeface="+mn-lt"/>
                          <a:ea typeface="+mn-ea"/>
                          <a:cs typeface="+mn-cs"/>
                        </a:rPr>
                        <a:t>أن يكتسب المتدرب المهارة في تصحيح ملف الأعمال.</a:t>
                      </a:r>
                      <a:endParaRPr lang="en-US" sz="1800" b="1" kern="1200" dirty="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683568" y="2828836"/>
            <a:ext cx="7704856" cy="1815882"/>
          </a:xfrm>
          <a:prstGeom prst="rect">
            <a:avLst/>
          </a:prstGeom>
        </p:spPr>
        <p:txBody>
          <a:bodyPr wrap="square">
            <a:spAutoFit/>
          </a:bodyPr>
          <a:lstStyle/>
          <a:p>
            <a:r>
              <a:rPr lang="ar-SA" sz="2800" b="1" dirty="0"/>
              <a:t>عزيزي المتدرب :</a:t>
            </a:r>
            <a:endParaRPr lang="en-US" sz="2800" dirty="0"/>
          </a:p>
          <a:p>
            <a:r>
              <a:rPr lang="ar-SA" sz="2800" b="1" dirty="0"/>
              <a:t>على كل مجموعة أن تقوم بتصحيح ملف الأعمال الخاص بالمجموعة الأخرى ( الذي سيحددها المدرب) مستعينا بالنموذج المرفق لديها. </a:t>
            </a:r>
            <a:endParaRPr lang="en-US" sz="2800" dirty="0"/>
          </a:p>
        </p:txBody>
      </p:sp>
    </p:spTree>
    <p:extLst>
      <p:ext uri="{BB962C8B-B14F-4D97-AF65-F5344CB8AC3E}">
        <p14:creationId xmlns="" xmlns:p14="http://schemas.microsoft.com/office/powerpoint/2010/main" val="237467696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normAutofit/>
          </a:bodyPr>
          <a:lstStyle/>
          <a:p>
            <a:pPr marL="0" indent="0" algn="ctr">
              <a:buNone/>
            </a:pPr>
            <a:endParaRPr lang="ar-SA" sz="4400" b="1" dirty="0" smtClean="0"/>
          </a:p>
          <a:p>
            <a:pPr marL="0" indent="0" algn="ctr">
              <a:buNone/>
            </a:pPr>
            <a:r>
              <a:rPr lang="ar-SA" sz="4400" b="1" dirty="0" smtClean="0"/>
              <a:t>الجلسة </a:t>
            </a:r>
            <a:r>
              <a:rPr lang="ar-SA" sz="4400" b="1" dirty="0"/>
              <a:t>الثانية </a:t>
            </a:r>
            <a:r>
              <a:rPr lang="ar-SA" sz="4400" b="1" dirty="0" smtClean="0"/>
              <a:t>:</a:t>
            </a:r>
            <a:endParaRPr lang="en-US" sz="4400" b="1" dirty="0"/>
          </a:p>
          <a:p>
            <a:pPr marL="0" indent="0" algn="ctr">
              <a:buNone/>
            </a:pPr>
            <a:r>
              <a:rPr lang="ar-SA" sz="4400" b="1" dirty="0"/>
              <a:t>الممارسات الخاطئة في التقويم المستمر (110)د</a:t>
            </a:r>
            <a:endParaRPr lang="en-US" sz="4400" b="1" dirty="0"/>
          </a:p>
        </p:txBody>
      </p:sp>
    </p:spTree>
    <p:extLst>
      <p:ext uri="{BB962C8B-B14F-4D97-AF65-F5344CB8AC3E}">
        <p14:creationId xmlns="" xmlns:p14="http://schemas.microsoft.com/office/powerpoint/2010/main" val="346197336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أهداف الجلسة </a:t>
            </a:r>
            <a:r>
              <a:rPr lang="ar-SA" b="1" u="sng"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r>
              <a:rPr lang="ar-SA" b="1" dirty="0" smtClean="0"/>
              <a:t>يتوقع </a:t>
            </a:r>
            <a:r>
              <a:rPr lang="ar-SA" b="1" dirty="0"/>
              <a:t>في نهاية الجلسة أن يكون المتدرب قادرا على:</a:t>
            </a:r>
            <a:endParaRPr lang="en-US" dirty="0"/>
          </a:p>
          <a:p>
            <a:pPr marL="0" indent="0">
              <a:buNone/>
            </a:pPr>
            <a:r>
              <a:rPr lang="ar-SA" b="1" dirty="0"/>
              <a:t>1)  أن يتعرف المتدرب الممارسات الخاطئة عند بعض المعلمين في التقويم المستمر.</a:t>
            </a:r>
            <a:endParaRPr lang="en-US" b="1" u="sng" dirty="0"/>
          </a:p>
          <a:p>
            <a:pPr marL="0" indent="0">
              <a:buNone/>
            </a:pPr>
            <a:r>
              <a:rPr lang="ar-SA" b="1" dirty="0"/>
              <a:t>2) أن يحدد المتدرب المستوى المستحق للطالب في ضوء لائحة التقويم .</a:t>
            </a:r>
            <a:endParaRPr lang="en-US" b="1" u="sng" dirty="0"/>
          </a:p>
          <a:p>
            <a:pPr marL="0" indent="0">
              <a:buNone/>
            </a:pPr>
            <a:r>
              <a:rPr lang="ar-SA" b="1" dirty="0"/>
              <a:t>3) أن يقترح المتدرب حلولا للصعوبات والمعوقات التي تؤثر على التقويم المستمر . </a:t>
            </a:r>
            <a:endParaRPr lang="en-US" b="1" u="sng" dirty="0"/>
          </a:p>
          <a:p>
            <a:endParaRPr lang="en-US" b="1" u="sng" dirty="0"/>
          </a:p>
        </p:txBody>
      </p:sp>
    </p:spTree>
    <p:extLst>
      <p:ext uri="{BB962C8B-B14F-4D97-AF65-F5344CB8AC3E}">
        <p14:creationId xmlns="" xmlns:p14="http://schemas.microsoft.com/office/powerpoint/2010/main" val="11500397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4000" b="1" u="sng" dirty="0"/>
              <a:t>الإجراءات التدريبية للجلسة </a:t>
            </a:r>
            <a:endParaRPr lang="en-US" sz="4000"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723129104"/>
              </p:ext>
            </p:extLst>
          </p:nvPr>
        </p:nvGraphicFramePr>
        <p:xfrm>
          <a:off x="611560" y="1848976"/>
          <a:ext cx="7920879" cy="2804160"/>
        </p:xfrm>
        <a:graphic>
          <a:graphicData uri="http://schemas.openxmlformats.org/drawingml/2006/table">
            <a:tbl>
              <a:tblPr rtl="1" firstRow="1" firstCol="1" lastRow="1" lastCol="1" bandRow="1" bandCol="1">
                <a:tableStyleId>{5C22544A-7EE6-4342-B048-85BDC9FD1C3A}</a:tableStyleId>
              </a:tblPr>
              <a:tblGrid>
                <a:gridCol w="7226887"/>
                <a:gridCol w="693992"/>
              </a:tblGrid>
              <a:tr h="0">
                <a:tc>
                  <a:txBody>
                    <a:bodyPr/>
                    <a:lstStyle/>
                    <a:p>
                      <a:pPr marL="0" marR="0" algn="ctr" rtl="1">
                        <a:lnSpc>
                          <a:spcPct val="115000"/>
                        </a:lnSpc>
                        <a:spcBef>
                          <a:spcPts val="0"/>
                        </a:spcBef>
                        <a:spcAft>
                          <a:spcPts val="0"/>
                        </a:spcAft>
                      </a:pPr>
                      <a:r>
                        <a:rPr lang="ar-SA" sz="2000" dirty="0">
                          <a:effectLst/>
                        </a:rPr>
                        <a:t>خطة تنفيذ إجراءات الجلسة</a:t>
                      </a:r>
                      <a:endParaRPr lang="en-US" sz="16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الزمن</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dirty="0">
                          <a:effectLst/>
                        </a:rPr>
                        <a:t>نشاط (3/2/1) الممارسات الخاطئة في التقويم المستمر التي يمارسها بعض المعلمين</a:t>
                      </a:r>
                      <a:endParaRPr lang="en-US" sz="16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15 د</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a:effectLst/>
                        </a:rPr>
                        <a:t>نشاط (3/2/2) تحديد المستويات في التقويم المستمر </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20 د</a:t>
                      </a:r>
                      <a:endParaRPr lang="en-US" sz="1600">
                        <a:effectLst/>
                        <a:latin typeface="Times New Roman"/>
                        <a:ea typeface="Times New Roman"/>
                        <a:cs typeface="Arial"/>
                      </a:endParaRPr>
                    </a:p>
                  </a:txBody>
                  <a:tcPr marL="68580" marR="68580" marT="0" marB="0"/>
                </a:tc>
              </a:tr>
              <a:tr h="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259715">
                <a:tc>
                  <a:txBody>
                    <a:bodyPr/>
                    <a:lstStyle/>
                    <a:p>
                      <a:pPr marL="0" marR="0" algn="r" rtl="1">
                        <a:lnSpc>
                          <a:spcPct val="115000"/>
                        </a:lnSpc>
                        <a:spcBef>
                          <a:spcPts val="0"/>
                        </a:spcBef>
                        <a:spcAft>
                          <a:spcPts val="0"/>
                        </a:spcAft>
                      </a:pPr>
                      <a:r>
                        <a:rPr lang="ar-SA" sz="2000">
                          <a:effectLst/>
                        </a:rPr>
                        <a:t>نشاط (4/1/3) الصعوبات والمعوقات التي تعيق التقويم المستمر </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15 د</a:t>
                      </a:r>
                      <a:endParaRPr lang="en-US" sz="1600">
                        <a:effectLst/>
                        <a:latin typeface="Times New Roman"/>
                        <a:ea typeface="Times New Roman"/>
                        <a:cs typeface="Arial"/>
                      </a:endParaRPr>
                    </a:p>
                  </a:txBody>
                  <a:tcPr marL="68580" marR="68580" marT="0" marB="0"/>
                </a:tc>
              </a:tr>
              <a:tr h="0">
                <a:tc>
                  <a:txBody>
                    <a:bodyPr/>
                    <a:lstStyle/>
                    <a:p>
                      <a:pPr marL="0" marR="0" algn="ctr" rtl="1">
                        <a:lnSpc>
                          <a:spcPct val="115000"/>
                        </a:lnSpc>
                        <a:spcBef>
                          <a:spcPts val="0"/>
                        </a:spcBef>
                        <a:spcAft>
                          <a:spcPts val="0"/>
                        </a:spcAft>
                      </a:pPr>
                      <a:r>
                        <a:rPr lang="ar-SA" sz="2000">
                          <a:effectLst/>
                        </a:rPr>
                        <a:t>المجموع</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dirty="0">
                          <a:effectLst/>
                        </a:rPr>
                        <a:t>110</a:t>
                      </a:r>
                      <a:endParaRPr lang="en-US" sz="16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 xmlns:p14="http://schemas.microsoft.com/office/powerpoint/2010/main" val="221126136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ن</a:t>
            </a:r>
            <a:r>
              <a:rPr lang="ar-SA" b="1" u="sng" dirty="0"/>
              <a:t>شاط (3/2/1) </a:t>
            </a:r>
            <a:r>
              <a:rPr lang="ar-SA" b="1" u="sng" dirty="0" smtClean="0"/>
              <a:t>35د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616472584"/>
              </p:ext>
            </p:extLst>
          </p:nvPr>
        </p:nvGraphicFramePr>
        <p:xfrm>
          <a:off x="323528" y="980728"/>
          <a:ext cx="8352927" cy="1402080"/>
        </p:xfrm>
        <a:graphic>
          <a:graphicData uri="http://schemas.openxmlformats.org/drawingml/2006/table">
            <a:tbl>
              <a:tblPr rtl="1" firstRow="1" firstCol="1" lastRow="1" lastCol="1" bandRow="1" bandCol="1">
                <a:tableStyleId>{5C22544A-7EE6-4342-B048-85BDC9FD1C3A}</a:tableStyleId>
              </a:tblPr>
              <a:tblGrid>
                <a:gridCol w="2184779"/>
                <a:gridCol w="6168148"/>
              </a:tblGrid>
              <a:tr h="258731">
                <a:tc>
                  <a:txBody>
                    <a:bodyPr/>
                    <a:lstStyle/>
                    <a:p>
                      <a:pPr marL="0" marR="0" algn="ctr" rtl="1">
                        <a:lnSpc>
                          <a:spcPct val="115000"/>
                        </a:lnSpc>
                        <a:spcBef>
                          <a:spcPts val="0"/>
                        </a:spcBef>
                        <a:spcAft>
                          <a:spcPts val="0"/>
                        </a:spcAft>
                      </a:pPr>
                      <a:r>
                        <a:rPr lang="ar-SA" sz="2000" dirty="0">
                          <a:effectLst/>
                        </a:rPr>
                        <a:t>نوع المهمة</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فردية ، جماعية</a:t>
                      </a:r>
                      <a:endParaRPr lang="en-US" sz="1400">
                        <a:effectLst/>
                        <a:latin typeface="Times New Roman"/>
                        <a:ea typeface="Times New Roman"/>
                        <a:cs typeface="Arial"/>
                      </a:endParaRPr>
                    </a:p>
                  </a:txBody>
                  <a:tcPr marL="68580" marR="68580" marT="0" marB="0" anchor="ctr"/>
                </a:tc>
              </a:tr>
              <a:tr h="281074">
                <a:tc>
                  <a:txBody>
                    <a:bodyPr/>
                    <a:lstStyle/>
                    <a:p>
                      <a:pPr marL="0" marR="0" algn="ctr" rtl="1">
                        <a:lnSpc>
                          <a:spcPct val="115000"/>
                        </a:lnSpc>
                        <a:spcBef>
                          <a:spcPts val="0"/>
                        </a:spcBef>
                        <a:spcAft>
                          <a:spcPts val="0"/>
                        </a:spcAft>
                      </a:pPr>
                      <a:r>
                        <a:rPr lang="ar-SA" sz="2000">
                          <a:effectLst/>
                        </a:rPr>
                        <a:t>أسلوب تنفيذ النشاط</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عصف ذهني</a:t>
                      </a:r>
                      <a:endParaRPr lang="en-US" sz="1400">
                        <a:effectLst/>
                        <a:latin typeface="Times New Roman"/>
                        <a:ea typeface="Times New Roman"/>
                        <a:cs typeface="Arial"/>
                      </a:endParaRPr>
                    </a:p>
                  </a:txBody>
                  <a:tcPr marL="68580" marR="68580" marT="0" marB="0" anchor="ctr"/>
                </a:tc>
              </a:tr>
              <a:tr h="540315">
                <a:tc>
                  <a:txBody>
                    <a:bodyPr/>
                    <a:lstStyle/>
                    <a:p>
                      <a:pPr marL="0" marR="0" algn="ctr" rtl="1">
                        <a:lnSpc>
                          <a:spcPct val="115000"/>
                        </a:lnSpc>
                        <a:spcBef>
                          <a:spcPts val="0"/>
                        </a:spcBef>
                        <a:spcAft>
                          <a:spcPts val="0"/>
                        </a:spcAft>
                      </a:pPr>
                      <a:r>
                        <a:rPr lang="ar-SA" sz="2000" dirty="0">
                          <a:effectLst/>
                        </a:rPr>
                        <a:t>هدف النشاط</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أن يتعرف المتدرب على الممارسات الخاطئة في التقويم المستمر التي يمارسها بعض المعلمين.  </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323528" y="2420888"/>
            <a:ext cx="8352928" cy="3108543"/>
          </a:xfrm>
          <a:prstGeom prst="rect">
            <a:avLst/>
          </a:prstGeom>
        </p:spPr>
        <p:txBody>
          <a:bodyPr wrap="square">
            <a:spAutoFit/>
          </a:bodyPr>
          <a:lstStyle/>
          <a:p>
            <a:r>
              <a:rPr lang="ar-SA" sz="2800" b="1" dirty="0"/>
              <a:t>عزيزي المتدرب :</a:t>
            </a:r>
            <a:endParaRPr lang="en-US" sz="1600" dirty="0"/>
          </a:p>
          <a:p>
            <a:r>
              <a:rPr lang="ar-SA" sz="2800" dirty="0"/>
              <a:t>اعتمد نظام التقويم المستمر في لائحة تقويم الطالب كما هو منصوص عليه في المادة الخامسة ويتفق الجميع بأنه </a:t>
            </a:r>
            <a:r>
              <a:rPr lang="ar-SA" sz="2800" dirty="0" smtClean="0"/>
              <a:t>كنظام </a:t>
            </a:r>
            <a:r>
              <a:rPr lang="ar-SA" sz="2800" dirty="0"/>
              <a:t>جيد ومفيد ولكن حينما صار واقعا ً في الميدان التربوي ظهرت ملحوظات حوله ويقتصر الحديث في هذا الجانب أثناء تطبيق النظام في المدرسة .</a:t>
            </a:r>
            <a:endParaRPr lang="en-US" sz="3600" b="1" u="sng" dirty="0"/>
          </a:p>
          <a:p>
            <a:r>
              <a:rPr lang="ar-SA" sz="2800" b="1" dirty="0"/>
              <a:t> </a:t>
            </a:r>
            <a:r>
              <a:rPr lang="ar-SA" sz="2800" b="1" dirty="0" smtClean="0"/>
              <a:t>أ </a:t>
            </a:r>
            <a:r>
              <a:rPr lang="ar-SA" sz="2800" b="1" dirty="0"/>
              <a:t>ـ بالتعاون مع أفراد مجموعتك، اذكر بعض الممارسات الخاطئة في التقويم المستمر التي يمارسها بعض المعلمين. وكيف يمكن معالجتها ؟</a:t>
            </a:r>
            <a:endParaRPr lang="en-US" dirty="0"/>
          </a:p>
        </p:txBody>
      </p:sp>
    </p:spTree>
    <p:extLst>
      <p:ext uri="{BB962C8B-B14F-4D97-AF65-F5344CB8AC3E}">
        <p14:creationId xmlns="" xmlns:p14="http://schemas.microsoft.com/office/powerpoint/2010/main" val="193436084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r>
              <a:rPr lang="ar-SA" sz="2400" b="1" dirty="0"/>
              <a:t>ب – في تقويم المهارات في القائمة التالية ، أجرى المعلم اختبارا تحريريا وشفهيا ليتحقق من وصول الطلاب إلى درجة الإتقان في المهارات التالية ، في ضوء ما سبق ما الخطأ الذي وقع فيه المعلم . </a:t>
            </a:r>
            <a:endParaRPr lang="en-US" sz="2400" dirty="0"/>
          </a:p>
          <a:p>
            <a:endParaRPr lang="en-US" sz="2400" b="1" u="sng" dirty="0"/>
          </a:p>
        </p:txBody>
      </p:sp>
      <p:pic>
        <p:nvPicPr>
          <p:cNvPr id="5" name="صورة 4"/>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00200" y="2483713"/>
            <a:ext cx="5943600" cy="2817495"/>
          </a:xfrm>
          <a:prstGeom prst="rect">
            <a:avLst/>
          </a:prstGeom>
          <a:noFill/>
          <a:ln>
            <a:noFill/>
          </a:ln>
        </p:spPr>
      </p:pic>
    </p:spTree>
    <p:extLst>
      <p:ext uri="{BB962C8B-B14F-4D97-AF65-F5344CB8AC3E}">
        <p14:creationId xmlns="" xmlns:p14="http://schemas.microsoft.com/office/powerpoint/2010/main" val="53313127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الممارسات الخاطئة في التقويم </a:t>
            </a:r>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pPr lvl="0"/>
            <a:r>
              <a:rPr lang="ar-SA" dirty="0"/>
              <a:t>عدم التخطيط الجيد للدرس  .</a:t>
            </a:r>
            <a:endParaRPr lang="en-US" sz="2000" dirty="0"/>
          </a:p>
          <a:p>
            <a:r>
              <a:rPr lang="ar-SA" dirty="0"/>
              <a:t>         وعند التخطيط  يجب معرفة ما يلي :</a:t>
            </a:r>
            <a:endParaRPr lang="en-US" sz="2000" dirty="0"/>
          </a:p>
          <a:p>
            <a:pPr lvl="2"/>
            <a:r>
              <a:rPr lang="ar-SA" dirty="0"/>
              <a:t>كم من الوقت يحتاج المعلم لعرض الدرس ؟</a:t>
            </a:r>
            <a:endParaRPr lang="en-US" sz="1600" dirty="0"/>
          </a:p>
          <a:p>
            <a:pPr lvl="2"/>
            <a:r>
              <a:rPr lang="ar-SA" dirty="0"/>
              <a:t>كيف يتم تقسيم الطلاب ؟ </a:t>
            </a:r>
            <a:endParaRPr lang="en-US" sz="1600" dirty="0"/>
          </a:p>
          <a:p>
            <a:pPr lvl="2"/>
            <a:r>
              <a:rPr lang="ar-SA" dirty="0"/>
              <a:t>كم من الوقت يحتاج الطالب للتعلم الجماعي؟</a:t>
            </a:r>
            <a:endParaRPr lang="en-US" sz="1600" dirty="0"/>
          </a:p>
          <a:p>
            <a:pPr lvl="2"/>
            <a:r>
              <a:rPr lang="ar-SA" dirty="0"/>
              <a:t>هل يخصص المعلم برنامج لكل طالب ؟</a:t>
            </a:r>
            <a:endParaRPr lang="en-US" sz="1600" dirty="0"/>
          </a:p>
          <a:p>
            <a:pPr lvl="2"/>
            <a:r>
              <a:rPr lang="ar-SA" dirty="0"/>
              <a:t>ما أساليب التدريس التي يستخدمها المعلم داخل الصف </a:t>
            </a:r>
            <a:r>
              <a:rPr lang="ar-SA" dirty="0" smtClean="0"/>
              <a:t>؟</a:t>
            </a:r>
            <a:endParaRPr lang="en-US" sz="1600" dirty="0"/>
          </a:p>
        </p:txBody>
      </p:sp>
    </p:spTree>
    <p:extLst>
      <p:ext uri="{BB962C8B-B14F-4D97-AF65-F5344CB8AC3E}">
        <p14:creationId xmlns="" xmlns:p14="http://schemas.microsoft.com/office/powerpoint/2010/main" val="650514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188640"/>
            <a:ext cx="6286544" cy="597154"/>
          </a:xfrm>
        </p:spPr>
        <p:txBody>
          <a:bodyPr>
            <a:normAutofit fontScale="90000"/>
          </a:bodyPr>
          <a:lstStyle/>
          <a:p>
            <a:r>
              <a:rPr lang="ar-SA" dirty="0" smtClean="0"/>
              <a:t>الجلسة الأولى : مفاهيم ومصطلحات</a:t>
            </a:r>
            <a:endParaRPr lang="ar-SA" dirty="0"/>
          </a:p>
        </p:txBody>
      </p:sp>
      <p:sp>
        <p:nvSpPr>
          <p:cNvPr id="3" name="عنصر نائب للمحتوى 2"/>
          <p:cNvSpPr>
            <a:spLocks noGrp="1"/>
          </p:cNvSpPr>
          <p:nvPr>
            <p:ph idx="1"/>
          </p:nvPr>
        </p:nvSpPr>
        <p:spPr>
          <a:xfrm>
            <a:off x="457200" y="1142984"/>
            <a:ext cx="8229600" cy="4983179"/>
          </a:xfrm>
        </p:spPr>
        <p:txBody>
          <a:bodyPr/>
          <a:lstStyle/>
          <a:p>
            <a:r>
              <a:rPr lang="ar-SA" b="1" u="sng" dirty="0"/>
              <a:t>أهداف الجلسة </a:t>
            </a:r>
            <a:r>
              <a:rPr lang="ar-SA" b="1" u="sng" dirty="0" smtClean="0"/>
              <a:t>: </a:t>
            </a:r>
            <a:r>
              <a:rPr lang="ar-SA" b="1" dirty="0" smtClean="0"/>
              <a:t>يتوقع </a:t>
            </a:r>
            <a:r>
              <a:rPr lang="ar-SA" b="1" dirty="0"/>
              <a:t>في نهاية الجلسة :</a:t>
            </a:r>
            <a:endParaRPr lang="en-US" dirty="0"/>
          </a:p>
          <a:p>
            <a:pPr lvl="0"/>
            <a:r>
              <a:rPr lang="ar-SA" dirty="0"/>
              <a:t>أن يبين المتدرب بعض المفاهيم والمصطلحات في مجال التقويم .</a:t>
            </a:r>
            <a:endParaRPr lang="en-US" dirty="0"/>
          </a:p>
          <a:p>
            <a:pPr lvl="0"/>
            <a:r>
              <a:rPr lang="ar-SA" dirty="0"/>
              <a:t>أن يرتب المتدرب مراحل التطور الذي مر بها التقويم .</a:t>
            </a:r>
            <a:endParaRPr lang="en-US" dirty="0"/>
          </a:p>
          <a:p>
            <a:pPr lvl="0"/>
            <a:r>
              <a:rPr lang="ar-SA" dirty="0"/>
              <a:t>أن يبين المتدرب أنواع التقويم من أجل التعلم .</a:t>
            </a:r>
            <a:endParaRPr lang="en-US" dirty="0"/>
          </a:p>
          <a:p>
            <a:pPr lvl="0"/>
            <a:r>
              <a:rPr lang="ar-SA" dirty="0"/>
              <a:t>أن يقارن المتدرب بين التقويم المستمر كأحد تطبيقات التقويم من أجل التعلم ، وبين التقويم </a:t>
            </a:r>
            <a:r>
              <a:rPr lang="ar-SA" dirty="0" smtClean="0"/>
              <a:t>التقليدي</a:t>
            </a:r>
            <a:endParaRPr lang="en-US" dirty="0"/>
          </a:p>
        </p:txBody>
      </p:sp>
      <p:sp>
        <p:nvSpPr>
          <p:cNvPr id="4" name="مربع نص 3"/>
          <p:cNvSpPr txBox="1"/>
          <p:nvPr/>
        </p:nvSpPr>
        <p:spPr>
          <a:xfrm>
            <a:off x="251520" y="836712"/>
            <a:ext cx="1152128" cy="400110"/>
          </a:xfrm>
          <a:prstGeom prst="rect">
            <a:avLst/>
          </a:prstGeom>
          <a:noFill/>
        </p:spPr>
        <p:txBody>
          <a:bodyPr wrap="square" rtlCol="1">
            <a:spAutoFit/>
          </a:bodyPr>
          <a:lstStyle/>
          <a:p>
            <a:r>
              <a:rPr lang="ar-SA" sz="2000" b="1" dirty="0" smtClean="0"/>
              <a:t>110دقيقة</a:t>
            </a:r>
            <a:endParaRPr lang="ar-SA" sz="2000" b="1" dirty="0"/>
          </a:p>
        </p:txBody>
      </p:sp>
    </p:spTree>
    <p:extLst>
      <p:ext uri="{BB962C8B-B14F-4D97-AF65-F5344CB8AC3E}">
        <p14:creationId xmlns="" xmlns:p14="http://schemas.microsoft.com/office/powerpoint/2010/main" val="270729379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pPr lvl="0"/>
            <a:r>
              <a:rPr lang="ar-SA" dirty="0"/>
              <a:t>ضعف التوثيق من بعض المعلمين واعتمادهم على الذاكرة ويتضح من عدم وجود سجل متابعة أداء الطالب مع المعلم  </a:t>
            </a:r>
            <a:endParaRPr lang="en-US" sz="2000" dirty="0"/>
          </a:p>
          <a:p>
            <a:pPr lvl="0"/>
            <a:r>
              <a:rPr lang="ar-SA" dirty="0"/>
              <a:t>عدم وجود ملف الأعمال  للطالب  وكذلك عدم إنشاء ملف أعمال لطلاب الصف لحفظ كل ما يقدمونه من جهود وأعمال</a:t>
            </a:r>
            <a:r>
              <a:rPr lang="en-US" dirty="0"/>
              <a:t>.</a:t>
            </a:r>
            <a:endParaRPr lang="en-US" sz="2000" dirty="0"/>
          </a:p>
          <a:p>
            <a:pPr lvl="0"/>
            <a:r>
              <a:rPr lang="ar-SA" dirty="0"/>
              <a:t>عدم التدريس وفق قوائم المهارات المعتمدة. </a:t>
            </a:r>
            <a:endParaRPr lang="en-US" sz="2000" dirty="0"/>
          </a:p>
          <a:p>
            <a:pPr lvl="0"/>
            <a:r>
              <a:rPr lang="ar-SA" dirty="0"/>
              <a:t>الاعتقاد بأن التقويم المستمر هو ترفيع تلقائي للطالب. </a:t>
            </a:r>
            <a:endParaRPr lang="en-US" sz="2000" dirty="0"/>
          </a:p>
          <a:p>
            <a:pPr lvl="0"/>
            <a:r>
              <a:rPr lang="ar-SA" dirty="0"/>
              <a:t>الاكتفاء باستخدام أداة واحدة فقط من أدوات تقويم الطالب و إهمال أدوات التقويم المتنوّعة واعتمادهم على أداة الاختبار الشفهي أو الملاحظة العشوائية . </a:t>
            </a:r>
            <a:endParaRPr lang="en-US" sz="2000" dirty="0"/>
          </a:p>
          <a:p>
            <a:pPr lvl="0"/>
            <a:r>
              <a:rPr lang="ar-SA" dirty="0"/>
              <a:t>إهمال وسائل التعليم وأثرها في تعزيز التعلّم. </a:t>
            </a:r>
            <a:endParaRPr lang="en-US" sz="2000" dirty="0"/>
          </a:p>
          <a:p>
            <a:endParaRPr lang="en-US" b="1" u="sng" dirty="0"/>
          </a:p>
        </p:txBody>
      </p:sp>
    </p:spTree>
    <p:extLst>
      <p:ext uri="{BB962C8B-B14F-4D97-AF65-F5344CB8AC3E}">
        <p14:creationId xmlns="" xmlns:p14="http://schemas.microsoft.com/office/powerpoint/2010/main" val="149507479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pPr lvl="0"/>
            <a:r>
              <a:rPr lang="ar-SA" dirty="0"/>
              <a:t>ــ الخلط بين الأرقام المحددة لمستويات الطلاب</a:t>
            </a:r>
            <a:endParaRPr lang="en-US" sz="2000" dirty="0"/>
          </a:p>
          <a:p>
            <a:pPr lvl="0"/>
            <a:r>
              <a:rPr lang="ar-SA" dirty="0"/>
              <a:t>عدم تفعيل– مذكرة الواجب – بالشكل المطلوب. </a:t>
            </a:r>
            <a:endParaRPr lang="en-US" sz="2000" dirty="0"/>
          </a:p>
          <a:p>
            <a:pPr lvl="0"/>
            <a:r>
              <a:rPr lang="ar-SA" dirty="0"/>
              <a:t> تقسيم تقويم المهارات خلال فترات محددة من العام الدراسي  .</a:t>
            </a:r>
            <a:endParaRPr lang="en-US" sz="2000" dirty="0"/>
          </a:p>
          <a:p>
            <a:pPr lvl="0"/>
            <a:r>
              <a:rPr lang="ar-SA" dirty="0"/>
              <a:t>وضع جدول زمني محدد لتقويم الطالب.</a:t>
            </a:r>
            <a:endParaRPr lang="en-US" sz="2000" dirty="0"/>
          </a:p>
          <a:p>
            <a:pPr lvl="0"/>
            <a:r>
              <a:rPr lang="ar-SA" dirty="0"/>
              <a:t>قصر بعض المعلمين نتائج طلابه على (1) وهو أتقن بشكل تام أو (4) لم يتقن وأغفلوا المستويين (2-3) وما بينهما من مهارات</a:t>
            </a:r>
            <a:r>
              <a:rPr lang="en-US" dirty="0"/>
              <a:t>.</a:t>
            </a:r>
            <a:endParaRPr lang="en-US" sz="2000" dirty="0"/>
          </a:p>
          <a:p>
            <a:endParaRPr lang="en-US" b="1" u="sng" dirty="0"/>
          </a:p>
        </p:txBody>
      </p:sp>
    </p:spTree>
    <p:extLst>
      <p:ext uri="{BB962C8B-B14F-4D97-AF65-F5344CB8AC3E}">
        <p14:creationId xmlns="" xmlns:p14="http://schemas.microsoft.com/office/powerpoint/2010/main" val="200078427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a:bodyPr>
          <a:lstStyle/>
          <a:p>
            <a:pPr lvl="0"/>
            <a:r>
              <a:rPr lang="ar-SA" dirty="0"/>
              <a:t>التركيز في التدريس والمعالجة على المهارات الحد الأدنى وإهمال المهارات الأخرى بحجة أنها لا تؤثّر في نتيجة الطالب</a:t>
            </a:r>
            <a:r>
              <a:rPr lang="en-US" dirty="0"/>
              <a:t>.</a:t>
            </a:r>
            <a:endParaRPr lang="en-US" sz="2000" dirty="0"/>
          </a:p>
          <a:p>
            <a:pPr lvl="0"/>
            <a:r>
              <a:rPr lang="ar-SA" dirty="0"/>
              <a:t>إهمال الاختبارات التحريرية كأداة من أدوات التقويم المستمر  </a:t>
            </a:r>
            <a:r>
              <a:rPr lang="en-US" dirty="0"/>
              <a:t>.</a:t>
            </a:r>
            <a:endParaRPr lang="en-US" sz="2000" dirty="0"/>
          </a:p>
          <a:p>
            <a:pPr lvl="0"/>
            <a:r>
              <a:rPr lang="ar-SA" dirty="0"/>
              <a:t>إهمال الأنشطة الكتابية كأداة من أدوات التقويم المستمر  </a:t>
            </a:r>
            <a:r>
              <a:rPr lang="en-US" dirty="0"/>
              <a:t>.</a:t>
            </a:r>
            <a:endParaRPr lang="en-US" sz="2000" dirty="0"/>
          </a:p>
          <a:p>
            <a:pPr lvl="0"/>
            <a:r>
              <a:rPr lang="ar-SA" dirty="0"/>
              <a:t>عدم تنويع المعلم لطرائق تدريسه</a:t>
            </a:r>
            <a:r>
              <a:rPr lang="en-US" dirty="0"/>
              <a:t>  </a:t>
            </a:r>
            <a:r>
              <a:rPr lang="ar-SA" dirty="0"/>
              <a:t>التي تستوعب الأسلوب الحديث للتقويم  الصفي الفعال</a:t>
            </a:r>
            <a:r>
              <a:rPr lang="en-US" dirty="0"/>
              <a:t>.</a:t>
            </a:r>
            <a:endParaRPr lang="en-US" sz="2000" dirty="0"/>
          </a:p>
          <a:p>
            <a:pPr lvl="0"/>
            <a:r>
              <a:rPr lang="ar-SA" dirty="0"/>
              <a:t>التركيز في عملية التقويم على مهارة الحفظ والاستظهار فقط .</a:t>
            </a:r>
            <a:endParaRPr lang="en-US" sz="2000" dirty="0"/>
          </a:p>
          <a:p>
            <a:pPr lvl="0"/>
            <a:r>
              <a:rPr lang="ar-SA" dirty="0"/>
              <a:t>التدريس لأجل التقويم وليس لأجل الإتقان </a:t>
            </a:r>
            <a:r>
              <a:rPr lang="ar-SA" dirty="0" smtClean="0"/>
              <a:t>.</a:t>
            </a:r>
            <a:endParaRPr lang="en-US" sz="2000" dirty="0"/>
          </a:p>
        </p:txBody>
      </p:sp>
    </p:spTree>
    <p:extLst>
      <p:ext uri="{BB962C8B-B14F-4D97-AF65-F5344CB8AC3E}">
        <p14:creationId xmlns="" xmlns:p14="http://schemas.microsoft.com/office/powerpoint/2010/main" val="360024029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فقرة ب </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b="1" u="sng" dirty="0"/>
              <a:t>ب – الخطأ الذي وقع فيه المعلم هو أنه اعتمد أسلوب الاختبار فقط لقياس المهارات ، وهناك مهارات لا يمكن تقويمها إلا من خلال الأداء العملي ، مثل المهارة رقم (4/2/13) الخاصة بتطبيق الوضوء عمليا . </a:t>
            </a:r>
            <a:endParaRPr lang="en-US" dirty="0"/>
          </a:p>
          <a:p>
            <a:endParaRPr lang="en-US" b="1" u="sng" dirty="0"/>
          </a:p>
        </p:txBody>
      </p:sp>
    </p:spTree>
    <p:extLst>
      <p:ext uri="{BB962C8B-B14F-4D97-AF65-F5344CB8AC3E}">
        <p14:creationId xmlns="" xmlns:p14="http://schemas.microsoft.com/office/powerpoint/2010/main" val="371813813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ن</a:t>
            </a:r>
            <a:r>
              <a:rPr lang="ar-SA" b="1" u="sng" dirty="0"/>
              <a:t>شاط (3/2/2) </a:t>
            </a:r>
            <a:r>
              <a:rPr lang="ar-SA" b="1" u="sng" dirty="0" smtClean="0"/>
              <a:t>40د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2309634268"/>
              </p:ext>
            </p:extLst>
          </p:nvPr>
        </p:nvGraphicFramePr>
        <p:xfrm>
          <a:off x="1646555" y="1124744"/>
          <a:ext cx="5850890" cy="1577340"/>
        </p:xfrm>
        <a:graphic>
          <a:graphicData uri="http://schemas.openxmlformats.org/drawingml/2006/table">
            <a:tbl>
              <a:tblPr rtl="1" firstRow="1" firstCol="1" lastRow="1" lastCol="1" bandRow="1" bandCol="1">
                <a:tableStyleId>{5C22544A-7EE6-4342-B048-85BDC9FD1C3A}</a:tableStyleId>
              </a:tblPr>
              <a:tblGrid>
                <a:gridCol w="1530350"/>
                <a:gridCol w="4320540"/>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عصف ذهني</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أن يحدد المتدرب المستوى المستحق للطالب في ضوء لائحة التقويم المعتمدة  </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395536" y="3413318"/>
            <a:ext cx="8208912" cy="1815882"/>
          </a:xfrm>
          <a:prstGeom prst="rect">
            <a:avLst/>
          </a:prstGeom>
        </p:spPr>
        <p:txBody>
          <a:bodyPr wrap="square">
            <a:spAutoFit/>
          </a:bodyPr>
          <a:lstStyle/>
          <a:p>
            <a:r>
              <a:rPr lang="ar-SA" sz="2800" b="1" dirty="0"/>
              <a:t>عزيزي المتدرب : بالتعاون مع أفراد مجموعتك ،  أمامك مجموعة من الحالات العشوائية لإتقان طالب أو مجموعة طلاب لمهارة أو مجموعة مهارات  في فترة من الفترات ، والمطلوب منك تحديد المستوى المستحق له ، في ضوء المعطيات الموجودة . </a:t>
            </a:r>
            <a:endParaRPr lang="ar-SA" sz="2800" dirty="0"/>
          </a:p>
        </p:txBody>
      </p:sp>
    </p:spTree>
    <p:extLst>
      <p:ext uri="{BB962C8B-B14F-4D97-AF65-F5344CB8AC3E}">
        <p14:creationId xmlns="" xmlns:p14="http://schemas.microsoft.com/office/powerpoint/2010/main" val="210117044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الحالة الأولى</a:t>
            </a:r>
            <a:endParaRPr lang="en-US" dirty="0"/>
          </a:p>
        </p:txBody>
      </p:sp>
      <p:pic>
        <p:nvPicPr>
          <p:cNvPr id="4" name="عنصر نائب للمحتوى 3"/>
          <p:cNvPicPr>
            <a:picLocks noGrp="1"/>
          </p:cNvPicPr>
          <p:nvPr>
            <p:ph idx="1"/>
          </p:nvPr>
        </p:nvPicPr>
        <p:blipFill>
          <a:blip r:embed="rId3" cstate="print">
            <a:extLst>
              <a:ext uri="{28A0092B-C50C-407E-A947-70E740481C1C}">
                <a14:useLocalDpi xmlns="" xmlns:a14="http://schemas.microsoft.com/office/drawing/2010/main" val="0"/>
              </a:ext>
            </a:extLst>
          </a:blip>
          <a:srcRect/>
          <a:stretch>
            <a:fillRect/>
          </a:stretch>
        </p:blipFill>
        <p:spPr bwMode="auto">
          <a:xfrm>
            <a:off x="457200" y="908720"/>
            <a:ext cx="8229600" cy="3010333"/>
          </a:xfrm>
          <a:prstGeom prst="rect">
            <a:avLst/>
          </a:prstGeom>
          <a:noFill/>
          <a:ln>
            <a:noFill/>
          </a:ln>
        </p:spPr>
      </p:pic>
      <p:sp>
        <p:nvSpPr>
          <p:cNvPr id="5" name="مستطيل 4"/>
          <p:cNvSpPr/>
          <p:nvPr/>
        </p:nvSpPr>
        <p:spPr>
          <a:xfrm>
            <a:off x="611560" y="4161854"/>
            <a:ext cx="7704856" cy="923330"/>
          </a:xfrm>
          <a:prstGeom prst="rect">
            <a:avLst/>
          </a:prstGeom>
        </p:spPr>
        <p:txBody>
          <a:bodyPr wrap="square">
            <a:spAutoFit/>
          </a:bodyPr>
          <a:lstStyle/>
          <a:p>
            <a:r>
              <a:rPr lang="ar-SA" b="1" dirty="0" smtClean="0"/>
              <a:t>الحالة الأولى : (3/2/2/أ) : </a:t>
            </a:r>
            <a:endParaRPr lang="en-US" dirty="0" smtClean="0"/>
          </a:p>
          <a:p>
            <a:r>
              <a:rPr lang="ar-SA" b="1" dirty="0" smtClean="0"/>
              <a:t>الطالب </a:t>
            </a:r>
            <a:r>
              <a:rPr lang="ar-SA" b="1" dirty="0"/>
              <a:t>(محمد) أتقن جميع مهارات الحد الأدنى  ، ما المستوى المستحق له ، وماذا نكتب في سجل متابعته ؟ </a:t>
            </a:r>
            <a:endParaRPr lang="en-US" dirty="0"/>
          </a:p>
        </p:txBody>
      </p:sp>
      <p:sp>
        <p:nvSpPr>
          <p:cNvPr id="6" name="مستطيل 5"/>
          <p:cNvSpPr/>
          <p:nvPr/>
        </p:nvSpPr>
        <p:spPr>
          <a:xfrm>
            <a:off x="467544" y="5241974"/>
            <a:ext cx="7848872" cy="923330"/>
          </a:xfrm>
          <a:prstGeom prst="rect">
            <a:avLst/>
          </a:prstGeom>
        </p:spPr>
        <p:txBody>
          <a:bodyPr wrap="square">
            <a:spAutoFit/>
          </a:bodyPr>
          <a:lstStyle/>
          <a:p>
            <a:r>
              <a:rPr lang="ar-SA" b="1" dirty="0"/>
              <a:t>الحالة الثانية : (3/2/2/ب) </a:t>
            </a:r>
            <a:endParaRPr lang="en-US" dirty="0"/>
          </a:p>
          <a:p>
            <a:r>
              <a:rPr lang="ar-SA" b="1" dirty="0"/>
              <a:t>الطالب (علي ) لم يحفظ مقطعا صغيرًا من سورة واحدة من السور المقررة عليه في الحفظ ، وحفظ بقية السور الأخرى ، وأتقن جميع المهارات ، ما المستوى المستحق له ، وماذا نكتب في سجل متابعته . </a:t>
            </a:r>
            <a:endParaRPr lang="en-US" dirty="0"/>
          </a:p>
        </p:txBody>
      </p:sp>
    </p:spTree>
    <p:extLst>
      <p:ext uri="{BB962C8B-B14F-4D97-AF65-F5344CB8AC3E}">
        <p14:creationId xmlns="" xmlns:p14="http://schemas.microsoft.com/office/powerpoint/2010/main" val="253942901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الحالة الثانية : </a:t>
            </a:r>
            <a:endParaRPr lang="en-US" dirty="0"/>
          </a:p>
        </p:txBody>
      </p:sp>
      <p:pic>
        <p:nvPicPr>
          <p:cNvPr id="4" name="عنصر نائب للمحتوى 3"/>
          <p:cNvPicPr>
            <a:picLocks noGrp="1"/>
          </p:cNvPicPr>
          <p:nvPr>
            <p:ph idx="1"/>
          </p:nvPr>
        </p:nvPicPr>
        <p:blipFill>
          <a:blip r:embed="rId3" cstate="print">
            <a:extLst>
              <a:ext uri="{28A0092B-C50C-407E-A947-70E740481C1C}">
                <a14:useLocalDpi xmlns="" xmlns:a14="http://schemas.microsoft.com/office/drawing/2010/main" val="0"/>
              </a:ext>
            </a:extLst>
          </a:blip>
          <a:srcRect/>
          <a:stretch>
            <a:fillRect/>
          </a:stretch>
        </p:blipFill>
        <p:spPr bwMode="auto">
          <a:xfrm>
            <a:off x="457200" y="836712"/>
            <a:ext cx="8229600" cy="4127572"/>
          </a:xfrm>
          <a:prstGeom prst="rect">
            <a:avLst/>
          </a:prstGeom>
          <a:noFill/>
          <a:ln>
            <a:noFill/>
          </a:ln>
        </p:spPr>
      </p:pic>
      <p:sp>
        <p:nvSpPr>
          <p:cNvPr id="5" name="مستطيل 4"/>
          <p:cNvSpPr/>
          <p:nvPr/>
        </p:nvSpPr>
        <p:spPr>
          <a:xfrm>
            <a:off x="467544" y="5302949"/>
            <a:ext cx="8208912" cy="646331"/>
          </a:xfrm>
          <a:prstGeom prst="rect">
            <a:avLst/>
          </a:prstGeom>
        </p:spPr>
        <p:txBody>
          <a:bodyPr wrap="square">
            <a:spAutoFit/>
          </a:bodyPr>
          <a:lstStyle/>
          <a:p>
            <a:r>
              <a:rPr lang="ar-SA" b="1" dirty="0"/>
              <a:t>(3/2/2/ج) الطالب (موسى) يوضح فروض الوضوء ويذكرها كاملة ، ولكنه يحفظ بعض الأدلة وينسى بعضها ، مع إتقانه لجميع المهارات الأخرى . ما المستوى المستحق ، وماذا نكتب له في سجل المتابعة؟ </a:t>
            </a:r>
            <a:endParaRPr lang="en-US" dirty="0"/>
          </a:p>
        </p:txBody>
      </p:sp>
    </p:spTree>
    <p:extLst>
      <p:ext uri="{BB962C8B-B14F-4D97-AF65-F5344CB8AC3E}">
        <p14:creationId xmlns="" xmlns:p14="http://schemas.microsoft.com/office/powerpoint/2010/main" val="12665040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الحالة </a:t>
            </a:r>
            <a:r>
              <a:rPr lang="ar-SA" b="1" dirty="0" smtClean="0"/>
              <a:t>الثالثة</a:t>
            </a:r>
            <a:endParaRPr lang="en-US" dirty="0"/>
          </a:p>
        </p:txBody>
      </p:sp>
      <p:pic>
        <p:nvPicPr>
          <p:cNvPr id="4" name="عنصر نائب للمحتوى 3"/>
          <p:cNvPicPr>
            <a:picLocks noGrp="1"/>
          </p:cNvPicPr>
          <p:nvPr>
            <p:ph idx="1"/>
          </p:nvPr>
        </p:nvPicPr>
        <p:blipFill>
          <a:blip r:embed="rId3" cstate="print">
            <a:extLst>
              <a:ext uri="{28A0092B-C50C-407E-A947-70E740481C1C}">
                <a14:useLocalDpi xmlns="" xmlns:a14="http://schemas.microsoft.com/office/drawing/2010/main" val="0"/>
              </a:ext>
            </a:extLst>
          </a:blip>
          <a:srcRect/>
          <a:stretch>
            <a:fillRect/>
          </a:stretch>
        </p:blipFill>
        <p:spPr bwMode="auto">
          <a:xfrm>
            <a:off x="457200" y="908720"/>
            <a:ext cx="8229600" cy="4127572"/>
          </a:xfrm>
          <a:prstGeom prst="rect">
            <a:avLst/>
          </a:prstGeom>
          <a:noFill/>
          <a:ln>
            <a:noFill/>
          </a:ln>
        </p:spPr>
      </p:pic>
      <p:sp>
        <p:nvSpPr>
          <p:cNvPr id="5" name="مستطيل 4"/>
          <p:cNvSpPr/>
          <p:nvPr/>
        </p:nvSpPr>
        <p:spPr>
          <a:xfrm>
            <a:off x="395536" y="5169966"/>
            <a:ext cx="8280920" cy="646331"/>
          </a:xfrm>
          <a:prstGeom prst="rect">
            <a:avLst/>
          </a:prstGeom>
        </p:spPr>
        <p:txBody>
          <a:bodyPr wrap="square">
            <a:spAutoFit/>
          </a:bodyPr>
          <a:lstStyle/>
          <a:p>
            <a:r>
              <a:rPr lang="ar-SA" b="1" dirty="0"/>
              <a:t>(3/2/2/د ) الطالب (عمر) ، لم يتقن مهارة التعريف بالبراء بن عازب ـ رضي الله عنه ـ  </a:t>
            </a:r>
            <a:endParaRPr lang="en-US" dirty="0"/>
          </a:p>
          <a:p>
            <a:r>
              <a:rPr lang="ar-SA" b="1" dirty="0"/>
              <a:t>ما المستوى المستحق له ، وما ذا نكتب في سجل متابعته ؟</a:t>
            </a:r>
            <a:endParaRPr lang="en-US" dirty="0"/>
          </a:p>
        </p:txBody>
      </p:sp>
    </p:spTree>
    <p:extLst>
      <p:ext uri="{BB962C8B-B14F-4D97-AF65-F5344CB8AC3E}">
        <p14:creationId xmlns="" xmlns:p14="http://schemas.microsoft.com/office/powerpoint/2010/main" val="320466203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النشرة المعرفية (3/2/2</a:t>
            </a:r>
            <a:r>
              <a:rPr lang="ar-SA" b="1"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r>
              <a:rPr lang="ar-SA" dirty="0" smtClean="0"/>
              <a:t>(</a:t>
            </a:r>
            <a:r>
              <a:rPr lang="ar-SA" dirty="0"/>
              <a:t>3/2/2/أ) أشارت اللائحة إلى أن الطالب إذا أتقن 66% من المهارات فيستحق 2 ، وإذا أتقن مهارات الحد الأدنى فيستحق 3 ، وهذا الطالب ينطبق عليه الشرطين ، ولمصلحة الطالب فيعطى المستوى (2) ويكتب في سجل متابعته بقية المهارات التي لم يتقنها . </a:t>
            </a:r>
            <a:endParaRPr lang="en-US" dirty="0"/>
          </a:p>
          <a:p>
            <a:r>
              <a:rPr lang="ar-SA" dirty="0"/>
              <a:t>(3/2/2/ب) المستوى المستحق (4) ، ويكتب بقية المهارات التي لم يتقنها الطالب . وعموما يفضل دائما تحديد الجزء الذي لم يتقنه الطالب بالتفصيل . </a:t>
            </a:r>
            <a:endParaRPr lang="en-US" dirty="0"/>
          </a:p>
          <a:p>
            <a:r>
              <a:rPr lang="ar-SA" dirty="0"/>
              <a:t>(3/2/2/ج) المستوى المستحق (4) ، وللدقة يكتب له الأدلة التي لم يحفظها .</a:t>
            </a:r>
            <a:endParaRPr lang="en-US" dirty="0"/>
          </a:p>
          <a:p>
            <a:r>
              <a:rPr lang="ar-SA" dirty="0"/>
              <a:t>(3/2/2/د) المستوى المستحق له 2 ، ونكتب له المهارة التي لم يتقنها ، وهي : التعريف بالبراء بن عازب رضي الله عنه .</a:t>
            </a:r>
            <a:endParaRPr lang="en-US" dirty="0"/>
          </a:p>
          <a:p>
            <a:endParaRPr lang="en-US" b="1" u="sng" dirty="0"/>
          </a:p>
        </p:txBody>
      </p:sp>
    </p:spTree>
    <p:extLst>
      <p:ext uri="{BB962C8B-B14F-4D97-AF65-F5344CB8AC3E}">
        <p14:creationId xmlns="" xmlns:p14="http://schemas.microsoft.com/office/powerpoint/2010/main" val="108172385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ن</a:t>
            </a:r>
            <a:r>
              <a:rPr lang="ar-SA" b="1" u="sng" dirty="0"/>
              <a:t>شاط (</a:t>
            </a:r>
            <a:r>
              <a:rPr lang="ar-SA" dirty="0"/>
              <a:t>3/3/3</a:t>
            </a:r>
            <a:r>
              <a:rPr lang="ar-SA" b="1" u="sng" dirty="0"/>
              <a:t>) </a:t>
            </a:r>
            <a:r>
              <a:rPr lang="ar-SA" b="1" u="sng" dirty="0" smtClean="0"/>
              <a:t>35</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310236242"/>
              </p:ext>
            </p:extLst>
          </p:nvPr>
        </p:nvGraphicFramePr>
        <p:xfrm>
          <a:off x="323528" y="1052736"/>
          <a:ext cx="8496943" cy="980821"/>
        </p:xfrm>
        <a:graphic>
          <a:graphicData uri="http://schemas.openxmlformats.org/drawingml/2006/table">
            <a:tbl>
              <a:tblPr rtl="1" firstRow="1" firstCol="1" lastRow="1" lastCol="1" bandRow="1" bandCol="1">
                <a:tableStyleId>{5C22544A-7EE6-4342-B048-85BDC9FD1C3A}</a:tableStyleId>
              </a:tblPr>
              <a:tblGrid>
                <a:gridCol w="2222448"/>
                <a:gridCol w="6274495"/>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عصف ذهني</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0" marR="0" algn="r" rtl="1">
                        <a:lnSpc>
                          <a:spcPct val="115000"/>
                        </a:lnSpc>
                        <a:spcBef>
                          <a:spcPts val="0"/>
                        </a:spcBef>
                        <a:spcAft>
                          <a:spcPts val="0"/>
                        </a:spcAft>
                      </a:pPr>
                      <a:r>
                        <a:rPr lang="ar-SA" sz="1800" dirty="0">
                          <a:effectLst/>
                        </a:rPr>
                        <a:t>أن يقترح المتدرب حلولا للصعوبات والمعوقات التي تؤثر على التقويم المستمر </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251520" y="2636912"/>
            <a:ext cx="8424935" cy="3416320"/>
          </a:xfrm>
          <a:prstGeom prst="rect">
            <a:avLst/>
          </a:prstGeom>
        </p:spPr>
        <p:txBody>
          <a:bodyPr wrap="square">
            <a:spAutoFit/>
          </a:bodyPr>
          <a:lstStyle/>
          <a:p>
            <a:r>
              <a:rPr lang="ar-SA" sz="2400" b="1" dirty="0"/>
              <a:t>أخي المتدرب : </a:t>
            </a:r>
            <a:endParaRPr lang="en-US" sz="2400" dirty="0"/>
          </a:p>
          <a:p>
            <a:r>
              <a:rPr lang="ar-YE" sz="2400" dirty="0"/>
              <a:t>يلاحظ أن تطبيق التقويم المستمر بالمملكة العربية السعودية يعاني الكثير من المعوقات التي ترتب عليها الكثير من السلبيات، لذا يجب أن يتم تطبيق التقويم المستمر وفق آلية وتخطيط </a:t>
            </a:r>
            <a:r>
              <a:rPr lang="ar-YE" sz="2400" dirty="0" err="1"/>
              <a:t>وإستراتيجية</a:t>
            </a:r>
            <a:r>
              <a:rPr lang="ar-YE" sz="2400" dirty="0"/>
              <a:t> محددة وواضحة، وعلى الرغم من المعوقات والصعوبات التي واجهها التقويم المستمر عند تطبيقه إلا أن ذلك لم يمنع من ظهور بعض الإيجابيات في الميدان من أهمها : تخفيف درجة قلق التلميذ من الاختبارات وخفض معدلات رسوب التلاميذ.</a:t>
            </a:r>
            <a:endParaRPr lang="en-US" sz="2400" dirty="0"/>
          </a:p>
          <a:p>
            <a:r>
              <a:rPr lang="ar-SA" sz="2400" b="1" dirty="0"/>
              <a:t>          بالتعاون مع أفراد مجموعتك، قم برصد أبرز معوقات التقويم المستمر. وكيف يمكن التغلب عليها ؟</a:t>
            </a:r>
            <a:endParaRPr lang="en-US" sz="2400" b="1" dirty="0"/>
          </a:p>
        </p:txBody>
      </p:sp>
    </p:spTree>
    <p:extLst>
      <p:ext uri="{BB962C8B-B14F-4D97-AF65-F5344CB8AC3E}">
        <p14:creationId xmlns="" xmlns:p14="http://schemas.microsoft.com/office/powerpoint/2010/main" val="2961060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موضوعات الجلسة </a:t>
            </a:r>
            <a:r>
              <a:rPr lang="ar-SA" b="1" u="sng" dirty="0" smtClean="0"/>
              <a:t>:</a:t>
            </a:r>
            <a:endParaRPr lang="ar-SA"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endParaRPr lang="en-US" dirty="0"/>
          </a:p>
          <a:p>
            <a:pPr marL="0" indent="0">
              <a:buNone/>
            </a:pPr>
            <a:r>
              <a:rPr lang="ar-SA" dirty="0"/>
              <a:t>- التقويم  مفاهيم ومصطلحات ..</a:t>
            </a:r>
            <a:endParaRPr lang="en-US" b="1" u="sng" dirty="0"/>
          </a:p>
          <a:p>
            <a:pPr marL="0" indent="0">
              <a:buNone/>
            </a:pPr>
            <a:r>
              <a:rPr lang="ar-SA" dirty="0"/>
              <a:t>- مراحل تطور التقويم .</a:t>
            </a:r>
            <a:endParaRPr lang="en-US" b="1" u="sng" dirty="0"/>
          </a:p>
          <a:p>
            <a:pPr marL="0" indent="0">
              <a:buNone/>
            </a:pPr>
            <a:r>
              <a:rPr lang="ar-SA" dirty="0"/>
              <a:t>- أنواع التقويم .</a:t>
            </a:r>
            <a:endParaRPr lang="en-US" b="1" u="sng" dirty="0"/>
          </a:p>
          <a:p>
            <a:pPr marL="0" indent="0">
              <a:buNone/>
            </a:pPr>
            <a:r>
              <a:rPr lang="ar-SA" dirty="0"/>
              <a:t>- التقويم التقليدي والتقويم المستمر مبادئ ومقارنات .</a:t>
            </a:r>
            <a:endParaRPr lang="en-US" b="1" u="sng" dirty="0"/>
          </a:p>
        </p:txBody>
      </p:sp>
    </p:spTree>
    <p:extLst>
      <p:ext uri="{BB962C8B-B14F-4D97-AF65-F5344CB8AC3E}">
        <p14:creationId xmlns="" xmlns:p14="http://schemas.microsoft.com/office/powerpoint/2010/main" val="6458407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lstStyle/>
          <a:p>
            <a:pPr marL="0" indent="0" algn="ctr">
              <a:buNone/>
            </a:pPr>
            <a:endParaRPr lang="ar-SA" sz="4400" b="1" u="sng" dirty="0" smtClean="0"/>
          </a:p>
          <a:p>
            <a:pPr marL="0" indent="0" algn="ctr">
              <a:buNone/>
            </a:pPr>
            <a:endParaRPr lang="ar-SA" sz="4400" b="1" u="sng" dirty="0"/>
          </a:p>
          <a:p>
            <a:pPr marL="0" indent="0" algn="ctr">
              <a:buNone/>
            </a:pPr>
            <a:r>
              <a:rPr lang="ar-SA" sz="4400" b="1" u="sng" dirty="0" smtClean="0"/>
              <a:t>شكرا للجميع مشاركتهم وتفاعلهم </a:t>
            </a:r>
          </a:p>
          <a:p>
            <a:pPr marL="0" indent="0" algn="ctr">
              <a:buNone/>
            </a:pPr>
            <a:r>
              <a:rPr lang="ar-SA" sz="4400" b="1" u="sng" dirty="0" smtClean="0"/>
              <a:t>ويمكن التواصل من خلال : </a:t>
            </a:r>
          </a:p>
          <a:p>
            <a:pPr marL="0" indent="0">
              <a:buNone/>
            </a:pPr>
            <a:endParaRPr lang="en-US" b="1" u="sng" dirty="0"/>
          </a:p>
        </p:txBody>
      </p:sp>
    </p:spTree>
    <p:extLst>
      <p:ext uri="{BB962C8B-B14F-4D97-AF65-F5344CB8AC3E}">
        <p14:creationId xmlns="" xmlns:p14="http://schemas.microsoft.com/office/powerpoint/2010/main" val="174002052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lstStyle/>
          <a:p>
            <a:endParaRPr lang="en-US" b="1" u="sng" dirty="0"/>
          </a:p>
        </p:txBody>
      </p:sp>
    </p:spTree>
    <p:extLst>
      <p:ext uri="{BB962C8B-B14F-4D97-AF65-F5344CB8AC3E}">
        <p14:creationId xmlns="" xmlns:p14="http://schemas.microsoft.com/office/powerpoint/2010/main" val="195455769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 xmlns:p14="http://schemas.microsoft.com/office/powerpoint/2010/main" val="22198714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خطة تنفيذ إجراءات </a:t>
            </a:r>
            <a:r>
              <a:rPr lang="ar-SA" b="1" u="sng" dirty="0" smtClean="0"/>
              <a:t>الجلسة</a:t>
            </a:r>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2815031746"/>
              </p:ext>
            </p:extLst>
          </p:nvPr>
        </p:nvGraphicFramePr>
        <p:xfrm>
          <a:off x="611560" y="1556792"/>
          <a:ext cx="7560840" cy="4338643"/>
        </p:xfrm>
        <a:graphic>
          <a:graphicData uri="http://schemas.openxmlformats.org/drawingml/2006/table">
            <a:tbl>
              <a:tblPr rtl="1" firstRow="1" firstCol="1" lastRow="1" lastCol="1" bandRow="1" bandCol="1">
                <a:tableStyleId>{5C22544A-7EE6-4342-B048-85BDC9FD1C3A}</a:tableStyleId>
              </a:tblPr>
              <a:tblGrid>
                <a:gridCol w="5235046"/>
                <a:gridCol w="2325794"/>
              </a:tblGrid>
              <a:tr h="409306">
                <a:tc>
                  <a:txBody>
                    <a:bodyPr/>
                    <a:lstStyle/>
                    <a:p>
                      <a:pPr marL="0" marR="0" algn="ctr" rtl="1">
                        <a:lnSpc>
                          <a:spcPct val="115000"/>
                        </a:lnSpc>
                        <a:spcBef>
                          <a:spcPts val="0"/>
                        </a:spcBef>
                        <a:spcAft>
                          <a:spcPts val="0"/>
                        </a:spcAft>
                      </a:pPr>
                      <a:r>
                        <a:rPr lang="ar-SA" sz="2000">
                          <a:effectLst/>
                        </a:rPr>
                        <a:t>الإجراءات</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الزمن</a:t>
                      </a:r>
                      <a:endParaRPr lang="en-US" sz="1600">
                        <a:effectLst/>
                        <a:latin typeface="Times New Roman"/>
                        <a:ea typeface="Times New Roman"/>
                        <a:cs typeface="Arial"/>
                      </a:endParaRPr>
                    </a:p>
                  </a:txBody>
                  <a:tcPr marL="68580" marR="68580" marT="0" marB="0"/>
                </a:tc>
              </a:tr>
              <a:tr h="818612">
                <a:tc>
                  <a:txBody>
                    <a:bodyPr/>
                    <a:lstStyle/>
                    <a:p>
                      <a:pPr marL="0" marR="0" algn="r" rtl="1">
                        <a:lnSpc>
                          <a:spcPct val="115000"/>
                        </a:lnSpc>
                        <a:spcBef>
                          <a:spcPts val="0"/>
                        </a:spcBef>
                        <a:spcAft>
                          <a:spcPts val="0"/>
                        </a:spcAft>
                      </a:pPr>
                      <a:r>
                        <a:rPr lang="ar-SA" sz="2400">
                          <a:effectLst/>
                        </a:rPr>
                        <a:t>نشاط (1/1/1) التقويم مفاهيم ومصطلحات .</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15د عمل </a:t>
                      </a:r>
                      <a:endParaRPr lang="en-US" sz="1600">
                        <a:effectLst/>
                      </a:endParaRPr>
                    </a:p>
                    <a:p>
                      <a:pPr marL="0" marR="0" algn="ctr" rtl="1">
                        <a:lnSpc>
                          <a:spcPct val="115000"/>
                        </a:lnSpc>
                        <a:spcBef>
                          <a:spcPts val="0"/>
                        </a:spcBef>
                        <a:spcAft>
                          <a:spcPts val="0"/>
                        </a:spcAft>
                      </a:pPr>
                      <a:r>
                        <a:rPr lang="ar-SA" sz="2000">
                          <a:effectLst/>
                        </a:rPr>
                        <a:t>15عرص ومناقشة</a:t>
                      </a:r>
                      <a:endParaRPr lang="en-US" sz="1600">
                        <a:effectLst/>
                        <a:latin typeface="Times New Roman"/>
                        <a:ea typeface="Times New Roman"/>
                        <a:cs typeface="Arial"/>
                      </a:endParaRPr>
                    </a:p>
                  </a:txBody>
                  <a:tcPr marL="68580" marR="68580" marT="0" marB="0"/>
                </a:tc>
              </a:tr>
              <a:tr h="818612">
                <a:tc>
                  <a:txBody>
                    <a:bodyPr/>
                    <a:lstStyle/>
                    <a:p>
                      <a:pPr marL="0" marR="0" algn="r" rtl="1">
                        <a:lnSpc>
                          <a:spcPct val="115000"/>
                        </a:lnSpc>
                        <a:spcBef>
                          <a:spcPts val="0"/>
                        </a:spcBef>
                        <a:spcAft>
                          <a:spcPts val="0"/>
                        </a:spcAft>
                      </a:pPr>
                      <a:r>
                        <a:rPr lang="ar-SA" sz="2400">
                          <a:effectLst/>
                        </a:rPr>
                        <a:t> نشاط (1/1/2) مراحل تطور التقويم </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10د عمل</a:t>
                      </a:r>
                      <a:endParaRPr lang="en-US" sz="1600">
                        <a:effectLst/>
                      </a:endParaRPr>
                    </a:p>
                    <a:p>
                      <a:pPr marL="0" marR="0" algn="ctr" rtl="1">
                        <a:lnSpc>
                          <a:spcPct val="115000"/>
                        </a:lnSpc>
                        <a:spcBef>
                          <a:spcPts val="0"/>
                        </a:spcBef>
                        <a:spcAft>
                          <a:spcPts val="0"/>
                        </a:spcAft>
                      </a:pPr>
                      <a:r>
                        <a:rPr lang="ar-SA" sz="2000">
                          <a:effectLst/>
                        </a:rPr>
                        <a:t>15د عرض ومناقشة</a:t>
                      </a:r>
                      <a:endParaRPr lang="en-US" sz="1600">
                        <a:effectLst/>
                        <a:latin typeface="Times New Roman"/>
                        <a:ea typeface="Times New Roman"/>
                        <a:cs typeface="Arial"/>
                      </a:endParaRPr>
                    </a:p>
                  </a:txBody>
                  <a:tcPr marL="68580" marR="68580" marT="0" marB="0"/>
                </a:tc>
              </a:tr>
              <a:tr h="818612">
                <a:tc>
                  <a:txBody>
                    <a:bodyPr/>
                    <a:lstStyle/>
                    <a:p>
                      <a:pPr marL="0" marR="0" algn="r" rtl="1">
                        <a:lnSpc>
                          <a:spcPct val="115000"/>
                        </a:lnSpc>
                        <a:spcBef>
                          <a:spcPts val="0"/>
                        </a:spcBef>
                        <a:spcAft>
                          <a:spcPts val="0"/>
                        </a:spcAft>
                      </a:pPr>
                      <a:r>
                        <a:rPr lang="ar-SA" sz="2400" dirty="0">
                          <a:effectLst/>
                        </a:rPr>
                        <a:t>نشاط (1/1/3) أنواع التقويم </a:t>
                      </a:r>
                      <a:endParaRPr lang="en-US" sz="16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dirty="0">
                          <a:effectLst/>
                        </a:rPr>
                        <a:t>10د عمل</a:t>
                      </a:r>
                      <a:endParaRPr lang="en-US" sz="1600" dirty="0">
                        <a:effectLst/>
                      </a:endParaRPr>
                    </a:p>
                    <a:p>
                      <a:pPr marL="0" marR="0" algn="ctr" rtl="1">
                        <a:lnSpc>
                          <a:spcPct val="115000"/>
                        </a:lnSpc>
                        <a:spcBef>
                          <a:spcPts val="0"/>
                        </a:spcBef>
                        <a:spcAft>
                          <a:spcPts val="0"/>
                        </a:spcAft>
                      </a:pPr>
                      <a:r>
                        <a:rPr lang="ar-SA" sz="2000" dirty="0">
                          <a:effectLst/>
                        </a:rPr>
                        <a:t>15د عرض ومناقشة</a:t>
                      </a:r>
                      <a:endParaRPr lang="en-US" sz="1600" dirty="0">
                        <a:effectLst/>
                        <a:latin typeface="Times New Roman"/>
                        <a:ea typeface="Times New Roman"/>
                        <a:cs typeface="Arial"/>
                      </a:endParaRPr>
                    </a:p>
                  </a:txBody>
                  <a:tcPr marL="68580" marR="68580" marT="0" marB="0"/>
                </a:tc>
              </a:tr>
              <a:tr h="982334">
                <a:tc>
                  <a:txBody>
                    <a:bodyPr/>
                    <a:lstStyle/>
                    <a:p>
                      <a:pPr marL="0" marR="0" algn="r" rtl="1">
                        <a:lnSpc>
                          <a:spcPct val="115000"/>
                        </a:lnSpc>
                        <a:spcBef>
                          <a:spcPts val="0"/>
                        </a:spcBef>
                        <a:spcAft>
                          <a:spcPts val="0"/>
                        </a:spcAft>
                      </a:pPr>
                      <a:r>
                        <a:rPr lang="ar-SA" sz="2400">
                          <a:effectLst/>
                        </a:rPr>
                        <a:t>نشاط (1/1/4)  التقويم التقليد والتقويم المستمر مبادئ ومقارنات</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10د عمل</a:t>
                      </a:r>
                      <a:endParaRPr lang="en-US" sz="1600">
                        <a:effectLst/>
                      </a:endParaRPr>
                    </a:p>
                    <a:p>
                      <a:pPr marL="0" marR="0" algn="ctr" rtl="1">
                        <a:lnSpc>
                          <a:spcPct val="115000"/>
                        </a:lnSpc>
                        <a:spcBef>
                          <a:spcPts val="0"/>
                        </a:spcBef>
                        <a:spcAft>
                          <a:spcPts val="0"/>
                        </a:spcAft>
                      </a:pPr>
                      <a:r>
                        <a:rPr lang="ar-SA" sz="2000">
                          <a:effectLst/>
                        </a:rPr>
                        <a:t>20د عرض ومناقشة</a:t>
                      </a:r>
                      <a:endParaRPr lang="en-US" sz="1600">
                        <a:effectLst/>
                        <a:latin typeface="Times New Roman"/>
                        <a:ea typeface="Times New Roman"/>
                        <a:cs typeface="Arial"/>
                      </a:endParaRPr>
                    </a:p>
                  </a:txBody>
                  <a:tcPr marL="68580" marR="68580" marT="0" marB="0"/>
                </a:tc>
              </a:tr>
              <a:tr h="491167">
                <a:tc>
                  <a:txBody>
                    <a:bodyPr/>
                    <a:lstStyle/>
                    <a:p>
                      <a:pPr marL="0" marR="0" algn="ctr" rtl="1">
                        <a:lnSpc>
                          <a:spcPct val="115000"/>
                        </a:lnSpc>
                        <a:spcBef>
                          <a:spcPts val="0"/>
                        </a:spcBef>
                        <a:spcAft>
                          <a:spcPts val="0"/>
                        </a:spcAft>
                      </a:pPr>
                      <a:r>
                        <a:rPr lang="ar-SA" sz="2400">
                          <a:effectLst/>
                        </a:rPr>
                        <a:t>المجموع</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dirty="0">
                          <a:effectLst/>
                        </a:rPr>
                        <a:t>110د</a:t>
                      </a:r>
                      <a:endParaRPr lang="en-US" sz="16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 xmlns:p14="http://schemas.microsoft.com/office/powerpoint/2010/main" val="846362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(1/1/1) : </a:t>
            </a:r>
            <a:r>
              <a:rPr lang="ar-SA" b="1" u="sng" dirty="0" smtClean="0"/>
              <a:t>25د</a:t>
            </a:r>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372607249"/>
              </p:ext>
            </p:extLst>
          </p:nvPr>
        </p:nvGraphicFramePr>
        <p:xfrm>
          <a:off x="683568" y="908720"/>
          <a:ext cx="7848872" cy="981456"/>
        </p:xfrm>
        <a:graphic>
          <a:graphicData uri="http://schemas.openxmlformats.org/drawingml/2006/table">
            <a:tbl>
              <a:tblPr rtl="1" firstRow="1" firstCol="1" lastRow="1" lastCol="1" bandRow="1" bandCol="1">
                <a:tableStyleId>{5C22544A-7EE6-4342-B048-85BDC9FD1C3A}</a:tableStyleId>
              </a:tblPr>
              <a:tblGrid>
                <a:gridCol w="1961608"/>
                <a:gridCol w="5887264"/>
              </a:tblGrid>
              <a:tr h="0">
                <a:tc>
                  <a:txBody>
                    <a:bodyPr/>
                    <a:lstStyle/>
                    <a:p>
                      <a:pPr marL="0" marR="0" algn="ctr" rtl="1">
                        <a:lnSpc>
                          <a:spcPct val="115000"/>
                        </a:lnSpc>
                        <a:spcBef>
                          <a:spcPts val="0"/>
                        </a:spcBef>
                        <a:spcAft>
                          <a:spcPts val="0"/>
                        </a:spcAft>
                      </a:pPr>
                      <a:r>
                        <a:rPr lang="ar-SA" sz="1600" dirty="0" smtClean="0">
                          <a:effectLst/>
                        </a:rPr>
                        <a:t>نوع المهمة</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smtClean="0">
                          <a:effectLst/>
                        </a:rPr>
                        <a:t>جماعية ، كل مجموعة تعمل على مفهومين</a:t>
                      </a:r>
                      <a:endParaRPr lang="en-US" sz="14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600" dirty="0" smtClean="0">
                          <a:effectLst/>
                        </a:rPr>
                        <a:t>أسلوب تنفيذ النشاط</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smtClean="0">
                          <a:effectLst/>
                        </a:rPr>
                        <a:t>مناقشة</a:t>
                      </a:r>
                      <a:endParaRPr lang="en-US" sz="1400">
                        <a:effectLst/>
                        <a:latin typeface="Times New Roman"/>
                        <a:ea typeface="Times New Roman"/>
                        <a:cs typeface="Arial"/>
                      </a:endParaRPr>
                    </a:p>
                  </a:txBody>
                  <a:tcPr marL="68580" marR="68580" marT="0" marB="0" anchor="ctr"/>
                </a:tc>
              </a:tr>
              <a:tr h="339090">
                <a:tc>
                  <a:txBody>
                    <a:bodyPr/>
                    <a:lstStyle/>
                    <a:p>
                      <a:pPr marL="0" marR="0" algn="ctr" rtl="1">
                        <a:lnSpc>
                          <a:spcPct val="115000"/>
                        </a:lnSpc>
                        <a:spcBef>
                          <a:spcPts val="0"/>
                        </a:spcBef>
                        <a:spcAft>
                          <a:spcPts val="0"/>
                        </a:spcAft>
                      </a:pPr>
                      <a:r>
                        <a:rPr lang="ar-SA" sz="2400" dirty="0" smtClean="0">
                          <a:effectLst/>
                        </a:rPr>
                        <a:t> </a:t>
                      </a:r>
                      <a:r>
                        <a:rPr lang="ar-SA" sz="2000" dirty="0" smtClean="0">
                          <a:effectLst/>
                        </a:rPr>
                        <a:t>الهدف من النشاط </a:t>
                      </a:r>
                      <a:endParaRPr lang="en-US" sz="1800" dirty="0">
                        <a:effectLst/>
                        <a:latin typeface="Times New Roman"/>
                        <a:ea typeface="Times New Roman"/>
                        <a:cs typeface="Arial"/>
                      </a:endParaRPr>
                    </a:p>
                  </a:txBody>
                  <a:tcPr marL="68580" marR="68580" marT="0" marB="0" anchor="ctr"/>
                </a:tc>
                <a:tc>
                  <a:txBody>
                    <a:bodyPr/>
                    <a:lstStyle/>
                    <a:p>
                      <a:pPr marL="0" marR="0" algn="r" rtl="1">
                        <a:lnSpc>
                          <a:spcPct val="115000"/>
                        </a:lnSpc>
                        <a:spcBef>
                          <a:spcPts val="0"/>
                        </a:spcBef>
                        <a:spcAft>
                          <a:spcPts val="0"/>
                        </a:spcAft>
                      </a:pPr>
                      <a:r>
                        <a:rPr lang="ar-SA" sz="2000" dirty="0" smtClean="0"/>
                        <a:t>أن يبين المتدرب بعض المفاهيم والمصطلحات في مجال التقويم  .</a:t>
                      </a:r>
                      <a:endParaRPr lang="en-US" sz="2000" dirty="0">
                        <a:effectLst/>
                        <a:latin typeface="Times New Roman"/>
                        <a:ea typeface="Times New Roman"/>
                        <a:cs typeface="Arial"/>
                      </a:endParaRPr>
                    </a:p>
                  </a:txBody>
                  <a:tcPr marL="68580" marR="68580" marT="0" marB="0" anchor="ctr"/>
                </a:tc>
              </a:tr>
            </a:tbl>
          </a:graphicData>
        </a:graphic>
      </p:graphicFrame>
      <p:sp>
        <p:nvSpPr>
          <p:cNvPr id="7" name="مستطيل 6"/>
          <p:cNvSpPr/>
          <p:nvPr/>
        </p:nvSpPr>
        <p:spPr>
          <a:xfrm>
            <a:off x="683568" y="2132856"/>
            <a:ext cx="7848872" cy="3970318"/>
          </a:xfrm>
          <a:prstGeom prst="rect">
            <a:avLst/>
          </a:prstGeom>
        </p:spPr>
        <p:txBody>
          <a:bodyPr wrap="square">
            <a:spAutoFit/>
          </a:bodyPr>
          <a:lstStyle/>
          <a:p>
            <a:r>
              <a:rPr lang="ar-SA" sz="2800" b="1" dirty="0"/>
              <a:t>أخي المتدرب</a:t>
            </a:r>
            <a:r>
              <a:rPr lang="ar-SA" sz="2800" b="1" dirty="0" smtClean="0"/>
              <a:t>: </a:t>
            </a:r>
            <a:r>
              <a:rPr lang="ar-SA" sz="2800" dirty="0" smtClean="0"/>
              <a:t>استيعاب </a:t>
            </a:r>
            <a:r>
              <a:rPr lang="ar-SA" sz="2800" dirty="0"/>
              <a:t>المصطلحات والمفاهيم من ضروريات القراءة الصحيحة للموضوعات ومن ثم التطبيق الصحيح لها . وحينما نتحدث عن التقويم تبرز لدينا بعض المصطلحات والمفاهيم التي يجب علينا الإلمام بها </a:t>
            </a:r>
            <a:r>
              <a:rPr lang="ar-SA" sz="2800" dirty="0" smtClean="0"/>
              <a:t>، بالتعاون </a:t>
            </a:r>
            <a:r>
              <a:rPr lang="ar-SA" sz="2800" dirty="0"/>
              <a:t>مع أفراد مجموعتك ومن خلال خبرتك ، ومستفيدا من النشرة المعرفية </a:t>
            </a:r>
            <a:r>
              <a:rPr lang="ar-SA" sz="2800" dirty="0" smtClean="0"/>
              <a:t>،...</a:t>
            </a:r>
            <a:endParaRPr lang="en-US" sz="2800" dirty="0"/>
          </a:p>
          <a:p>
            <a:r>
              <a:rPr lang="ar-SA" sz="2800" b="1" dirty="0"/>
              <a:t>أ ـ وضح المفاهيم والمصطلحات التالية :   </a:t>
            </a:r>
            <a:endParaRPr lang="en-US" sz="2800" dirty="0"/>
          </a:p>
          <a:p>
            <a:pPr lvl="0"/>
            <a:r>
              <a:rPr lang="ar-SA" sz="2800" dirty="0"/>
              <a:t>التقويم  </a:t>
            </a:r>
            <a:r>
              <a:rPr lang="ar-SA" sz="2800" dirty="0" smtClean="0"/>
              <a:t>، نواتج </a:t>
            </a:r>
            <a:r>
              <a:rPr lang="ar-SA" sz="2800" dirty="0"/>
              <a:t>التعلم </a:t>
            </a:r>
            <a:r>
              <a:rPr lang="ar-SA" sz="2800" dirty="0" smtClean="0"/>
              <a:t> ، التقويم </a:t>
            </a:r>
            <a:r>
              <a:rPr lang="ar-SA" sz="2800" dirty="0"/>
              <a:t>محكي المرجع  </a:t>
            </a:r>
            <a:r>
              <a:rPr lang="ar-SA" sz="2800" dirty="0" smtClean="0"/>
              <a:t>، التقويم </a:t>
            </a:r>
            <a:r>
              <a:rPr lang="ar-SA" sz="2800" dirty="0"/>
              <a:t>معياري المرجع </a:t>
            </a:r>
            <a:r>
              <a:rPr lang="ar-SA" sz="2800" dirty="0" smtClean="0"/>
              <a:t>، التقويم </a:t>
            </a:r>
            <a:r>
              <a:rPr lang="ar-SA" sz="2800" dirty="0"/>
              <a:t>المستمر </a:t>
            </a:r>
            <a:r>
              <a:rPr lang="ar-SA" sz="2800" dirty="0" smtClean="0"/>
              <a:t>، معايير </a:t>
            </a:r>
            <a:r>
              <a:rPr lang="ar-SA" sz="2800" dirty="0"/>
              <a:t>الإتقان  </a:t>
            </a:r>
            <a:r>
              <a:rPr lang="ar-SA" sz="2800" dirty="0" smtClean="0"/>
              <a:t>، </a:t>
            </a:r>
            <a:r>
              <a:rPr lang="ar-SA" sz="2800" dirty="0" err="1" smtClean="0"/>
              <a:t>محكات</a:t>
            </a:r>
            <a:r>
              <a:rPr lang="ar-SA" sz="2800" dirty="0" smtClean="0"/>
              <a:t> </a:t>
            </a:r>
            <a:r>
              <a:rPr lang="ar-SA" sz="2800" dirty="0"/>
              <a:t>التقويم </a:t>
            </a:r>
            <a:r>
              <a:rPr lang="ar-SA" sz="2800" dirty="0" smtClean="0"/>
              <a:t>، دمج </a:t>
            </a:r>
            <a:r>
              <a:rPr lang="ar-SA" sz="2800" dirty="0"/>
              <a:t>التقويم في التعليم والتعلم </a:t>
            </a:r>
            <a:r>
              <a:rPr lang="ar-SA" sz="2800" dirty="0" smtClean="0"/>
              <a:t>، معيار </a:t>
            </a:r>
            <a:r>
              <a:rPr lang="ar-SA" sz="2800" dirty="0"/>
              <a:t>الأداء </a:t>
            </a:r>
            <a:r>
              <a:rPr lang="ar-SA" sz="2800" dirty="0" smtClean="0"/>
              <a:t>، لجنة </a:t>
            </a:r>
            <a:r>
              <a:rPr lang="ar-SA" sz="2800" dirty="0"/>
              <a:t>التوجيه والإرشاد </a:t>
            </a:r>
            <a:r>
              <a:rPr lang="ar-SA" sz="2000" dirty="0"/>
              <a:t>. </a:t>
            </a:r>
            <a:r>
              <a:rPr lang="ar-SA" sz="2000" b="1" dirty="0"/>
              <a:t> </a:t>
            </a:r>
            <a:endParaRPr lang="en-US" sz="2000" dirty="0"/>
          </a:p>
        </p:txBody>
      </p:sp>
    </p:spTree>
    <p:extLst>
      <p:ext uri="{BB962C8B-B14F-4D97-AF65-F5344CB8AC3E}">
        <p14:creationId xmlns="" xmlns:p14="http://schemas.microsoft.com/office/powerpoint/2010/main" val="3838865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2608126446"/>
              </p:ext>
            </p:extLst>
          </p:nvPr>
        </p:nvGraphicFramePr>
        <p:xfrm>
          <a:off x="539552" y="954682"/>
          <a:ext cx="8064895" cy="1051560"/>
        </p:xfrm>
        <a:graphic>
          <a:graphicData uri="http://schemas.openxmlformats.org/drawingml/2006/table">
            <a:tbl>
              <a:tblPr rtl="1" firstRow="1" firstCol="1" lastRow="1" lastCol="1" bandRow="1" bandCol="1">
                <a:tableStyleId>{5C22544A-7EE6-4342-B048-85BDC9FD1C3A}</a:tableStyleId>
              </a:tblPr>
              <a:tblGrid>
                <a:gridCol w="1684644"/>
                <a:gridCol w="6380251"/>
              </a:tblGrid>
              <a:tr h="0">
                <a:tc>
                  <a:txBody>
                    <a:bodyPr/>
                    <a:lstStyle/>
                    <a:p>
                      <a:pPr marL="0" marR="0" algn="ctr" rtl="1">
                        <a:lnSpc>
                          <a:spcPct val="115000"/>
                        </a:lnSpc>
                        <a:spcBef>
                          <a:spcPts val="0"/>
                        </a:spcBef>
                        <a:spcAft>
                          <a:spcPts val="0"/>
                        </a:spcAft>
                      </a:pPr>
                      <a:r>
                        <a:rPr lang="ar-SA" sz="1800" dirty="0">
                          <a:effectLst/>
                        </a:rPr>
                        <a:t>نوع المهمة</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جماعية</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a:effectLst/>
                        </a:rPr>
                        <a:t>أسلوب تنفيذ النشاط</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مناقشة</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smtClean="0">
                          <a:effectLst/>
                          <a:latin typeface="+mn-lt"/>
                          <a:ea typeface="+mn-ea"/>
                          <a:cs typeface="+mn-cs"/>
                        </a:rPr>
                        <a:t>الهدف</a:t>
                      </a:r>
                      <a:r>
                        <a:rPr lang="ar-SA" sz="1800" baseline="0" dirty="0" smtClean="0">
                          <a:effectLst/>
                          <a:latin typeface="+mn-lt"/>
                          <a:ea typeface="+mn-ea"/>
                          <a:cs typeface="+mn-cs"/>
                        </a:rPr>
                        <a:t> من النشاط </a:t>
                      </a:r>
                      <a:endParaRPr lang="en-US" sz="1600" dirty="0">
                        <a:effectLst/>
                        <a:latin typeface="Times New Roman"/>
                        <a:ea typeface="Times New Roman"/>
                        <a:cs typeface="Arial"/>
                      </a:endParaRPr>
                    </a:p>
                  </a:txBody>
                  <a:tcPr marL="68580" marR="68580" marT="0" marB="0" anchor="ct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2400" b="1" kern="1200" dirty="0" smtClean="0">
                          <a:solidFill>
                            <a:schemeClr val="lt1"/>
                          </a:solidFill>
                          <a:effectLst/>
                          <a:latin typeface="+mn-lt"/>
                          <a:ea typeface="+mn-ea"/>
                          <a:cs typeface="+mn-cs"/>
                        </a:rPr>
                        <a:t>أن يرتب المتدرب مراحل التطور الذي مر بها التقويم .</a:t>
                      </a:r>
                      <a:endParaRPr lang="en-US" sz="2400" b="1" kern="1200" dirty="0" smtClean="0">
                        <a:solidFill>
                          <a:schemeClr val="lt1"/>
                        </a:solidFill>
                        <a:effectLst/>
                        <a:latin typeface="+mn-lt"/>
                        <a:ea typeface="+mn-ea"/>
                        <a:cs typeface="+mn-cs"/>
                      </a:endParaRPr>
                    </a:p>
                  </a:txBody>
                  <a:tcPr marL="68580" marR="68580" marT="0" marB="0" anchor="ctr"/>
                </a:tc>
              </a:tr>
            </a:tbl>
          </a:graphicData>
        </a:graphic>
      </p:graphicFrame>
      <p:sp>
        <p:nvSpPr>
          <p:cNvPr id="6" name="Rectangle 1"/>
          <p:cNvSpPr>
            <a:spLocks noChangeArrowheads="1"/>
          </p:cNvSpPr>
          <p:nvPr/>
        </p:nvSpPr>
        <p:spPr bwMode="auto">
          <a:xfrm>
            <a:off x="179512" y="2283258"/>
            <a:ext cx="8568952" cy="3046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90488"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90488" defTabSz="914400" rtl="1" eaLnBrk="1" fontAlgn="base" latinLnBrk="0" hangingPunct="1">
              <a:lnSpc>
                <a:spcPct val="100000"/>
              </a:lnSpc>
              <a:spcBef>
                <a:spcPct val="0"/>
              </a:spcBef>
              <a:spcAft>
                <a:spcPct val="0"/>
              </a:spcAft>
              <a:buClrTx/>
              <a:buSzTx/>
              <a:buFontTx/>
              <a:buNone/>
              <a:tabLst/>
            </a:pPr>
            <a:r>
              <a:rPr kumimoji="0" lang="ar-SA" altLang="ar-SA" sz="3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أخي المتدرب: تطور التقويم ، وتطورت أغراضه وأساليبه وأدواته ،</a:t>
            </a:r>
            <a:endParaRPr kumimoji="0" lang="en-US" altLang="ar-S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90488" defTabSz="914400" rtl="1" eaLnBrk="0" fontAlgn="base" latinLnBrk="0" hangingPunct="0">
              <a:lnSpc>
                <a:spcPct val="100000"/>
              </a:lnSpc>
              <a:spcBef>
                <a:spcPct val="0"/>
              </a:spcBef>
              <a:spcAft>
                <a:spcPct val="0"/>
              </a:spcAft>
              <a:buClrTx/>
              <a:buSzTx/>
              <a:buFontTx/>
              <a:buNone/>
              <a:tabLst/>
            </a:pPr>
            <a:r>
              <a:rPr kumimoji="0" lang="ar-SA" altLang="ar-SA" sz="32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بالتعاون مع أفراد مجموعتك ومن خلال خبرتك ، ومستفيدا من النشرة المعرفية (1/1/2) ، ميز بين ثلاث مراحل مر بها التقويم ، وأيهما الأكثر جدوى للمعلم والمتعلم من وجهة نظرك . </a:t>
            </a:r>
          </a:p>
          <a:p>
            <a:pPr marL="0" marR="0" lvl="0" indent="90488" defTabSz="914400" rtl="1" eaLnBrk="0" fontAlgn="base" latinLnBrk="0" hangingPunct="0">
              <a:lnSpc>
                <a:spcPct val="100000"/>
              </a:lnSpc>
              <a:spcBef>
                <a:spcPct val="0"/>
              </a:spcBef>
              <a:spcAft>
                <a:spcPct val="0"/>
              </a:spcAft>
              <a:buClrTx/>
              <a:buSzTx/>
              <a:buFontTx/>
              <a:buNone/>
              <a:tabLst/>
            </a:pPr>
            <a:r>
              <a:rPr lang="ar-SA" altLang="ar-SA" sz="3200" b="1" dirty="0" smtClean="0">
                <a:latin typeface="Traditional Arabic" pitchFamily="18" charset="-78"/>
                <a:cs typeface="Traditional Arabic" pitchFamily="18" charset="-78"/>
              </a:rPr>
              <a:t>أخرج المنتج بصورة إبداعية ، أو استفد من الجدول التالي : </a:t>
            </a:r>
            <a:endParaRPr kumimoji="0" lang="en-US" altLang="ar-S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90488" defTabSz="914400" rtl="0" eaLnBrk="0" fontAlgn="base" latinLnBrk="0" hangingPunct="0">
              <a:lnSpc>
                <a:spcPct val="100000"/>
              </a:lnSpc>
              <a:spcBef>
                <a:spcPct val="0"/>
              </a:spcBef>
              <a:spcAft>
                <a:spcPct val="0"/>
              </a:spcAft>
              <a:buClrTx/>
              <a:buSzTx/>
              <a:buFontTx/>
              <a:buNone/>
              <a:tabLst/>
            </a:pPr>
            <a:endParaRPr kumimoji="0" lang="en-US" altLang="ar-SA"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5872722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a:bodyPr>
          <a:lstStyle/>
          <a:p>
            <a:pPr lvl="0"/>
            <a:r>
              <a:rPr lang="ar-SA" dirty="0"/>
              <a:t>نواتج التعلم  : هي عبارات مكتوبة تصف المعارف والمهارات والخصائص الشخصية المتوقع من المتعلم أن يعرفها أو يفهمها أو يكون قادراً على القيام بها كنتيجة لعملية التعلم.</a:t>
            </a:r>
            <a:endParaRPr lang="en-US" dirty="0"/>
          </a:p>
          <a:p>
            <a:pPr lvl="0"/>
            <a:r>
              <a:rPr lang="ar-SA" dirty="0"/>
              <a:t>الاختبارات محكية المرجع : هي نوع من الاختبارات يتم فيها مقارنة أداء الطالب في الاختبار بمحك خارجي محدد مسبقاً دون النظر الى مستوى أقرانه.</a:t>
            </a:r>
            <a:endParaRPr lang="en-US" dirty="0"/>
          </a:p>
          <a:p>
            <a:endParaRPr lang="ar-SA" dirty="0"/>
          </a:p>
        </p:txBody>
      </p:sp>
    </p:spTree>
    <p:extLst>
      <p:ext uri="{BB962C8B-B14F-4D97-AF65-F5344CB8AC3E}">
        <p14:creationId xmlns="" xmlns:p14="http://schemas.microsoft.com/office/powerpoint/2010/main" val="16845760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a:bodyPr>
          <a:lstStyle/>
          <a:p>
            <a:pPr lvl="0"/>
            <a:r>
              <a:rPr lang="ar-SA" dirty="0"/>
              <a:t>التقويم المستمر : هو عبارة عن عملية تقويم شاملة يستخدم فيها المعلم اساليب متنوعة من التقويم وهي عملية مستمرة تتم بالتزامن مع عملية التدريس، و تهدف إلى تحسين العملية التعليمية من خلال التغذية الراجعة ، وكذلك إلى إصدار أحكام على مدى التقدم المحقق من قبل الطالب باتجاه الأهداف التعليمية المرسومة</a:t>
            </a:r>
            <a:r>
              <a:rPr lang="ar-SA" dirty="0" smtClean="0"/>
              <a:t>.</a:t>
            </a:r>
            <a:endParaRPr lang="en-US" dirty="0"/>
          </a:p>
        </p:txBody>
      </p:sp>
    </p:spTree>
    <p:extLst>
      <p:ext uri="{BB962C8B-B14F-4D97-AF65-F5344CB8AC3E}">
        <p14:creationId xmlns="" xmlns:p14="http://schemas.microsoft.com/office/powerpoint/2010/main" val="2731315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fontScale="92500"/>
          </a:bodyPr>
          <a:lstStyle/>
          <a:p>
            <a:pPr lvl="0"/>
            <a:r>
              <a:rPr lang="ar-SA" dirty="0"/>
              <a:t>معايير الإتقان: صفات مميزة لإنجاز التلميذ، يتم تحديدها عند صياغة الكفاية أو الوضعيات - المشكلة المرتبطة بها , وهي الضرورية  لتحديد مستوى أداء كل طالب و مقارنة أداء الطلاب فيما بينهم .  </a:t>
            </a:r>
            <a:endParaRPr lang="en-US" dirty="0"/>
          </a:p>
          <a:p>
            <a:pPr lvl="0"/>
            <a:r>
              <a:rPr lang="ar-SA" dirty="0" err="1"/>
              <a:t>محكات</a:t>
            </a:r>
            <a:r>
              <a:rPr lang="ar-SA" dirty="0"/>
              <a:t> التقويم : هي مجموعة السمات المستخدمة كمعايير للحكم على جودة التقويم.</a:t>
            </a:r>
            <a:endParaRPr lang="en-US" dirty="0"/>
          </a:p>
          <a:p>
            <a:pPr lvl="0"/>
            <a:r>
              <a:rPr lang="ar-SA" dirty="0"/>
              <a:t>التقويم :  مجموعة من العمليات المنظمة تتضمن القيام بالملاحظة والوصف وجمع </a:t>
            </a:r>
            <a:r>
              <a:rPr lang="ar-SA" dirty="0" smtClean="0"/>
              <a:t>الأدلة والرصد </a:t>
            </a:r>
            <a:r>
              <a:rPr lang="ar-SA" dirty="0"/>
              <a:t>والتصحيح  وتفسير البيانات  حول تعلم الطالب وتوظيفها لأغراض تعليمية مختلفة .</a:t>
            </a:r>
            <a:endParaRPr lang="en-US" dirty="0"/>
          </a:p>
        </p:txBody>
      </p:sp>
    </p:spTree>
    <p:extLst>
      <p:ext uri="{BB962C8B-B14F-4D97-AF65-F5344CB8AC3E}">
        <p14:creationId xmlns="" xmlns:p14="http://schemas.microsoft.com/office/powerpoint/2010/main" val="3244226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fontScale="92500" lnSpcReduction="10000"/>
          </a:bodyPr>
          <a:lstStyle/>
          <a:p>
            <a:pPr lvl="0"/>
            <a:r>
              <a:rPr lang="ar-SA" dirty="0"/>
              <a:t>دمج التقويم في التعليم والتعلم : أحد صور التقويم البنائي الذي يقوم على عمليات للبحث عن أدلة وتفسيرها لاستخدامها من قبل المتعلمين ومعلميهم للمساعدة على تحديد موقع المتعلمين ضمن مسيرتهم الدراسية وما يحتاجون إليه لتحقيق أهداف التعلم وأفضل السبل لتحقيقها .</a:t>
            </a:r>
            <a:endParaRPr lang="en-US" dirty="0"/>
          </a:p>
          <a:p>
            <a:pPr lvl="0"/>
            <a:r>
              <a:rPr lang="ar-SA" dirty="0"/>
              <a:t>معيار الأداء : وصف محدد لمستوى أداء الطالب المتوقع للمهام المرتبطة بمحتوى معين ، ويستخدم هذا  الوصف للحكم على أداء الطالب في ضوء معرفة الحد الأدنى من الأداء المقبول وهذا المستوى من الأداء يقرره التربويون عندما يضعون الأهداف التعليمية المطلوب أن يحققها الطالب في نهاية البرنامج الدراسي </a:t>
            </a:r>
            <a:endParaRPr lang="en-US" dirty="0"/>
          </a:p>
        </p:txBody>
      </p:sp>
    </p:spTree>
    <p:extLst>
      <p:ext uri="{BB962C8B-B14F-4D97-AF65-F5344CB8AC3E}">
        <p14:creationId xmlns="" xmlns:p14="http://schemas.microsoft.com/office/powerpoint/2010/main" val="4134080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endParaRPr lang="ar-SA" dirty="0" smtClean="0"/>
          </a:p>
          <a:p>
            <a:pPr marL="0" indent="0">
              <a:buNone/>
            </a:pPr>
            <a:endParaRPr lang="ar-SA" dirty="0" smtClean="0"/>
          </a:p>
          <a:p>
            <a:pPr marL="0" indent="0" algn="ctr">
              <a:buNone/>
            </a:pPr>
            <a:r>
              <a:rPr lang="ar-SA" sz="4800" dirty="0" smtClean="0"/>
              <a:t>بسم الله الرحمن الرحيم</a:t>
            </a:r>
            <a:endParaRPr lang="ar-SA" sz="4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a:bodyPr>
          <a:lstStyle/>
          <a:p>
            <a:pPr marL="0" indent="0">
              <a:buNone/>
            </a:pPr>
            <a:r>
              <a:rPr lang="ar-SA" dirty="0" smtClean="0"/>
              <a:t> </a:t>
            </a:r>
            <a:r>
              <a:rPr lang="ar-SA" dirty="0"/>
              <a:t>لجنة التوجيه والإرشاد : هي تلك اللجنة </a:t>
            </a:r>
            <a:r>
              <a:rPr lang="ar-SA" dirty="0" err="1"/>
              <a:t>المعنيه</a:t>
            </a:r>
            <a:r>
              <a:rPr lang="ar-SA" dirty="0"/>
              <a:t> بدراسة حالات التلاميذ الذين تقرر بقاؤهم في صفوفهم نتيجة لعدم اتقانهم مهارات الحد الأدنى في أي مادة من المواد الدراسية المقررة . وتتألف هذه اللجنة من مدير المدرسة (رئيسا) والمرشد الطلابي أو القائم بعمل الإرشاد في المدرسة (مقررا) وثلاثة معلمين متميزين (أعضاء) إضافة إلى معلم أو رائد الصف الذي تناقش اللجنة وضع تلاميذه . </a:t>
            </a:r>
            <a:endParaRPr lang="en-US" dirty="0"/>
          </a:p>
        </p:txBody>
      </p:sp>
    </p:spTree>
    <p:extLst>
      <p:ext uri="{BB962C8B-B14F-4D97-AF65-F5344CB8AC3E}">
        <p14:creationId xmlns="" xmlns:p14="http://schemas.microsoft.com/office/powerpoint/2010/main" val="203408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67803872"/>
              </p:ext>
            </p:extLst>
          </p:nvPr>
        </p:nvGraphicFramePr>
        <p:xfrm>
          <a:off x="107504" y="1052736"/>
          <a:ext cx="8496944" cy="5167132"/>
        </p:xfrm>
        <a:graphic>
          <a:graphicData uri="http://schemas.openxmlformats.org/drawingml/2006/table">
            <a:tbl>
              <a:tblPr rtl="1" firstRow="1" firstCol="1" bandRow="1">
                <a:tableStyleId>{5C22544A-7EE6-4342-B048-85BDC9FD1C3A}</a:tableStyleId>
              </a:tblPr>
              <a:tblGrid>
                <a:gridCol w="745884"/>
                <a:gridCol w="1329878"/>
                <a:gridCol w="4878076"/>
                <a:gridCol w="1543106"/>
              </a:tblGrid>
              <a:tr h="1093856">
                <a:tc>
                  <a:txBody>
                    <a:bodyPr/>
                    <a:lstStyle/>
                    <a:p>
                      <a:pPr marL="0" marR="0" algn="ctr" rtl="1">
                        <a:lnSpc>
                          <a:spcPct val="115000"/>
                        </a:lnSpc>
                        <a:spcBef>
                          <a:spcPts val="0"/>
                        </a:spcBef>
                        <a:spcAft>
                          <a:spcPts val="0"/>
                        </a:spcAft>
                      </a:pPr>
                      <a:r>
                        <a:rPr lang="ar-SA" sz="2000" dirty="0">
                          <a:effectLst/>
                        </a:rPr>
                        <a:t>ترتيب المرحلة</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مسمى المرحلة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أبرز خصائصها</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درجة جدواها لكل من المعلم والمتعلم (% )</a:t>
                      </a:r>
                      <a:endParaRPr lang="en-US" sz="1600" dirty="0">
                        <a:effectLst/>
                        <a:latin typeface="Times New Roman"/>
                        <a:ea typeface="Times New Roman"/>
                        <a:cs typeface="Arial"/>
                      </a:endParaRPr>
                    </a:p>
                  </a:txBody>
                  <a:tcPr marL="68580" marR="68580" marT="0" marB="0" anchor="ctr"/>
                </a:tc>
              </a:tr>
              <a:tr h="1093856">
                <a:tc>
                  <a:txBody>
                    <a:bodyPr/>
                    <a:lstStyle/>
                    <a:p>
                      <a:pPr marL="0" marR="0" algn="ctr" rtl="1">
                        <a:lnSpc>
                          <a:spcPct val="115000"/>
                        </a:lnSpc>
                        <a:spcBef>
                          <a:spcPts val="0"/>
                        </a:spcBef>
                        <a:spcAft>
                          <a:spcPts val="0"/>
                        </a:spcAft>
                      </a:pPr>
                      <a:r>
                        <a:rPr lang="ar-SA" sz="2000">
                          <a:effectLst/>
                        </a:rPr>
                        <a:t>الأولى</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 </a:t>
                      </a:r>
                      <a:endParaRPr lang="en-US" sz="1600" dirty="0">
                        <a:effectLst/>
                      </a:endParaRPr>
                    </a:p>
                    <a:p>
                      <a:pPr marL="0" marR="0" algn="ctr" rtl="1">
                        <a:lnSpc>
                          <a:spcPct val="115000"/>
                        </a:lnSpc>
                        <a:spcBef>
                          <a:spcPts val="0"/>
                        </a:spcBef>
                        <a:spcAft>
                          <a:spcPts val="0"/>
                        </a:spcAft>
                      </a:pPr>
                      <a:r>
                        <a:rPr lang="ar-SA" sz="2000" dirty="0">
                          <a:effectLst/>
                        </a:rPr>
                        <a:t> </a:t>
                      </a:r>
                      <a:r>
                        <a:rPr lang="ar-SA" sz="2000" dirty="0" smtClean="0">
                          <a:effectLst/>
                        </a:rPr>
                        <a:t>تقويم التعلم </a:t>
                      </a:r>
                      <a:endParaRPr lang="en-US" sz="1600" dirty="0">
                        <a:effectLst/>
                      </a:endParaRPr>
                    </a:p>
                    <a:p>
                      <a:pPr marL="0" marR="0" algn="ct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b="1" dirty="0">
                          <a:effectLst/>
                        </a:rPr>
                        <a:t> </a:t>
                      </a:r>
                      <a:r>
                        <a:rPr lang="ar-SA" sz="2000" b="1" dirty="0" smtClean="0">
                          <a:effectLst/>
                        </a:rPr>
                        <a:t>قياس الناتج</a:t>
                      </a:r>
                      <a:r>
                        <a:rPr lang="ar-SA" sz="2000" b="1" baseline="0" dirty="0" smtClean="0">
                          <a:effectLst/>
                        </a:rPr>
                        <a:t> من عملية التعليم كتقويم ختامي </a:t>
                      </a:r>
                      <a:endParaRPr lang="en-US" sz="1600" b="1"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nchor="ctr"/>
                </a:tc>
              </a:tr>
              <a:tr h="1477427">
                <a:tc>
                  <a:txBody>
                    <a:bodyPr/>
                    <a:lstStyle/>
                    <a:p>
                      <a:pPr marL="0" marR="0" algn="ctr" rtl="1">
                        <a:lnSpc>
                          <a:spcPct val="115000"/>
                        </a:lnSpc>
                        <a:spcBef>
                          <a:spcPts val="0"/>
                        </a:spcBef>
                        <a:spcAft>
                          <a:spcPts val="0"/>
                        </a:spcAft>
                      </a:pPr>
                      <a:r>
                        <a:rPr lang="ar-SA" sz="2000">
                          <a:effectLst/>
                        </a:rPr>
                        <a:t>الثانية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 </a:t>
                      </a:r>
                      <a:endParaRPr lang="en-US" sz="1600" dirty="0">
                        <a:effectLst/>
                      </a:endParaRPr>
                    </a:p>
                    <a:p>
                      <a:pPr marL="0" marR="0" algn="ctr" rtl="1">
                        <a:lnSpc>
                          <a:spcPct val="115000"/>
                        </a:lnSpc>
                        <a:spcBef>
                          <a:spcPts val="0"/>
                        </a:spcBef>
                        <a:spcAft>
                          <a:spcPts val="0"/>
                        </a:spcAft>
                      </a:pPr>
                      <a:r>
                        <a:rPr lang="ar-SA" sz="2000" dirty="0">
                          <a:effectLst/>
                        </a:rPr>
                        <a:t> </a:t>
                      </a:r>
                      <a:r>
                        <a:rPr lang="ar-SA" sz="2000" dirty="0" smtClean="0">
                          <a:effectLst/>
                        </a:rPr>
                        <a:t>التقويم من أجل التعلم </a:t>
                      </a:r>
                      <a:endParaRPr lang="en-US" sz="1600" dirty="0">
                        <a:effectLst/>
                      </a:endParaRPr>
                    </a:p>
                    <a:p>
                      <a:pPr marL="0" marR="0" algn="ct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nchor="ctr"/>
                </a:tc>
                <a:tc>
                  <a:txBody>
                    <a:bodyPr/>
                    <a:lstStyle/>
                    <a:p>
                      <a:pPr marL="285750" marR="0" indent="-285750" algn="ctr" defTabSz="914400" rtl="1" eaLnBrk="1" fontAlgn="auto" latinLnBrk="0" hangingPunct="1">
                        <a:lnSpc>
                          <a:spcPct val="115000"/>
                        </a:lnSpc>
                        <a:spcBef>
                          <a:spcPts val="0"/>
                        </a:spcBef>
                        <a:spcAft>
                          <a:spcPts val="0"/>
                        </a:spcAft>
                        <a:buClrTx/>
                        <a:buSzTx/>
                        <a:buFont typeface="Arial" panose="020B0604020202020204" pitchFamily="34" charset="0"/>
                        <a:buChar char="•"/>
                        <a:tabLst/>
                        <a:defRPr/>
                      </a:pPr>
                      <a:r>
                        <a:rPr lang="ar-SA" sz="1800" b="1" kern="1200" dirty="0" smtClean="0">
                          <a:solidFill>
                            <a:schemeClr val="dk1"/>
                          </a:solidFill>
                          <a:effectLst/>
                          <a:latin typeface="+mn-lt"/>
                          <a:ea typeface="+mn-ea"/>
                          <a:cs typeface="+mn-cs"/>
                        </a:rPr>
                        <a:t> وهو يحوي على تعزيز الخطوات الناجحة والبناء عليها والتعرف على نقاط الضعف وتصحيحها .</a:t>
                      </a:r>
                    </a:p>
                    <a:p>
                      <a:pPr marL="285750" marR="0" indent="-285750" algn="ctr" defTabSz="914400" rtl="1" eaLnBrk="1" fontAlgn="auto" latinLnBrk="0" hangingPunct="1">
                        <a:lnSpc>
                          <a:spcPct val="115000"/>
                        </a:lnSpc>
                        <a:spcBef>
                          <a:spcPts val="0"/>
                        </a:spcBef>
                        <a:spcAft>
                          <a:spcPts val="0"/>
                        </a:spcAft>
                        <a:buClrTx/>
                        <a:buSzTx/>
                        <a:buFont typeface="Arial" panose="020B0604020202020204" pitchFamily="34" charset="0"/>
                        <a:buChar char="•"/>
                        <a:tabLst/>
                        <a:defRPr/>
                      </a:pPr>
                      <a:r>
                        <a:rPr lang="ar-SA" sz="1800" b="1" kern="1200" dirty="0" smtClean="0">
                          <a:solidFill>
                            <a:schemeClr val="dk1"/>
                          </a:solidFill>
                          <a:effectLst/>
                          <a:latin typeface="+mn-lt"/>
                          <a:ea typeface="+mn-ea"/>
                          <a:cs typeface="+mn-cs"/>
                        </a:rPr>
                        <a:t>التركيز الأكبر لابد أن يكون على كيفية استخدام الادلة التي يتم الحصول عليها من التقويم لرفع التعليم بدلا من كيفية اصدار الحكم على مستوى الطالب  </a:t>
                      </a:r>
                      <a:endParaRPr lang="en-US" sz="1800" kern="1200" dirty="0" smtClean="0">
                        <a:solidFill>
                          <a:schemeClr val="dk1"/>
                        </a:solidFill>
                        <a:effectLst/>
                        <a:latin typeface="+mn-lt"/>
                        <a:ea typeface="+mn-ea"/>
                        <a:cs typeface="+mn-cs"/>
                      </a:endParaRPr>
                    </a:p>
                  </a:txBody>
                  <a:tcPr marL="68580" marR="68580" marT="0" marB="0" anchor="ctr"/>
                </a:tc>
                <a:tc>
                  <a:txBody>
                    <a:bodyPr/>
                    <a:lstStyle/>
                    <a:p>
                      <a:pPr marL="0" marR="0" algn="ct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nchor="ctr"/>
                </a:tc>
              </a:tr>
              <a:tr h="1303413">
                <a:tc>
                  <a:txBody>
                    <a:bodyPr/>
                    <a:lstStyle/>
                    <a:p>
                      <a:pPr marL="0" marR="0" algn="ctr" rtl="1">
                        <a:lnSpc>
                          <a:spcPct val="115000"/>
                        </a:lnSpc>
                        <a:spcBef>
                          <a:spcPts val="0"/>
                        </a:spcBef>
                        <a:spcAft>
                          <a:spcPts val="0"/>
                        </a:spcAft>
                      </a:pPr>
                      <a:r>
                        <a:rPr lang="ar-SA" sz="2000">
                          <a:effectLst/>
                        </a:rPr>
                        <a:t>الثالثة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 </a:t>
                      </a:r>
                      <a:endParaRPr lang="en-US" sz="1600" dirty="0">
                        <a:effectLst/>
                      </a:endParaRPr>
                    </a:p>
                    <a:p>
                      <a:pPr marL="0" marR="0" algn="ctr" rtl="1">
                        <a:lnSpc>
                          <a:spcPct val="115000"/>
                        </a:lnSpc>
                        <a:spcBef>
                          <a:spcPts val="0"/>
                        </a:spcBef>
                        <a:spcAft>
                          <a:spcPts val="0"/>
                        </a:spcAft>
                      </a:pPr>
                      <a:r>
                        <a:rPr lang="ar-SA" sz="2000" dirty="0">
                          <a:effectLst/>
                        </a:rPr>
                        <a:t> </a:t>
                      </a:r>
                      <a:r>
                        <a:rPr lang="ar-SA" sz="2000" dirty="0" smtClean="0">
                          <a:effectLst/>
                        </a:rPr>
                        <a:t>التقويم كعملية تعلم </a:t>
                      </a:r>
                      <a:endParaRPr lang="en-US" sz="1600" dirty="0">
                        <a:effectLst/>
                      </a:endParaRPr>
                    </a:p>
                    <a:p>
                      <a:pPr marL="0" marR="0" algn="ct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nchor="ctr"/>
                </a:tc>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ar-SA" sz="1800" b="1" kern="1200" dirty="0" smtClean="0">
                          <a:solidFill>
                            <a:schemeClr val="dk1"/>
                          </a:solidFill>
                          <a:effectLst/>
                          <a:latin typeface="+mn-lt"/>
                          <a:ea typeface="+mn-ea"/>
                          <a:cs typeface="+mn-cs"/>
                        </a:rPr>
                        <a:t>وهي دمج أقوى للتقويم في التعلم ، بحيث تصبح عملية التقويم هي عملية التعلم . </a:t>
                      </a:r>
                      <a:r>
                        <a:rPr lang="en-US" sz="1800" b="1" kern="1200" dirty="0" smtClean="0">
                          <a:solidFill>
                            <a:schemeClr val="dk1"/>
                          </a:solidFill>
                          <a:effectLst/>
                          <a:latin typeface="+mn-lt"/>
                          <a:ea typeface="+mn-ea"/>
                          <a:cs typeface="+mn-cs"/>
                        </a:rPr>
                        <a:t> </a:t>
                      </a:r>
                      <a:r>
                        <a:rPr lang="ar-SA" sz="2000" dirty="0">
                          <a:effectLst/>
                        </a:rPr>
                        <a:t> </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 xmlns:p14="http://schemas.microsoft.com/office/powerpoint/2010/main" val="2717330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(1/1/3) : </a:t>
            </a:r>
            <a:r>
              <a:rPr lang="ar-SA" dirty="0" smtClean="0"/>
              <a:t>25د</a:t>
            </a:r>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568610987"/>
              </p:ext>
            </p:extLst>
          </p:nvPr>
        </p:nvGraphicFramePr>
        <p:xfrm>
          <a:off x="611560" y="1052736"/>
          <a:ext cx="7992888" cy="946404"/>
        </p:xfrm>
        <a:graphic>
          <a:graphicData uri="http://schemas.openxmlformats.org/drawingml/2006/table">
            <a:tbl>
              <a:tblPr rtl="1" firstRow="1" firstCol="1" lastRow="1" lastCol="1" bandRow="1" bandCol="1">
                <a:tableStyleId>{5C22544A-7EE6-4342-B048-85BDC9FD1C3A}</a:tableStyleId>
              </a:tblPr>
              <a:tblGrid>
                <a:gridCol w="1599445"/>
                <a:gridCol w="6393443"/>
              </a:tblGrid>
              <a:tr h="0">
                <a:tc>
                  <a:txBody>
                    <a:bodyPr/>
                    <a:lstStyle/>
                    <a:p>
                      <a:pPr marL="0" marR="0" algn="ctr" rtl="1">
                        <a:lnSpc>
                          <a:spcPct val="115000"/>
                        </a:lnSpc>
                        <a:spcBef>
                          <a:spcPts val="0"/>
                        </a:spcBef>
                        <a:spcAft>
                          <a:spcPts val="0"/>
                        </a:spcAft>
                      </a:pPr>
                      <a:r>
                        <a:rPr lang="ar-SA" sz="1800">
                          <a:effectLst/>
                        </a:rPr>
                        <a:t>نوع المهمة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جماعية</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أسلوب تنفيذ النشاط</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مناقشة</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smtClean="0">
                          <a:effectLst/>
                        </a:rPr>
                        <a:t> الهدف من النشاط </a:t>
                      </a:r>
                      <a:endParaRPr lang="en-US" sz="1600" dirty="0">
                        <a:effectLst/>
                        <a:latin typeface="Times New Roman"/>
                        <a:ea typeface="Times New Roman"/>
                        <a:cs typeface="Arial"/>
                      </a:endParaRPr>
                    </a:p>
                  </a:txBody>
                  <a:tcPr marL="68580" marR="68580" marT="0" marB="0" anchor="ct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800" dirty="0" smtClean="0">
                          <a:effectLst/>
                        </a:rPr>
                        <a:t> </a:t>
                      </a:r>
                      <a:r>
                        <a:rPr lang="ar-SA" sz="1800" b="1" kern="1200" dirty="0" smtClean="0">
                          <a:solidFill>
                            <a:schemeClr val="lt1"/>
                          </a:solidFill>
                          <a:effectLst/>
                          <a:latin typeface="+mn-lt"/>
                          <a:ea typeface="+mn-ea"/>
                          <a:cs typeface="+mn-cs"/>
                        </a:rPr>
                        <a:t>أن يبين المتدرب أنواع التقويم من أجل التعلم .</a:t>
                      </a:r>
                      <a:endParaRPr lang="en-US" sz="1800" b="1" kern="1200" dirty="0" smtClean="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683568" y="2274838"/>
            <a:ext cx="7920880" cy="3539430"/>
          </a:xfrm>
          <a:prstGeom prst="rect">
            <a:avLst/>
          </a:prstGeom>
        </p:spPr>
        <p:txBody>
          <a:bodyPr wrap="square">
            <a:spAutoFit/>
          </a:bodyPr>
          <a:lstStyle/>
          <a:p>
            <a:r>
              <a:rPr lang="ar-SA" sz="2800" b="1" dirty="0"/>
              <a:t>أخي المتدرب</a:t>
            </a:r>
            <a:r>
              <a:rPr lang="ar-SA" sz="2800" b="1" dirty="0" smtClean="0"/>
              <a:t>: </a:t>
            </a:r>
            <a:endParaRPr lang="en-US" sz="2800" dirty="0"/>
          </a:p>
          <a:p>
            <a:r>
              <a:rPr lang="ar-SA" sz="2800" dirty="0"/>
              <a:t>صنف أغلب التربويين التقويم إلى ثلاثة أنواع : التقويم القبلي / التمهيدي ، والتقويم التكويني /البنائي ، والتقويم الختامي / البعدي . </a:t>
            </a:r>
            <a:endParaRPr lang="en-US" sz="2800" dirty="0"/>
          </a:p>
          <a:p>
            <a:r>
              <a:rPr lang="ar-SA" sz="2800" dirty="0"/>
              <a:t>من خلال  خبرتك ، وبالتعاون مع أفراد مجموعتك ، ومستفيدا من النشرة المعرفية (1/1/3) ، بين مفهوم كل نوع ، وأيهما أكثر ممارسة في مدارسنا وأيهما أكثر أهمية بالنسبة لتعلم أبنائنا .  </a:t>
            </a:r>
            <a:endParaRPr lang="ar-SA" sz="2800" dirty="0" smtClean="0"/>
          </a:p>
          <a:p>
            <a:endParaRPr lang="ar-SA" sz="2800" dirty="0"/>
          </a:p>
          <a:p>
            <a:r>
              <a:rPr lang="ar-SA" sz="2800" dirty="0" smtClean="0"/>
              <a:t>أخرج المنتج بصورة إبداعية ، أو استفد من الجدول التالي : </a:t>
            </a:r>
            <a:endParaRPr lang="en-US" sz="2800" dirty="0"/>
          </a:p>
        </p:txBody>
      </p:sp>
    </p:spTree>
    <p:extLst>
      <p:ext uri="{BB962C8B-B14F-4D97-AF65-F5344CB8AC3E}">
        <p14:creationId xmlns="" xmlns:p14="http://schemas.microsoft.com/office/powerpoint/2010/main" val="33447644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552793432"/>
              </p:ext>
            </p:extLst>
          </p:nvPr>
        </p:nvGraphicFramePr>
        <p:xfrm>
          <a:off x="1547664" y="1412776"/>
          <a:ext cx="5864225" cy="4206240"/>
        </p:xfrm>
        <a:graphic>
          <a:graphicData uri="http://schemas.openxmlformats.org/drawingml/2006/table">
            <a:tbl>
              <a:tblPr rtl="1" firstRow="1" firstCol="1" bandRow="1">
                <a:tableStyleId>{5C22544A-7EE6-4342-B048-85BDC9FD1C3A}</a:tableStyleId>
              </a:tblPr>
              <a:tblGrid>
                <a:gridCol w="880745"/>
                <a:gridCol w="2628900"/>
                <a:gridCol w="888365"/>
                <a:gridCol w="1466215"/>
              </a:tblGrid>
              <a:tr h="0">
                <a:tc>
                  <a:txBody>
                    <a:bodyPr/>
                    <a:lstStyle/>
                    <a:p>
                      <a:pPr marL="0" marR="0" algn="ctr" rtl="1">
                        <a:lnSpc>
                          <a:spcPct val="115000"/>
                        </a:lnSpc>
                        <a:spcBef>
                          <a:spcPts val="0"/>
                        </a:spcBef>
                        <a:spcAft>
                          <a:spcPts val="0"/>
                        </a:spcAft>
                      </a:pPr>
                      <a:r>
                        <a:rPr lang="ar-SA" sz="2000">
                          <a:effectLst/>
                        </a:rPr>
                        <a:t>نوع التقويم</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مفهومه</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درجة ممارسته</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أهميته في التقويم من أجل التعلم</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dirty="0">
                          <a:effectLst/>
                        </a:rPr>
                        <a:t> </a:t>
                      </a:r>
                      <a:endParaRPr lang="en-US" sz="1600" dirty="0">
                        <a:effectLst/>
                      </a:endParaRPr>
                    </a:p>
                    <a:p>
                      <a:pPr marL="0" marR="0" algn="r" rtl="1">
                        <a:lnSpc>
                          <a:spcPct val="115000"/>
                        </a:lnSpc>
                        <a:spcBef>
                          <a:spcPts val="0"/>
                        </a:spcBef>
                        <a:spcAft>
                          <a:spcPts val="0"/>
                        </a:spcAft>
                      </a:pPr>
                      <a:r>
                        <a:rPr lang="ar-SA" sz="2000" dirty="0">
                          <a:effectLst/>
                        </a:rPr>
                        <a:t> </a:t>
                      </a:r>
                      <a:endParaRPr lang="en-US" sz="1600" dirty="0">
                        <a:effectLst/>
                      </a:endParaRPr>
                    </a:p>
                    <a:p>
                      <a:pPr marL="0" marR="0" algn="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endParaRPr>
                    </a:p>
                    <a:p>
                      <a:pPr marL="0" marR="0" algn="r" rtl="1">
                        <a:lnSpc>
                          <a:spcPct val="115000"/>
                        </a:lnSpc>
                        <a:spcBef>
                          <a:spcPts val="0"/>
                        </a:spcBef>
                        <a:spcAft>
                          <a:spcPts val="0"/>
                        </a:spcAft>
                      </a:pPr>
                      <a:r>
                        <a:rPr lang="ar-SA" sz="2000">
                          <a:effectLst/>
                        </a:rPr>
                        <a:t> </a:t>
                      </a:r>
                      <a:endParaRPr lang="en-US" sz="1600">
                        <a:effectLst/>
                      </a:endParaRPr>
                    </a:p>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endParaRPr>
                    </a:p>
                    <a:p>
                      <a:pPr marL="0" marR="0" algn="r" rtl="1">
                        <a:lnSpc>
                          <a:spcPct val="115000"/>
                        </a:lnSpc>
                        <a:spcBef>
                          <a:spcPts val="0"/>
                        </a:spcBef>
                        <a:spcAft>
                          <a:spcPts val="0"/>
                        </a:spcAft>
                      </a:pPr>
                      <a:r>
                        <a:rPr lang="ar-SA" sz="2000">
                          <a:effectLst/>
                        </a:rPr>
                        <a:t> </a:t>
                      </a:r>
                      <a:endParaRPr lang="en-US" sz="1600">
                        <a:effectLst/>
                      </a:endParaRPr>
                    </a:p>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 xmlns:p14="http://schemas.microsoft.com/office/powerpoint/2010/main" val="26484994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عنصر نائب للمحتوى 2"/>
          <p:cNvGraphicFramePr>
            <a:graphicFrameLocks noGrp="1"/>
          </p:cNvGraphicFramePr>
          <p:nvPr>
            <p:ph idx="1"/>
            <p:extLst>
              <p:ext uri="{D42A27DB-BD31-4B8C-83A1-F6EECF244321}">
                <p14:modId xmlns="" xmlns:p14="http://schemas.microsoft.com/office/powerpoint/2010/main" val="1867162652"/>
              </p:ext>
            </p:extLst>
          </p:nvPr>
        </p:nvGraphicFramePr>
        <p:xfrm>
          <a:off x="251520" y="476672"/>
          <a:ext cx="8712968" cy="6120680"/>
        </p:xfrm>
        <a:graphic>
          <a:graphicData uri="http://schemas.openxmlformats.org/drawingml/2006/table">
            <a:tbl>
              <a:tblPr rtl="1" firstRow="1" firstCol="1" lastRow="1" lastCol="1" bandRow="1" bandCol="1">
                <a:tableStyleId>{5C22544A-7EE6-4342-B048-85BDC9FD1C3A}</a:tableStyleId>
              </a:tblPr>
              <a:tblGrid>
                <a:gridCol w="2760498"/>
                <a:gridCol w="5952470"/>
              </a:tblGrid>
              <a:tr h="2360418">
                <a:tc>
                  <a:txBody>
                    <a:bodyPr/>
                    <a:lstStyle/>
                    <a:p>
                      <a:pPr marL="71755" marR="71755" algn="ctr" rtl="1">
                        <a:lnSpc>
                          <a:spcPct val="115000"/>
                        </a:lnSpc>
                        <a:spcBef>
                          <a:spcPts val="0"/>
                        </a:spcBef>
                        <a:spcAft>
                          <a:spcPts val="0"/>
                        </a:spcAft>
                      </a:pPr>
                      <a:r>
                        <a:rPr lang="ar-SA" sz="1600" dirty="0">
                          <a:effectLst/>
                        </a:rPr>
                        <a:t>التقويم القبلي</a:t>
                      </a:r>
                      <a:endParaRPr lang="en-US" sz="1200" dirty="0">
                        <a:effectLst/>
                      </a:endParaRPr>
                    </a:p>
                    <a:p>
                      <a:pPr marL="71755" marR="71755" algn="ctr" rtl="1">
                        <a:lnSpc>
                          <a:spcPct val="115000"/>
                        </a:lnSpc>
                        <a:spcBef>
                          <a:spcPts val="0"/>
                        </a:spcBef>
                        <a:spcAft>
                          <a:spcPts val="0"/>
                        </a:spcAft>
                      </a:pPr>
                      <a:r>
                        <a:rPr lang="ar-SA" sz="1600" dirty="0">
                          <a:effectLst/>
                        </a:rPr>
                        <a:t>( المبدئي )</a:t>
                      </a:r>
                      <a:endParaRPr lang="en-US" sz="1200" dirty="0">
                        <a:effectLst/>
                        <a:latin typeface="Times New Roman"/>
                        <a:ea typeface="Times New Roman"/>
                        <a:cs typeface="Arial"/>
                      </a:endParaRPr>
                    </a:p>
                  </a:txBody>
                  <a:tcPr marL="44276" marR="44276" marT="0" marB="0" vert="vert270"/>
                </a:tc>
                <a:tc>
                  <a:txBody>
                    <a:bodyPr/>
                    <a:lstStyle/>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خبرات التلميذ ومعرفة مدى استعداده لتعلم المهارة)</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أي خلل أو نقص في المعلومات القبلية.</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جزئيات الدرس المحتاجة إلى تركيز أكبر.</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أي الطلاب بحاجة إلى عناية أكثر.</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إثارة الدافعية للتعلم.</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الطريقة المناسبة للتدريس.</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الزمن الكافي للتعليم.</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نقطة البداية لكل طالب.</a:t>
                      </a:r>
                      <a:endParaRPr lang="en-US" sz="1200" dirty="0">
                        <a:effectLst/>
                        <a:latin typeface="Times New Roman"/>
                        <a:ea typeface="Times New Roman"/>
                        <a:cs typeface="Arial"/>
                      </a:endParaRPr>
                    </a:p>
                  </a:txBody>
                  <a:tcPr marL="44276" marR="44276" marT="0" marB="0"/>
                </a:tc>
              </a:tr>
              <a:tr h="2051270">
                <a:tc>
                  <a:txBody>
                    <a:bodyPr/>
                    <a:lstStyle/>
                    <a:p>
                      <a:pPr marL="71755" marR="71755" algn="ctr" rtl="1">
                        <a:lnSpc>
                          <a:spcPct val="115000"/>
                        </a:lnSpc>
                        <a:spcBef>
                          <a:spcPts val="0"/>
                        </a:spcBef>
                        <a:spcAft>
                          <a:spcPts val="0"/>
                        </a:spcAft>
                      </a:pPr>
                      <a:r>
                        <a:rPr lang="ar-SA" sz="1600" dirty="0">
                          <a:effectLst/>
                        </a:rPr>
                        <a:t>التقويم التكويني (البنائي):</a:t>
                      </a:r>
                      <a:endParaRPr lang="en-US" sz="1200" dirty="0">
                        <a:effectLst/>
                      </a:endParaRPr>
                    </a:p>
                    <a:p>
                      <a:pPr marL="71755" marR="71755" algn="ctr" rtl="1">
                        <a:lnSpc>
                          <a:spcPct val="115000"/>
                        </a:lnSpc>
                        <a:spcBef>
                          <a:spcPts val="0"/>
                        </a:spcBef>
                        <a:spcAft>
                          <a:spcPts val="0"/>
                        </a:spcAft>
                      </a:pPr>
                      <a:r>
                        <a:rPr lang="ar-SA" sz="1600" dirty="0">
                          <a:effectLst/>
                        </a:rPr>
                        <a:t>يعني الوقوف على مدى بلوغ الأهداف      التعليمية ومدى فاعلية الخطة الدراسية في توافر المناخ المناسب للتعليم والتعلم . ويكون ذلك بصورة متدرجة ونامية تواكب عملية التعلم نفسها</a:t>
                      </a:r>
                      <a:endParaRPr lang="en-US" sz="1200" dirty="0">
                        <a:effectLst/>
                        <a:latin typeface="Times New Roman"/>
                        <a:ea typeface="Times New Roman"/>
                        <a:cs typeface="Arial"/>
                      </a:endParaRPr>
                    </a:p>
                  </a:txBody>
                  <a:tcPr marL="44276" marR="44276" marT="0" marB="0" vert="vert270"/>
                </a:tc>
                <a:tc>
                  <a:txBody>
                    <a:bodyPr/>
                    <a:lstStyle/>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تشخيص تعلم المهارة  وحل المشكلات بالطرق المناسبة.</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تقويم العملية التعليمية التعلمية خلال مسارها .</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مدى تقدم الطلبة نحو الأهداف التعليمية المنشودة ,</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جوانب القوة لتدعيمها والضعف لتداركها</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إثارة الدافعية للتعلم</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يعطي المعلم تغذية راجعة عن أدائه. </a:t>
                      </a:r>
                      <a:endParaRPr lang="en-US" sz="1200" dirty="0">
                        <a:effectLst/>
                        <a:latin typeface="Times New Roman"/>
                        <a:ea typeface="Times New Roman"/>
                        <a:cs typeface="Arial"/>
                      </a:endParaRPr>
                    </a:p>
                  </a:txBody>
                  <a:tcPr marL="44276" marR="44276" marT="0" marB="0"/>
                </a:tc>
              </a:tr>
              <a:tr h="1708992">
                <a:tc>
                  <a:txBody>
                    <a:bodyPr/>
                    <a:lstStyle/>
                    <a:p>
                      <a:pPr marL="71755" marR="71755" algn="ctr" rtl="1">
                        <a:lnSpc>
                          <a:spcPct val="115000"/>
                        </a:lnSpc>
                        <a:spcBef>
                          <a:spcPts val="0"/>
                        </a:spcBef>
                        <a:spcAft>
                          <a:spcPts val="0"/>
                        </a:spcAft>
                      </a:pPr>
                      <a:r>
                        <a:rPr lang="ar-SA" sz="1600">
                          <a:effectLst/>
                        </a:rPr>
                        <a:t>التقويم الختامي(البعدي)</a:t>
                      </a:r>
                      <a:endParaRPr lang="en-US" sz="1200">
                        <a:effectLst/>
                      </a:endParaRPr>
                    </a:p>
                    <a:p>
                      <a:pPr marL="71755" marR="71755" algn="ctr" rtl="1">
                        <a:lnSpc>
                          <a:spcPct val="115000"/>
                        </a:lnSpc>
                        <a:spcBef>
                          <a:spcPts val="0"/>
                        </a:spcBef>
                        <a:spcAft>
                          <a:spcPts val="0"/>
                        </a:spcAft>
                      </a:pPr>
                      <a:r>
                        <a:rPr lang="ar-SA" sz="1600">
                          <a:effectLst/>
                        </a:rPr>
                        <a:t>( النهائي ) :</a:t>
                      </a:r>
                      <a:endParaRPr lang="en-US" sz="1200">
                        <a:effectLst/>
                      </a:endParaRPr>
                    </a:p>
                    <a:p>
                      <a:pPr marL="71755" marR="71755" algn="ctr" rtl="1">
                        <a:lnSpc>
                          <a:spcPct val="115000"/>
                        </a:lnSpc>
                        <a:spcBef>
                          <a:spcPts val="0"/>
                        </a:spcBef>
                        <a:spcAft>
                          <a:spcPts val="0"/>
                        </a:spcAft>
                      </a:pPr>
                      <a:r>
                        <a:rPr lang="ar-SA" sz="1600">
                          <a:effectLst/>
                        </a:rPr>
                        <a:t>هو ذلك النشاط الذي يعقب انتهاء عملية التعليم ,سواء أكان ذلك بعد حصة دراسية واحدة أم مجموعة متكاملة من الحصص .</a:t>
                      </a:r>
                      <a:endParaRPr lang="en-US" sz="1200">
                        <a:effectLst/>
                        <a:latin typeface="Times New Roman"/>
                        <a:ea typeface="Times New Roman"/>
                        <a:cs typeface="Arial"/>
                      </a:endParaRPr>
                    </a:p>
                  </a:txBody>
                  <a:tcPr marL="44276" marR="44276" marT="0" marB="0" vert="vert270"/>
                </a:tc>
                <a:tc>
                  <a:txBody>
                    <a:bodyPr/>
                    <a:lstStyle/>
                    <a:p>
                      <a:pPr marL="342900" marR="0" lvl="0" indent="-342900" algn="justLow" rtl="1">
                        <a:lnSpc>
                          <a:spcPct val="115000"/>
                        </a:lnSpc>
                        <a:spcBef>
                          <a:spcPts val="0"/>
                        </a:spcBef>
                        <a:spcAft>
                          <a:spcPts val="0"/>
                        </a:spcAft>
                        <a:buFont typeface="Times New Roman"/>
                        <a:buChar char="§"/>
                        <a:tabLst>
                          <a:tab pos="457200" algn="l"/>
                        </a:tabLst>
                      </a:pPr>
                      <a:r>
                        <a:rPr lang="ar-SA" sz="1600" dirty="0">
                          <a:effectLst/>
                        </a:rPr>
                        <a:t>وصف المستوى العام لتحصيل المتعلم من أجل اتخاذ القرارات المناسبة بشأن مدى بلوغ الأهداف المخطط لها .   </a:t>
                      </a:r>
                      <a:endParaRPr lang="en-US" sz="1200" dirty="0">
                        <a:effectLst/>
                      </a:endParaRPr>
                    </a:p>
                    <a:p>
                      <a:pPr marL="342900" marR="0" lvl="0" indent="-342900" algn="justLow" rtl="1">
                        <a:lnSpc>
                          <a:spcPct val="115000"/>
                        </a:lnSpc>
                        <a:spcBef>
                          <a:spcPts val="0"/>
                        </a:spcBef>
                        <a:spcAft>
                          <a:spcPts val="0"/>
                        </a:spcAft>
                        <a:buFont typeface="Times New Roman"/>
                        <a:buChar char="§"/>
                        <a:tabLst>
                          <a:tab pos="457200" algn="l"/>
                        </a:tabLst>
                      </a:pPr>
                      <a:r>
                        <a:rPr lang="ar-SA" sz="1600" dirty="0">
                          <a:effectLst/>
                        </a:rPr>
                        <a:t>التأكد من وصول الطلاب جميعا إلى درجة الإتقان المحددة في الهدف .</a:t>
                      </a:r>
                      <a:endParaRPr lang="en-US" sz="1200" dirty="0">
                        <a:effectLst/>
                      </a:endParaRPr>
                    </a:p>
                    <a:p>
                      <a:pPr marL="342900" marR="0" lvl="0" indent="-342900" algn="justLow" rtl="1">
                        <a:lnSpc>
                          <a:spcPct val="115000"/>
                        </a:lnSpc>
                        <a:spcBef>
                          <a:spcPts val="0"/>
                        </a:spcBef>
                        <a:spcAft>
                          <a:spcPts val="0"/>
                        </a:spcAft>
                        <a:buFont typeface="Times New Roman"/>
                        <a:buChar char="§"/>
                        <a:tabLst>
                          <a:tab pos="457200" algn="l"/>
                        </a:tabLst>
                      </a:pPr>
                      <a:r>
                        <a:rPr lang="ar-SA" sz="1600" dirty="0">
                          <a:effectLst/>
                        </a:rPr>
                        <a:t>تحديد أي الطلاب لم يصل إلى درجة الإتقان  وتحديد المهارة أو الجزئية التي لم يتقنها بعض الطلاب. </a:t>
                      </a:r>
                      <a:endParaRPr lang="en-US" sz="1200" dirty="0">
                        <a:effectLst/>
                        <a:latin typeface="Times New Roman"/>
                        <a:ea typeface="Times New Roman"/>
                        <a:cs typeface="Arial"/>
                      </a:endParaRPr>
                    </a:p>
                  </a:txBody>
                  <a:tcPr marL="44276" marR="44276" marT="0" marB="0"/>
                </a:tc>
              </a:tr>
            </a:tbl>
          </a:graphicData>
        </a:graphic>
      </p:graphicFrame>
    </p:spTree>
    <p:extLst>
      <p:ext uri="{BB962C8B-B14F-4D97-AF65-F5344CB8AC3E}">
        <p14:creationId xmlns="" xmlns:p14="http://schemas.microsoft.com/office/powerpoint/2010/main" val="156871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(1/1/4) : </a:t>
            </a:r>
            <a:r>
              <a:rPr lang="ar-SA" b="1" u="sng" dirty="0" smtClean="0"/>
              <a:t>30د</a:t>
            </a:r>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2212534690"/>
              </p:ext>
            </p:extLst>
          </p:nvPr>
        </p:nvGraphicFramePr>
        <p:xfrm>
          <a:off x="539552" y="980728"/>
          <a:ext cx="8064896" cy="981456"/>
        </p:xfrm>
        <a:graphic>
          <a:graphicData uri="http://schemas.openxmlformats.org/drawingml/2006/table">
            <a:tbl>
              <a:tblPr rtl="1" firstRow="1" firstCol="1" lastRow="1" lastCol="1" bandRow="1" bandCol="1">
                <a:tableStyleId>{5C22544A-7EE6-4342-B048-85BDC9FD1C3A}</a:tableStyleId>
              </a:tblPr>
              <a:tblGrid>
                <a:gridCol w="1390584"/>
                <a:gridCol w="6674312"/>
              </a:tblGrid>
              <a:tr h="0">
                <a:tc gridSpan="2">
                  <a:txBody>
                    <a:bodyPr/>
                    <a:lstStyle/>
                    <a:p>
                      <a:pPr marL="0" marR="0" algn="ctr" rtl="1">
                        <a:lnSpc>
                          <a:spcPct val="115000"/>
                        </a:lnSpc>
                        <a:spcBef>
                          <a:spcPts val="0"/>
                        </a:spcBef>
                        <a:spcAft>
                          <a:spcPts val="0"/>
                        </a:spcAft>
                      </a:pPr>
                      <a:r>
                        <a:rPr lang="ar-SA" sz="1600" dirty="0">
                          <a:effectLst/>
                        </a:rPr>
                        <a:t>نوع </a:t>
                      </a:r>
                      <a:r>
                        <a:rPr lang="ar-SA" sz="1600" dirty="0" smtClean="0">
                          <a:effectLst/>
                        </a:rPr>
                        <a:t>المهمة : جماعية ، وأسلوب التنفيذ : حوار ومناقشة . </a:t>
                      </a:r>
                      <a:endParaRPr lang="en-US" sz="1400" dirty="0">
                        <a:effectLst/>
                        <a:latin typeface="Times New Roman"/>
                        <a:ea typeface="Times New Roman"/>
                        <a:cs typeface="Arial"/>
                      </a:endParaRPr>
                    </a:p>
                  </a:txBody>
                  <a:tcPr marL="68580" marR="68580" marT="0" marB="0" anchor="ctr"/>
                </a:tc>
                <a:tc hMerge="1">
                  <a:txBody>
                    <a:bodyPr/>
                    <a:lstStyle/>
                    <a:p>
                      <a:pPr marL="0" marR="0" algn="ctr" rtl="1">
                        <a:lnSpc>
                          <a:spcPct val="115000"/>
                        </a:lnSpc>
                        <a:spcBef>
                          <a:spcPts val="0"/>
                        </a:spcBef>
                        <a:spcAft>
                          <a:spcPts val="0"/>
                        </a:spcAft>
                      </a:pPr>
                      <a:endParaRPr lang="en-US" sz="14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600" dirty="0">
                          <a:effectLst/>
                        </a:rPr>
                        <a:t>الهدف من النشاط</a:t>
                      </a:r>
                      <a:endParaRPr lang="en-US" sz="1400" dirty="0">
                        <a:effectLst/>
                        <a:latin typeface="Times New Roman"/>
                        <a:ea typeface="Times New Roman"/>
                        <a:cs typeface="Arial"/>
                      </a:endParaRPr>
                    </a:p>
                  </a:txBody>
                  <a:tcPr marL="68580" marR="68580" marT="0" marB="0" anchor="ctr"/>
                </a:tc>
                <a:tc>
                  <a:txBody>
                    <a:bodyPr/>
                    <a:lstStyle/>
                    <a:p>
                      <a:pPr marL="0" marR="0" lvl="0" indent="0" algn="r" rtl="1">
                        <a:lnSpc>
                          <a:spcPct val="115000"/>
                        </a:lnSpc>
                        <a:spcBef>
                          <a:spcPts val="0"/>
                        </a:spcBef>
                        <a:spcAft>
                          <a:spcPts val="0"/>
                        </a:spcAft>
                        <a:buFont typeface="+mj-lt"/>
                        <a:buNone/>
                      </a:pPr>
                      <a:r>
                        <a:rPr lang="ar-SA" sz="2000" dirty="0">
                          <a:effectLst/>
                        </a:rPr>
                        <a:t>أن يقارن المتدرب بين التقويم المستمر كأحد تطبيقات التقويم من أجل التعلم ، وبين التقويم التقليدي .</a:t>
                      </a:r>
                      <a:r>
                        <a:rPr lang="ar-SA" sz="1600" dirty="0">
                          <a:effectLst/>
                        </a:rPr>
                        <a:t> </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179512" y="2060848"/>
            <a:ext cx="8640960" cy="4154984"/>
          </a:xfrm>
          <a:prstGeom prst="rect">
            <a:avLst/>
          </a:prstGeom>
        </p:spPr>
        <p:txBody>
          <a:bodyPr wrap="square">
            <a:spAutoFit/>
          </a:bodyPr>
          <a:lstStyle/>
          <a:p>
            <a:r>
              <a:rPr lang="ar-SA" sz="2000" b="1" u="sng" dirty="0"/>
              <a:t>الموقف الأول : </a:t>
            </a:r>
            <a:r>
              <a:rPr lang="ar-SA" sz="2000" b="1" u="sng" dirty="0" smtClean="0"/>
              <a:t> </a:t>
            </a:r>
            <a:r>
              <a:rPr lang="ar-SA" sz="2400" dirty="0" smtClean="0"/>
              <a:t>في </a:t>
            </a:r>
            <a:r>
              <a:rPr lang="ar-SA" sz="2400" dirty="0"/>
              <a:t>التقويم التقليدي ، عندما يكمل المعلم دروس مقرر ما ويجري اختبارا تقويميا نهائيا لخمسة وعشرين طالبا ، فإنه أمام خيارين ، إما أن يختبر جميع الطلاب في جميع الدروس وهذا يحتاج وقتا وجهدا كبيرين قد يجعل من المستحيل أو الصعب القيام به ، أو يلجا المعلم وهو الغالب أن يختار بعض الدروس ليجري فيها اختبارات ، وهنا توجد عدة احتمالات منها : محمد طالب ركز في مذاكرته على بعض الدروس اختارها عشوائيا بما لا يتجاوز ثلاثة دروس من أول المقرر ومن وسطه ومن آخره ، ومن حسن حظه أو من الموافقة أنها نفس  الدروس التي وقع عليها اختيار المعلم ، فاجتاز المادة بتفوق ونجاح . </a:t>
            </a:r>
            <a:r>
              <a:rPr lang="ar-SA" sz="2400" dirty="0" smtClean="0"/>
              <a:t> أما </a:t>
            </a:r>
            <a:r>
              <a:rPr lang="ar-SA" sz="2400" dirty="0"/>
              <a:t>إبراهيم فقد ركز في مذاكرته على أغلب الدروس ولم يفته منها سوى ثلاثة دروس ، ومن سوء حظه وقع عليها اختيار المعلم في الاختبارات النهائية ، فأخفق الطالب فيها . </a:t>
            </a:r>
            <a:r>
              <a:rPr lang="ar-SA" sz="2400" dirty="0" smtClean="0"/>
              <a:t> </a:t>
            </a:r>
            <a:r>
              <a:rPr lang="ar-SA" sz="2400" b="1" dirty="0" smtClean="0"/>
              <a:t>حلل </a:t>
            </a:r>
            <a:r>
              <a:rPr lang="ar-SA" sz="2400" b="1" dirty="0"/>
              <a:t>هذا الاحتمالات مبينا غيرها من الاحتمالات موضحا الفرق فيها بين التقويم التقليدي والتقويم المستمر في هذا المجال . </a:t>
            </a:r>
            <a:endParaRPr lang="en-US" sz="2400" b="1" dirty="0"/>
          </a:p>
        </p:txBody>
      </p:sp>
    </p:spTree>
    <p:extLst>
      <p:ext uri="{BB962C8B-B14F-4D97-AF65-F5344CB8AC3E}">
        <p14:creationId xmlns="" xmlns:p14="http://schemas.microsoft.com/office/powerpoint/2010/main" val="546772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ar-SA" dirty="0"/>
          </a:p>
        </p:txBody>
      </p:sp>
      <p:sp>
        <p:nvSpPr>
          <p:cNvPr id="3" name="عنصر نائب للمحتوى 2"/>
          <p:cNvSpPr>
            <a:spLocks noGrp="1"/>
          </p:cNvSpPr>
          <p:nvPr>
            <p:ph idx="1"/>
          </p:nvPr>
        </p:nvSpPr>
        <p:spPr>
          <a:xfrm>
            <a:off x="457200" y="1142984"/>
            <a:ext cx="8229600" cy="4983179"/>
          </a:xfrm>
        </p:spPr>
        <p:txBody>
          <a:bodyPr>
            <a:normAutofit fontScale="85000" lnSpcReduction="20000"/>
          </a:bodyPr>
          <a:lstStyle/>
          <a:p>
            <a:r>
              <a:rPr lang="ar-SA" b="1" u="sng" dirty="0"/>
              <a:t>الموقف الثاني : </a:t>
            </a:r>
            <a:endParaRPr lang="en-US" dirty="0"/>
          </a:p>
          <a:p>
            <a:r>
              <a:rPr lang="ar-SA" dirty="0"/>
              <a:t>أحمد طالب في الصف الخامس ، كان ترتيبه في مدرسته الأولى من ضمن الخمسة الأوائل على صفه ، انتقل والده إلى مكان آخر نظرا لظروف عمله ، وانتقل أحمد إلى مدرسة أخرى قريبة من مقر عمل والده . وفي أول تقويم بعد الانتقال تغير ترتيب أحمد من الخمسة الأوائل إلى ترتيب الخامس عشر من بين خمسة وعشرين طالبا في الصف الحالي . </a:t>
            </a:r>
            <a:endParaRPr lang="en-US" dirty="0"/>
          </a:p>
          <a:p>
            <a:r>
              <a:rPr lang="ar-SA" b="1" dirty="0"/>
              <a:t>حلل هذا الموقف مراعيا ارتباط التقويم التقليدي بالتقويم المعياري المرجع ، وارتباط التقويم المستمر بالتقويم المحكي المرجع ، وأيهما أنفع للطالب ولأسرته ولمستقبله ، أن يعرف ترتيبه بالنسبة لأقرانه الذي قد يختلف من صف لآخر ، أم يعرف مقدار المعارف والمعلومات والمهارات التي يمتلكها أو يفتقدها حيثما وجد بغض النظر عن ترتيبه وموقعه </a:t>
            </a:r>
            <a:r>
              <a:rPr lang="ar-SA" b="1" dirty="0" smtClean="0"/>
              <a:t>؟</a:t>
            </a:r>
            <a:endParaRPr lang="en-US" b="1" dirty="0"/>
          </a:p>
        </p:txBody>
      </p:sp>
    </p:spTree>
    <p:extLst>
      <p:ext uri="{BB962C8B-B14F-4D97-AF65-F5344CB8AC3E}">
        <p14:creationId xmlns="" xmlns:p14="http://schemas.microsoft.com/office/powerpoint/2010/main" val="1117774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ar-SA" dirty="0"/>
          </a:p>
        </p:txBody>
      </p:sp>
      <p:sp>
        <p:nvSpPr>
          <p:cNvPr id="3" name="عنصر نائب للمحتوى 2"/>
          <p:cNvSpPr>
            <a:spLocks noGrp="1"/>
          </p:cNvSpPr>
          <p:nvPr>
            <p:ph idx="1"/>
          </p:nvPr>
        </p:nvSpPr>
        <p:spPr>
          <a:xfrm>
            <a:off x="457200" y="1142984"/>
            <a:ext cx="8229600" cy="4983179"/>
          </a:xfrm>
        </p:spPr>
        <p:txBody>
          <a:bodyPr>
            <a:normAutofit lnSpcReduction="10000"/>
          </a:bodyPr>
          <a:lstStyle/>
          <a:p>
            <a:r>
              <a:rPr lang="ar-SA" b="1" u="sng" dirty="0"/>
              <a:t>الموقف الثالث</a:t>
            </a:r>
            <a:r>
              <a:rPr lang="ar-SA" b="1" dirty="0"/>
              <a:t>: </a:t>
            </a:r>
            <a:endParaRPr lang="en-US" dirty="0"/>
          </a:p>
          <a:p>
            <a:r>
              <a:rPr lang="ar-SA" dirty="0"/>
              <a:t>تنتشر ظاهرة </a:t>
            </a:r>
            <a:r>
              <a:rPr lang="ar-SA" dirty="0" err="1"/>
              <a:t>التفحيط</a:t>
            </a:r>
            <a:r>
              <a:rPr lang="ar-SA" dirty="0"/>
              <a:t> والمخدرات أيام الاختبارات قارن بين التقويم المستمر والتقويم التقليدي في ارتباطها ببعض الظواهر </a:t>
            </a:r>
            <a:r>
              <a:rPr lang="ar-SA" dirty="0" err="1"/>
              <a:t>كالتفحيط</a:t>
            </a:r>
            <a:r>
              <a:rPr lang="ar-SA" dirty="0"/>
              <a:t> والمخدرات والسهر والغش والخوف والاستنفار من قبل المعلمين والمشرفين والطلاب والأسر والجهات المعنية </a:t>
            </a:r>
            <a:r>
              <a:rPr lang="ar-SA" dirty="0" smtClean="0"/>
              <a:t>.</a:t>
            </a:r>
            <a:endParaRPr lang="en-US" dirty="0"/>
          </a:p>
          <a:p>
            <a:r>
              <a:rPr lang="ar-SA" b="1" u="sng" dirty="0"/>
              <a:t>الموقف الرابع</a:t>
            </a:r>
            <a:r>
              <a:rPr lang="ar-SA" b="1" dirty="0"/>
              <a:t>: </a:t>
            </a:r>
            <a:r>
              <a:rPr lang="ar-SA" dirty="0"/>
              <a:t>قارن بين التقويم المستمر والتقويم التقليدي في الإنفاق المالي إذا علمت أن نظام الاختبارات السابق يكلف الوزارة في السنة الواحدة ما يزيد على خمسة ملايين في المرحلة الثانوية فقط . </a:t>
            </a:r>
            <a:endParaRPr lang="en-US" dirty="0"/>
          </a:p>
          <a:p>
            <a:endParaRPr lang="ar-SA" dirty="0"/>
          </a:p>
        </p:txBody>
      </p:sp>
    </p:spTree>
    <p:extLst>
      <p:ext uri="{BB962C8B-B14F-4D97-AF65-F5344CB8AC3E}">
        <p14:creationId xmlns="" xmlns:p14="http://schemas.microsoft.com/office/powerpoint/2010/main" val="16947598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lstStyle/>
          <a:p>
            <a:pPr marL="0" indent="0" algn="ctr">
              <a:buNone/>
            </a:pPr>
            <a:endParaRPr lang="ar-SA" dirty="0" smtClean="0"/>
          </a:p>
          <a:p>
            <a:pPr marL="0" indent="0" algn="ctr">
              <a:buNone/>
            </a:pPr>
            <a:endParaRPr lang="ar-SA" dirty="0" smtClean="0"/>
          </a:p>
          <a:p>
            <a:pPr marL="0" indent="0" algn="ctr">
              <a:buNone/>
            </a:pPr>
            <a:endParaRPr lang="ar-SA" dirty="0"/>
          </a:p>
          <a:p>
            <a:pPr marL="0" indent="0" algn="ctr">
              <a:buNone/>
            </a:pPr>
            <a:r>
              <a:rPr lang="ar-SA" sz="4000" b="1" dirty="0" smtClean="0"/>
              <a:t>الجلسة </a:t>
            </a:r>
            <a:r>
              <a:rPr lang="ar-SA" sz="4000" b="1" dirty="0"/>
              <a:t>الثانية </a:t>
            </a:r>
            <a:endParaRPr lang="ar-SA" sz="4000" b="1" dirty="0" smtClean="0"/>
          </a:p>
          <a:p>
            <a:pPr marL="0" indent="0" algn="ctr">
              <a:buNone/>
            </a:pPr>
            <a:r>
              <a:rPr lang="ar-SA" sz="4000" b="1" dirty="0" smtClean="0"/>
              <a:t> </a:t>
            </a:r>
            <a:r>
              <a:rPr lang="ar-SA" sz="4000" b="1" dirty="0"/>
              <a:t>أساليب التقويم في بيئة التعلم </a:t>
            </a:r>
            <a:endParaRPr lang="ar-SA" sz="4000" b="1" dirty="0" smtClean="0"/>
          </a:p>
          <a:p>
            <a:pPr marL="0" indent="0" algn="ctr">
              <a:buNone/>
            </a:pPr>
            <a:r>
              <a:rPr lang="ar-SA" sz="4000" dirty="0"/>
              <a:t>( 110) د</a:t>
            </a:r>
            <a:endParaRPr lang="ar-SA" sz="4000" b="1" dirty="0"/>
          </a:p>
        </p:txBody>
      </p:sp>
    </p:spTree>
    <p:extLst>
      <p:ext uri="{BB962C8B-B14F-4D97-AF65-F5344CB8AC3E}">
        <p14:creationId xmlns="" xmlns:p14="http://schemas.microsoft.com/office/powerpoint/2010/main" val="42205839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أهداف الجلسة : </a:t>
            </a:r>
            <a:endParaRPr lang="en-US" dirty="0"/>
          </a:p>
        </p:txBody>
      </p:sp>
      <p:sp>
        <p:nvSpPr>
          <p:cNvPr id="3" name="عنصر نائب للمحتوى 2"/>
          <p:cNvSpPr>
            <a:spLocks noGrp="1"/>
          </p:cNvSpPr>
          <p:nvPr>
            <p:ph idx="1"/>
          </p:nvPr>
        </p:nvSpPr>
        <p:spPr>
          <a:xfrm>
            <a:off x="457200" y="1142984"/>
            <a:ext cx="8229600" cy="4983179"/>
          </a:xfrm>
        </p:spPr>
        <p:txBody>
          <a:bodyPr/>
          <a:lstStyle/>
          <a:p>
            <a:pPr marL="514350" lvl="0" indent="-514350">
              <a:buFont typeface="+mj-lt"/>
              <a:buAutoNum type="arabicPeriod"/>
            </a:pPr>
            <a:endParaRPr lang="ar-SA" dirty="0" smtClean="0"/>
          </a:p>
          <a:p>
            <a:pPr marL="514350" lvl="0" indent="-514350">
              <a:buFont typeface="+mj-lt"/>
              <a:buAutoNum type="arabicPeriod"/>
            </a:pPr>
            <a:r>
              <a:rPr lang="ar-SA" dirty="0" smtClean="0"/>
              <a:t>أن </a:t>
            </a:r>
            <a:r>
              <a:rPr lang="ar-SA" dirty="0"/>
              <a:t>يوضح المتدرب أساليب التقويم المستمر  .</a:t>
            </a:r>
            <a:endParaRPr lang="en-US" dirty="0"/>
          </a:p>
          <a:p>
            <a:pPr marL="514350" lvl="0" indent="-514350">
              <a:buFont typeface="+mj-lt"/>
              <a:buAutoNum type="arabicPeriod"/>
            </a:pPr>
            <a:r>
              <a:rPr lang="ar-SA" dirty="0"/>
              <a:t>أن يبين معايير اختيار الأسلوب الجيد لتقويم المهارات . </a:t>
            </a:r>
            <a:endParaRPr lang="en-US" dirty="0"/>
          </a:p>
          <a:p>
            <a:pPr marL="514350" lvl="0" indent="-514350">
              <a:buFont typeface="+mj-lt"/>
              <a:buAutoNum type="arabicPeriod"/>
            </a:pPr>
            <a:r>
              <a:rPr lang="ar-SA" dirty="0"/>
              <a:t>أن يطبق المتدرب معايير اختيار الأسلوب الأجود لتقويم المهارات . </a:t>
            </a:r>
            <a:endParaRPr lang="en-US" dirty="0"/>
          </a:p>
        </p:txBody>
      </p:sp>
    </p:spTree>
    <p:extLst>
      <p:ext uri="{BB962C8B-B14F-4D97-AF65-F5344CB8AC3E}">
        <p14:creationId xmlns="" xmlns:p14="http://schemas.microsoft.com/office/powerpoint/2010/main" val="1810198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دليل البرنامج </a:t>
            </a:r>
            <a:endParaRPr lang="ar-SA" dirty="0"/>
          </a:p>
        </p:txBody>
      </p:sp>
      <p:sp>
        <p:nvSpPr>
          <p:cNvPr id="3" name="عنصر نائب للمحتوى 2"/>
          <p:cNvSpPr>
            <a:spLocks noGrp="1"/>
          </p:cNvSpPr>
          <p:nvPr>
            <p:ph idx="1"/>
          </p:nvPr>
        </p:nvSpPr>
        <p:spPr>
          <a:xfrm>
            <a:off x="457200" y="1142984"/>
            <a:ext cx="8229600" cy="4983179"/>
          </a:xfrm>
        </p:spPr>
        <p:txBody>
          <a:bodyPr>
            <a:normAutofit fontScale="77500" lnSpcReduction="20000"/>
          </a:bodyPr>
          <a:lstStyle/>
          <a:p>
            <a:r>
              <a:rPr lang="ar-SA" b="1" dirty="0"/>
              <a:t>الهدف العام :</a:t>
            </a:r>
            <a:endParaRPr lang="en-US" dirty="0"/>
          </a:p>
          <a:p>
            <a:r>
              <a:rPr lang="ar-SA" dirty="0"/>
              <a:t>تحسين وتطوير ممارسات تطبيق  التقويم  داخل الصف .</a:t>
            </a:r>
            <a:endParaRPr lang="en-US" dirty="0"/>
          </a:p>
          <a:p>
            <a:r>
              <a:rPr lang="ar-SA" b="1" dirty="0"/>
              <a:t>الأهداف الخاصة :</a:t>
            </a:r>
            <a:endParaRPr lang="en-US" dirty="0"/>
          </a:p>
          <a:p>
            <a:pPr marL="514350" lvl="0" indent="-514350">
              <a:buFont typeface="+mj-lt"/>
              <a:buAutoNum type="arabicPeriod"/>
            </a:pPr>
            <a:r>
              <a:rPr lang="ar-SA" dirty="0"/>
              <a:t>أن يبين المتدرب بعض المفاهيم والمصطلحات في مجال التقويم .</a:t>
            </a:r>
            <a:endParaRPr lang="en-US" dirty="0"/>
          </a:p>
          <a:p>
            <a:pPr marL="514350" lvl="0" indent="-514350">
              <a:buFont typeface="+mj-lt"/>
              <a:buAutoNum type="arabicPeriod"/>
            </a:pPr>
            <a:r>
              <a:rPr lang="ar-SA" dirty="0"/>
              <a:t>أن يقارن بين التقويم المستمر والتقويم التقليدي .</a:t>
            </a:r>
            <a:endParaRPr lang="en-US" dirty="0"/>
          </a:p>
          <a:p>
            <a:pPr marL="514350" lvl="0" indent="-514350">
              <a:buFont typeface="+mj-lt"/>
              <a:buAutoNum type="arabicPeriod"/>
            </a:pPr>
            <a:r>
              <a:rPr lang="ar-SA" dirty="0"/>
              <a:t>أن يتعرف المتدرب على أساليب التقويم المختلفة التي تدعم تطبيق التقويم البنائي والتقويم المستمر .</a:t>
            </a:r>
            <a:endParaRPr lang="en-US" dirty="0"/>
          </a:p>
          <a:p>
            <a:pPr marL="514350" lvl="0" indent="-514350">
              <a:buFont typeface="+mj-lt"/>
              <a:buAutoNum type="arabicPeriod"/>
            </a:pPr>
            <a:r>
              <a:rPr lang="ar-SA" dirty="0"/>
              <a:t>ان يطبق المتدرب بعض أساليب التقويم على المهارات الواردة في المقررات الدراسية.</a:t>
            </a:r>
            <a:endParaRPr lang="en-US" dirty="0"/>
          </a:p>
          <a:p>
            <a:pPr marL="514350" lvl="0" indent="-514350">
              <a:buFont typeface="+mj-lt"/>
              <a:buAutoNum type="arabicPeriod"/>
            </a:pPr>
            <a:r>
              <a:rPr lang="ar-SA" dirty="0"/>
              <a:t>أن يتعرف المتدرب على بعض الممارسات الخاطئة في تطبيق التقويم البنائي المستمر .</a:t>
            </a:r>
            <a:endParaRPr lang="en-US" dirty="0"/>
          </a:p>
          <a:p>
            <a:pPr marL="514350" lvl="0" indent="-514350">
              <a:buFont typeface="+mj-lt"/>
              <a:buAutoNum type="arabicPeriod"/>
            </a:pPr>
            <a:r>
              <a:rPr lang="ar-SA" dirty="0"/>
              <a:t>أن يتعرف على بعض معوقات تطبيق التقويم البنائي المستمر وعلاجها </a:t>
            </a:r>
            <a:r>
              <a:rPr lang="ar-SA" dirty="0" smtClean="0"/>
              <a: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موضوعات الجلسة </a:t>
            </a:r>
            <a:endParaRPr lang="en-US" dirty="0"/>
          </a:p>
        </p:txBody>
      </p:sp>
      <p:sp>
        <p:nvSpPr>
          <p:cNvPr id="3" name="عنصر نائب للمحتوى 2"/>
          <p:cNvSpPr>
            <a:spLocks noGrp="1"/>
          </p:cNvSpPr>
          <p:nvPr>
            <p:ph idx="1"/>
          </p:nvPr>
        </p:nvSpPr>
        <p:spPr>
          <a:xfrm>
            <a:off x="457200" y="1142984"/>
            <a:ext cx="8229600" cy="4983179"/>
          </a:xfrm>
        </p:spPr>
        <p:txBody>
          <a:bodyPr/>
          <a:lstStyle/>
          <a:p>
            <a:pPr lvl="0"/>
            <a:endParaRPr lang="ar-SA" dirty="0" smtClean="0"/>
          </a:p>
          <a:p>
            <a:pPr lvl="0"/>
            <a:endParaRPr lang="ar-SA" dirty="0"/>
          </a:p>
          <a:p>
            <a:pPr lvl="0"/>
            <a:r>
              <a:rPr lang="ar-SA" dirty="0" smtClean="0"/>
              <a:t>أساليب </a:t>
            </a:r>
            <a:r>
              <a:rPr lang="ar-SA" dirty="0"/>
              <a:t>التقويم </a:t>
            </a:r>
            <a:endParaRPr lang="en-US" dirty="0"/>
          </a:p>
          <a:p>
            <a:pPr lvl="0"/>
            <a:r>
              <a:rPr lang="ar-SA" dirty="0"/>
              <a:t>معايير اختيار أسلوب التقويم الجيد </a:t>
            </a:r>
            <a:endParaRPr lang="en-US" dirty="0"/>
          </a:p>
          <a:p>
            <a:pPr marL="0" lvl="0" indent="0">
              <a:buNone/>
            </a:pPr>
            <a:endParaRPr lang="ar-SA" dirty="0" smtClean="0"/>
          </a:p>
        </p:txBody>
      </p:sp>
    </p:spTree>
    <p:extLst>
      <p:ext uri="{BB962C8B-B14F-4D97-AF65-F5344CB8AC3E}">
        <p14:creationId xmlns="" xmlns:p14="http://schemas.microsoft.com/office/powerpoint/2010/main" val="26134862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خطة تنفيذ إجراءات </a:t>
            </a:r>
            <a:r>
              <a:rPr lang="ar-SA" b="1" dirty="0" smtClean="0"/>
              <a:t>الجلسة</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664639125"/>
              </p:ext>
            </p:extLst>
          </p:nvPr>
        </p:nvGraphicFramePr>
        <p:xfrm>
          <a:off x="611560" y="1340768"/>
          <a:ext cx="7699350" cy="4206240"/>
        </p:xfrm>
        <a:graphic>
          <a:graphicData uri="http://schemas.openxmlformats.org/drawingml/2006/table">
            <a:tbl>
              <a:tblPr rtl="1" firstRow="1" firstCol="1" lastRow="1" lastCol="1" bandRow="1" bandCol="1">
                <a:tableStyleId>{5C22544A-7EE6-4342-B048-85BDC9FD1C3A}</a:tableStyleId>
              </a:tblPr>
              <a:tblGrid>
                <a:gridCol w="5573534"/>
                <a:gridCol w="2125816"/>
              </a:tblGrid>
              <a:tr h="0">
                <a:tc>
                  <a:txBody>
                    <a:bodyPr/>
                    <a:lstStyle/>
                    <a:p>
                      <a:pPr marL="0" marR="0" algn="ctr" rtl="1">
                        <a:lnSpc>
                          <a:spcPct val="115000"/>
                        </a:lnSpc>
                        <a:spcBef>
                          <a:spcPts val="0"/>
                        </a:spcBef>
                        <a:spcAft>
                          <a:spcPts val="0"/>
                        </a:spcAft>
                      </a:pPr>
                      <a:r>
                        <a:rPr lang="ar-SA" sz="2400">
                          <a:effectLst/>
                        </a:rPr>
                        <a:t> إجراءات الجلسة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الزمن</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نشاط (1/2/1) أساليب التقويم  .</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20د</a:t>
                      </a:r>
                      <a:endParaRPr lang="en-US" sz="1100">
                        <a:effectLst/>
                      </a:endParaRPr>
                    </a:p>
                    <a:p>
                      <a:pPr marL="0" marR="0" algn="ctr" rtl="1">
                        <a:lnSpc>
                          <a:spcPct val="115000"/>
                        </a:lnSpc>
                        <a:spcBef>
                          <a:spcPts val="0"/>
                        </a:spcBef>
                        <a:spcAft>
                          <a:spcPts val="0"/>
                        </a:spcAft>
                      </a:pPr>
                      <a:r>
                        <a:rPr lang="ar-SA" sz="1600">
                          <a:effectLst/>
                        </a:rPr>
                        <a:t>عمل</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عرض المادة العلمية ومناقشتها</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20د</a:t>
                      </a:r>
                      <a:endParaRPr lang="en-US" sz="1100">
                        <a:effectLst/>
                      </a:endParaRPr>
                    </a:p>
                    <a:p>
                      <a:pPr marL="0" marR="0" algn="ctr" rtl="1">
                        <a:lnSpc>
                          <a:spcPct val="115000"/>
                        </a:lnSpc>
                        <a:spcBef>
                          <a:spcPts val="0"/>
                        </a:spcBef>
                        <a:spcAft>
                          <a:spcPts val="0"/>
                        </a:spcAft>
                      </a:pPr>
                      <a:r>
                        <a:rPr lang="ar-SA" sz="1600">
                          <a:effectLst/>
                        </a:rPr>
                        <a:t>عرض ومناقشة</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dirty="0">
                          <a:effectLst/>
                        </a:rPr>
                        <a:t>نشاط (1/2/2) معايير اختيار الأسلوب الجيد</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15د</a:t>
                      </a:r>
                      <a:endParaRPr lang="en-US" sz="1100">
                        <a:effectLst/>
                      </a:endParaRPr>
                    </a:p>
                    <a:p>
                      <a:pPr marL="0" marR="0" algn="ctr" rtl="1">
                        <a:lnSpc>
                          <a:spcPct val="115000"/>
                        </a:lnSpc>
                        <a:spcBef>
                          <a:spcPts val="0"/>
                        </a:spcBef>
                        <a:spcAft>
                          <a:spcPts val="0"/>
                        </a:spcAft>
                      </a:pPr>
                      <a:r>
                        <a:rPr lang="ar-SA" sz="1600">
                          <a:effectLst/>
                        </a:rPr>
                        <a:t>عمل</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عرض المادة العلمية ومناقشتها</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15د</a:t>
                      </a:r>
                      <a:endParaRPr lang="en-US" sz="1100">
                        <a:effectLst/>
                      </a:endParaRPr>
                    </a:p>
                    <a:p>
                      <a:pPr marL="0" marR="0" algn="ctr" rtl="1">
                        <a:lnSpc>
                          <a:spcPct val="115000"/>
                        </a:lnSpc>
                        <a:spcBef>
                          <a:spcPts val="0"/>
                        </a:spcBef>
                        <a:spcAft>
                          <a:spcPts val="0"/>
                        </a:spcAft>
                      </a:pPr>
                      <a:r>
                        <a:rPr lang="ar-SA" sz="1600">
                          <a:effectLst/>
                        </a:rPr>
                        <a:t>عرض ومناقشة</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نشاط (1/2/3) تطبيق معايير اختيار الأسلوب الجيد</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20د</a:t>
                      </a:r>
                      <a:endParaRPr lang="en-US" sz="1100">
                        <a:effectLst/>
                      </a:endParaRPr>
                    </a:p>
                    <a:p>
                      <a:pPr marL="0" marR="0" algn="ctr" rtl="1">
                        <a:lnSpc>
                          <a:spcPct val="115000"/>
                        </a:lnSpc>
                        <a:spcBef>
                          <a:spcPts val="0"/>
                        </a:spcBef>
                        <a:spcAft>
                          <a:spcPts val="0"/>
                        </a:spcAft>
                      </a:pPr>
                      <a:r>
                        <a:rPr lang="ar-SA" sz="1600">
                          <a:effectLst/>
                        </a:rPr>
                        <a:t>عمل</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عرض الماد العلمية ومناقشتها</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dirty="0">
                          <a:effectLst/>
                        </a:rPr>
                        <a:t>20د</a:t>
                      </a:r>
                      <a:endParaRPr lang="en-US" sz="1100" dirty="0">
                        <a:effectLst/>
                      </a:endParaRPr>
                    </a:p>
                    <a:p>
                      <a:pPr marL="0" marR="0" algn="ctr" rtl="1">
                        <a:lnSpc>
                          <a:spcPct val="115000"/>
                        </a:lnSpc>
                        <a:spcBef>
                          <a:spcPts val="0"/>
                        </a:spcBef>
                        <a:spcAft>
                          <a:spcPts val="0"/>
                        </a:spcAft>
                      </a:pPr>
                      <a:r>
                        <a:rPr lang="ar-SA" sz="1600" dirty="0">
                          <a:effectLst/>
                        </a:rPr>
                        <a:t>عرض ومناقشة</a:t>
                      </a:r>
                      <a:endParaRPr lang="en-US" sz="1100" dirty="0">
                        <a:effectLst/>
                        <a:latin typeface="Times New Roman"/>
                        <a:ea typeface="Times New Roman"/>
                        <a:cs typeface="Arial"/>
                      </a:endParaRPr>
                    </a:p>
                  </a:txBody>
                  <a:tcPr marL="68580" marR="68580" marT="0" marB="0" anchor="ctr"/>
                </a:tc>
              </a:tr>
              <a:tr h="259715">
                <a:tc>
                  <a:txBody>
                    <a:bodyPr/>
                    <a:lstStyle/>
                    <a:p>
                      <a:pPr marL="0" marR="0" algn="ctr" rtl="1">
                        <a:lnSpc>
                          <a:spcPct val="115000"/>
                        </a:lnSpc>
                        <a:spcBef>
                          <a:spcPts val="0"/>
                        </a:spcBef>
                        <a:spcAft>
                          <a:spcPts val="0"/>
                        </a:spcAft>
                      </a:pPr>
                      <a:r>
                        <a:rPr lang="ar-SA" sz="2400">
                          <a:effectLst/>
                        </a:rPr>
                        <a:t>المجموع</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400" dirty="0">
                          <a:effectLst/>
                        </a:rPr>
                        <a:t>110</a:t>
                      </a:r>
                      <a:endParaRPr lang="en-US" sz="16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 xmlns:p14="http://schemas.microsoft.com/office/powerpoint/2010/main" val="10372262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2823770170"/>
              </p:ext>
            </p:extLst>
          </p:nvPr>
        </p:nvGraphicFramePr>
        <p:xfrm>
          <a:off x="539552" y="1124744"/>
          <a:ext cx="7920880" cy="1191768"/>
        </p:xfrm>
        <a:graphic>
          <a:graphicData uri="http://schemas.openxmlformats.org/drawingml/2006/table">
            <a:tbl>
              <a:tblPr rtl="1" firstRow="1" firstCol="1" lastRow="1" lastCol="1" bandRow="1" bandCol="1">
                <a:tableStyleId>{5C22544A-7EE6-4342-B048-85BDC9FD1C3A}</a:tableStyleId>
              </a:tblPr>
              <a:tblGrid>
                <a:gridCol w="2105948"/>
                <a:gridCol w="5814932"/>
              </a:tblGrid>
              <a:tr h="0">
                <a:tc>
                  <a:txBody>
                    <a:bodyPr/>
                    <a:lstStyle/>
                    <a:p>
                      <a:pPr marL="0" marR="0" algn="ctr" rtl="1">
                        <a:lnSpc>
                          <a:spcPct val="115000"/>
                        </a:lnSpc>
                        <a:spcBef>
                          <a:spcPts val="0"/>
                        </a:spcBef>
                        <a:spcAft>
                          <a:spcPts val="0"/>
                        </a:spcAft>
                      </a:pPr>
                      <a:r>
                        <a:rPr lang="ar-SA" sz="2000">
                          <a:effectLst/>
                        </a:rPr>
                        <a:t>نوع المهمة</a:t>
                      </a:r>
                      <a:endParaRPr lang="en-US" sz="18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جماعية</a:t>
                      </a:r>
                      <a:endParaRPr lang="en-US" sz="1800">
                        <a:effectLst/>
                        <a:latin typeface="Times New Roman"/>
                        <a:ea typeface="Times New Roman"/>
                        <a:cs typeface="Arial"/>
                      </a:endParaRPr>
                    </a:p>
                  </a:txBody>
                  <a:tcPr marL="68580" marR="68580" marT="0" marB="0" anchor="ctr"/>
                </a:tc>
              </a:tr>
              <a:tr h="346075">
                <a:tc>
                  <a:txBody>
                    <a:bodyPr/>
                    <a:lstStyle/>
                    <a:p>
                      <a:pPr marL="0" marR="0" algn="ctr" rtl="1">
                        <a:lnSpc>
                          <a:spcPct val="115000"/>
                        </a:lnSpc>
                        <a:spcBef>
                          <a:spcPts val="0"/>
                        </a:spcBef>
                        <a:spcAft>
                          <a:spcPts val="0"/>
                        </a:spcAft>
                      </a:pPr>
                      <a:r>
                        <a:rPr lang="ar-SA" sz="2000">
                          <a:effectLst/>
                        </a:rPr>
                        <a:t>أسلوب تنفيذ النشاط</a:t>
                      </a:r>
                      <a:endParaRPr lang="en-US" sz="18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حوار </a:t>
                      </a:r>
                      <a:endParaRPr lang="en-US" sz="1800">
                        <a:effectLst/>
                        <a:latin typeface="Times New Roman"/>
                        <a:ea typeface="Times New Roman"/>
                        <a:cs typeface="Arial"/>
                      </a:endParaRPr>
                    </a:p>
                  </a:txBody>
                  <a:tcPr marL="68580" marR="68580" marT="0" marB="0" anchor="ctr"/>
                </a:tc>
              </a:tr>
              <a:tr h="0">
                <a:tc>
                  <a:txBody>
                    <a:bodyPr/>
                    <a:lstStyle/>
                    <a:p>
                      <a:pPr marL="0" marR="0" algn="justLow" rtl="1">
                        <a:lnSpc>
                          <a:spcPct val="115000"/>
                        </a:lnSpc>
                        <a:spcBef>
                          <a:spcPts val="0"/>
                        </a:spcBef>
                        <a:spcAft>
                          <a:spcPts val="0"/>
                        </a:spcAft>
                      </a:pPr>
                      <a:r>
                        <a:rPr lang="ar-SA" sz="2800" u="sng" dirty="0">
                          <a:effectLst/>
                        </a:rPr>
                        <a:t>   </a:t>
                      </a:r>
                      <a:r>
                        <a:rPr lang="ar-SA" sz="2000" u="sng" dirty="0">
                          <a:effectLst/>
                        </a:rPr>
                        <a:t>الهدف من النشاط:   </a:t>
                      </a:r>
                      <a:r>
                        <a:rPr lang="ar-SA" sz="1600" dirty="0">
                          <a:effectLst/>
                        </a:rPr>
                        <a:t> </a:t>
                      </a:r>
                      <a:endParaRPr lang="en-US" sz="18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800" dirty="0">
                          <a:effectLst/>
                        </a:rPr>
                        <a:t>أن يوضح المتدرب أساليب التقويم المستمر</a:t>
                      </a:r>
                      <a:endParaRPr lang="en-US" sz="18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2274838"/>
            <a:ext cx="7920880" cy="2677656"/>
          </a:xfrm>
          <a:prstGeom prst="rect">
            <a:avLst/>
          </a:prstGeom>
        </p:spPr>
        <p:txBody>
          <a:bodyPr wrap="square">
            <a:spAutoFit/>
          </a:bodyPr>
          <a:lstStyle/>
          <a:p>
            <a:endParaRPr lang="ar-SA" sz="2400" b="1" dirty="0" smtClean="0"/>
          </a:p>
          <a:p>
            <a:r>
              <a:rPr lang="ar-SA" sz="2400" b="1" dirty="0" smtClean="0"/>
              <a:t>أخي </a:t>
            </a:r>
            <a:r>
              <a:rPr lang="ar-SA" sz="2400" b="1" dirty="0"/>
              <a:t>المتدرب:</a:t>
            </a:r>
            <a:endParaRPr lang="en-US" sz="2400" dirty="0"/>
          </a:p>
          <a:p>
            <a:r>
              <a:rPr lang="ar-SA" sz="2400" dirty="0"/>
              <a:t>يظن البعض أن العمل بنظام التقويم المستمر ألغى استعمال الاختبارات . بينما ما يؤكد عليه واضعوه أن الاختبارات أسلوب واحد من أكثر من عشرة أساليب من أساليب التقويم المستمر ، </a:t>
            </a:r>
            <a:endParaRPr lang="en-US" sz="2400" dirty="0"/>
          </a:p>
          <a:p>
            <a:r>
              <a:rPr lang="ar-SA" sz="2400" dirty="0"/>
              <a:t>بالتعاون مع أفراد مجموعتك ومن خلال خبرتك ، ومستفيدا من النشرة المعرفية ، اذكر أساليب التقويم المستمر ، موضحا مفهوم كل أسلوب .    </a:t>
            </a:r>
            <a:endParaRPr lang="en-US" sz="2400" dirty="0"/>
          </a:p>
        </p:txBody>
      </p:sp>
    </p:spTree>
    <p:extLst>
      <p:ext uri="{BB962C8B-B14F-4D97-AF65-F5344CB8AC3E}">
        <p14:creationId xmlns="" xmlns:p14="http://schemas.microsoft.com/office/powerpoint/2010/main" val="17958826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lstStyle/>
          <a:p>
            <a:r>
              <a:rPr lang="ar-SA" b="1" dirty="0"/>
              <a:t>أساليب التقويم:</a:t>
            </a:r>
            <a:endParaRPr lang="en-US" dirty="0"/>
          </a:p>
          <a:p>
            <a:r>
              <a:rPr lang="ar-SA" dirty="0"/>
              <a:t>تنوّعت أساليب التقويم وتطوّرت بهدف الوصول إلى قياس أكثر دقة لتحصيل الطالب، ومرّت بمراحل متدرّجة، حيث انتقلت من الاختبارات الشفهية إلى التحريرية، ثم من الاختبارات التحريرية التقليدية إلى الاختبارات البديلة وتشمل اختبارات الأداء وغيرها من أساليب التقويم الحديثة ، ومن أهم هذه الأساليب ما يلي: </a:t>
            </a:r>
            <a:endParaRPr lang="en-US" dirty="0"/>
          </a:p>
        </p:txBody>
      </p:sp>
    </p:spTree>
    <p:extLst>
      <p:ext uri="{BB962C8B-B14F-4D97-AF65-F5344CB8AC3E}">
        <p14:creationId xmlns="" xmlns:p14="http://schemas.microsoft.com/office/powerpoint/2010/main" val="22071711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normAutofit fontScale="77500" lnSpcReduction="20000"/>
          </a:bodyPr>
          <a:lstStyle/>
          <a:p>
            <a:r>
              <a:rPr lang="ar-SA" u="sng" dirty="0"/>
              <a:t>*الاختبارات التحريرية :</a:t>
            </a:r>
            <a:endParaRPr lang="en-US" dirty="0"/>
          </a:p>
          <a:p>
            <a:r>
              <a:rPr lang="ar-SA" dirty="0"/>
              <a:t>يقيس هذا النوع من الاختبارات مستوى تحصيل الطلاب ومدى تحقق أهداف المنهج المدرسي والمادة الدراسية والموضوعات المقررة ، وهذه الاختبارات تكون أحياناً قصيرة في صورة أسئلة أسبوعية أو يومية ، وفي أحياناً أخرى تكون طويلة في صورة أسئلة نصفية أو نهائية ولا بد من صياغتها صياغة علمية صحيحة . </a:t>
            </a:r>
            <a:endParaRPr lang="en-US" dirty="0"/>
          </a:p>
          <a:p>
            <a:r>
              <a:rPr lang="ar-SA" u="sng" dirty="0"/>
              <a:t>* الملاحظة.</a:t>
            </a:r>
            <a:endParaRPr lang="en-US" dirty="0"/>
          </a:p>
          <a:p>
            <a:r>
              <a:rPr lang="ar-SA" dirty="0"/>
              <a:t>ملاحظة سلوك الطلاب داخل الصف أو خارجه في ساحات المدرسة أو في الحي الذي يعيش فيه الطلاب من خلال مواقف تربوية مدروسة و مخططة بهدف التعرف على مستوى قدرات الطالب الشخصية من الثقة و الجرأة و القدرة على التحاور و  إيضاح وجهة النظر و درجة تطبيق ما تعلمه من القيم و الاتجاهات و السلوك و هذا النوع إضافة إلى </a:t>
            </a:r>
            <a:r>
              <a:rPr lang="ar-SA" dirty="0" err="1"/>
              <a:t>إنفراده</a:t>
            </a:r>
            <a:r>
              <a:rPr lang="ar-SA" dirty="0"/>
              <a:t> كعملية تعليم مستقلة فإنه أسلوب معتبر في (الأداء </a:t>
            </a:r>
            <a:r>
              <a:rPr lang="ar-SA" dirty="0" err="1"/>
              <a:t>المهاري</a:t>
            </a:r>
            <a:r>
              <a:rPr lang="ar-SA" dirty="0"/>
              <a:t> ) و ( الأسئلة الشفوية ).</a:t>
            </a:r>
            <a:endParaRPr lang="en-US" dirty="0"/>
          </a:p>
          <a:p>
            <a:endParaRPr lang="en-US" dirty="0"/>
          </a:p>
        </p:txBody>
      </p:sp>
    </p:spTree>
    <p:extLst>
      <p:ext uri="{BB962C8B-B14F-4D97-AF65-F5344CB8AC3E}">
        <p14:creationId xmlns="" xmlns:p14="http://schemas.microsoft.com/office/powerpoint/2010/main" val="8867075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normAutofit fontScale="70000" lnSpcReduction="20000"/>
          </a:bodyPr>
          <a:lstStyle/>
          <a:p>
            <a:r>
              <a:rPr lang="ar-SA" u="sng" dirty="0"/>
              <a:t>*التقويم القائم على الأداء </a:t>
            </a:r>
            <a:endParaRPr lang="en-US" dirty="0"/>
          </a:p>
          <a:p>
            <a:r>
              <a:rPr lang="ar-SA" dirty="0"/>
              <a:t>يعني تكليف الطلاب بأداء عملٍ ما ، و غالباً ما يكون هذا التكليف ذا طابع عملي و هو نوعان هما : </a:t>
            </a:r>
            <a:endParaRPr lang="en-US" dirty="0"/>
          </a:p>
          <a:p>
            <a:pPr lvl="0"/>
            <a:r>
              <a:rPr lang="ar-SA" dirty="0"/>
              <a:t>أسئلة التعرف و فيها يطلب من الطلاب ذكر أسماء بعض الأشياء التي يتعرفون عليها.</a:t>
            </a:r>
            <a:endParaRPr lang="en-US" dirty="0"/>
          </a:p>
          <a:p>
            <a:pPr lvl="0"/>
            <a:r>
              <a:rPr lang="ar-SA" dirty="0"/>
              <a:t>الأداء العملي: و فيه يطلب من الطلاب القيام بتجربة محدودة أو أداء عمل فعلي كالوضوء و الصلاة و نحوهما و نذكّر باشتراك هذا الأسلوب مع أسلوب الملاحظة في تطبيق التقويم .</a:t>
            </a:r>
            <a:endParaRPr lang="en-US" dirty="0"/>
          </a:p>
          <a:p>
            <a:r>
              <a:rPr lang="en-US" dirty="0"/>
              <a:t> </a:t>
            </a:r>
          </a:p>
          <a:p>
            <a:r>
              <a:rPr lang="ar-SA" u="sng" dirty="0"/>
              <a:t>* المقابلة .</a:t>
            </a:r>
            <a:endParaRPr lang="en-US" dirty="0"/>
          </a:p>
          <a:p>
            <a:r>
              <a:rPr lang="ar-SA" dirty="0"/>
              <a:t>تعد المقابلة من أكثر الأساليب المستخدمة في تقييم جوانب شخصية المتعلم ، و هي تزود المعلم بمعلومات تختلف عما تزودّه به الملاحظة ، ويعد أسلوب المقابلة من أفضل الأساليب التي تستخدم في </a:t>
            </a:r>
            <a:r>
              <a:rPr lang="ar-SA" dirty="0" err="1"/>
              <a:t>أرشاد</a:t>
            </a:r>
            <a:r>
              <a:rPr lang="ar-SA" dirty="0"/>
              <a:t> المتعلمين ، وتوجيه سلوكهم .</a:t>
            </a:r>
            <a:endParaRPr lang="en-US" dirty="0"/>
          </a:p>
        </p:txBody>
      </p:sp>
    </p:spTree>
    <p:extLst>
      <p:ext uri="{BB962C8B-B14F-4D97-AF65-F5344CB8AC3E}">
        <p14:creationId xmlns="" xmlns:p14="http://schemas.microsoft.com/office/powerpoint/2010/main" val="2150003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normAutofit fontScale="92500" lnSpcReduction="20000"/>
          </a:bodyPr>
          <a:lstStyle/>
          <a:p>
            <a:r>
              <a:rPr lang="ar-SA" u="sng" dirty="0"/>
              <a:t>* الاختبارات الشفوية :</a:t>
            </a:r>
            <a:endParaRPr lang="en-US" dirty="0"/>
          </a:p>
          <a:p>
            <a:r>
              <a:rPr lang="ar-SA" dirty="0"/>
              <a:t>يكشف هذا النوع من الاختبارات عن مدى استيعاب الطلاب الخبرات التربوية التي تعلموها فضلاً عن قياس تطبيق المهارات اللفظية كأداء التلاوة و مخارج الحروف و نحوها ، مع قياس قدرات أخرى للطالب ذات علاقة بشخصيته كالثقة و الجرأة و القدرة على استدعاء المعلومة و تنظيم عرض الجواب و نحو ذلك.</a:t>
            </a:r>
            <a:endParaRPr lang="en-US" dirty="0"/>
          </a:p>
          <a:p>
            <a:r>
              <a:rPr lang="ar-SA" dirty="0"/>
              <a:t>* المشاريع :</a:t>
            </a:r>
            <a:endParaRPr lang="en-US" dirty="0"/>
          </a:p>
          <a:p>
            <a:r>
              <a:rPr lang="ar-SA" dirty="0"/>
              <a:t>وهي عبارة عن منتج يقيس به المعلم قدرة المتعلم على تنفيذ مجموعة من الأنشطة التطبيقية لتحقيق هدف محدد ( دراسة مشكلة أو الإجابة عن سؤال محدد أو تقديم منتج .</a:t>
            </a:r>
            <a:endParaRPr lang="en-US" dirty="0"/>
          </a:p>
        </p:txBody>
      </p:sp>
    </p:spTree>
    <p:extLst>
      <p:ext uri="{BB962C8B-B14F-4D97-AF65-F5344CB8AC3E}">
        <p14:creationId xmlns="" xmlns:p14="http://schemas.microsoft.com/office/powerpoint/2010/main" val="21960336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normAutofit fontScale="77500" lnSpcReduction="20000"/>
          </a:bodyPr>
          <a:lstStyle/>
          <a:p>
            <a:r>
              <a:rPr lang="ar-SA" u="sng" dirty="0"/>
              <a:t>*  الواجبات المنزلية : </a:t>
            </a:r>
            <a:endParaRPr lang="en-US" dirty="0"/>
          </a:p>
          <a:p>
            <a:r>
              <a:rPr lang="ar-SA" dirty="0"/>
              <a:t>ويقصد بها هنا التكليفات والمهام في موضوعات المقرر الدراسي التي يكلف المتعلم بدراستها أوحل تمرينات عليها في أوقات فراغه في المنزل تناسب الفروق الفردية للمتعلمين  ، ويتم تكليف المتعلم بالواجبات المنزلية في نهاية كل فصل أو وحدة أو موضوع ومتابعة تنفيذ الواجبات أولاً بأول ، ويصححها المعلم بدقة مع تدوين الملحوظات والتعليقات المناسبة تمكن المعلم من تقديم تغذية راجعة وواضحة . وتتنوع الواجبات المدرسية فقد تكون واجبات كتابية ، أو تدريبات في الكتب المقررة أو إعداد تقارير أو القيام بمشاريع فردية أو جماعية  وقد يتطلب استعادة معلومات سابقة من الذاكرة أو اجراءات إبداعية ، أو أجوبة بسيطة أو مركبة تتناول أكثر من فكرة .</a:t>
            </a:r>
            <a:endParaRPr lang="en-US" dirty="0"/>
          </a:p>
          <a:p>
            <a:r>
              <a:rPr lang="ar-SA" dirty="0"/>
              <a:t> وقد تكون في صورة مهام أو أوراق عمل يؤديها المتعلم من نشاط شفوي أو تحريري أو عملي  بقصد تقويمه .</a:t>
            </a:r>
            <a:endParaRPr lang="en-US" dirty="0"/>
          </a:p>
        </p:txBody>
      </p:sp>
    </p:spTree>
    <p:extLst>
      <p:ext uri="{BB962C8B-B14F-4D97-AF65-F5344CB8AC3E}">
        <p14:creationId xmlns="" xmlns:p14="http://schemas.microsoft.com/office/powerpoint/2010/main" val="12844433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(1/2/2) </a:t>
            </a:r>
            <a:r>
              <a:rPr lang="ar-SA" b="1" u="sng" dirty="0" smtClean="0"/>
              <a:t>30د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864680590"/>
              </p:ext>
            </p:extLst>
          </p:nvPr>
        </p:nvGraphicFramePr>
        <p:xfrm>
          <a:off x="467544" y="1218449"/>
          <a:ext cx="8064896" cy="1397635"/>
        </p:xfrm>
        <a:graphic>
          <a:graphicData uri="http://schemas.openxmlformats.org/drawingml/2006/table">
            <a:tbl>
              <a:tblPr rtl="1" firstRow="1" firstCol="1" lastRow="1" lastCol="1" bandRow="1" bandCol="1">
                <a:tableStyleId>{5C22544A-7EE6-4342-B048-85BDC9FD1C3A}</a:tableStyleId>
              </a:tblPr>
              <a:tblGrid>
                <a:gridCol w="1664185"/>
                <a:gridCol w="6400711"/>
              </a:tblGrid>
              <a:tr h="0">
                <a:tc>
                  <a:txBody>
                    <a:bodyPr/>
                    <a:lstStyle/>
                    <a:p>
                      <a:pPr marL="0" marR="0" algn="ctr" rtl="1">
                        <a:lnSpc>
                          <a:spcPct val="115000"/>
                        </a:lnSpc>
                        <a:spcBef>
                          <a:spcPts val="0"/>
                        </a:spcBef>
                        <a:spcAft>
                          <a:spcPts val="0"/>
                        </a:spcAft>
                      </a:pPr>
                      <a:r>
                        <a:rPr lang="ar-SA" sz="1800">
                          <a:effectLst/>
                        </a:rPr>
                        <a:t>نوع المهمة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جماعية</a:t>
                      </a:r>
                      <a:endParaRPr lang="en-US" sz="1600">
                        <a:effectLst/>
                        <a:latin typeface="Times New Roman"/>
                        <a:ea typeface="Times New Roman"/>
                        <a:cs typeface="Arial"/>
                      </a:endParaRPr>
                    </a:p>
                  </a:txBody>
                  <a:tcPr marL="68580" marR="68580" marT="0" marB="0" anchor="ctr"/>
                </a:tc>
              </a:tr>
              <a:tr h="346075">
                <a:tc>
                  <a:txBody>
                    <a:bodyPr/>
                    <a:lstStyle/>
                    <a:p>
                      <a:pPr marL="0" marR="0" algn="ctr" rtl="1">
                        <a:lnSpc>
                          <a:spcPct val="115000"/>
                        </a:lnSpc>
                        <a:spcBef>
                          <a:spcPts val="0"/>
                        </a:spcBef>
                        <a:spcAft>
                          <a:spcPts val="0"/>
                        </a:spcAft>
                      </a:pPr>
                      <a:r>
                        <a:rPr lang="ar-SA" sz="1800">
                          <a:effectLst/>
                        </a:rPr>
                        <a:t>أسلوب تنفيذ النشاط</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حوار </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الهدف النشاط</a:t>
                      </a:r>
                      <a:endParaRPr lang="en-US" sz="1600">
                        <a:effectLst/>
                        <a:latin typeface="Times New Roman"/>
                        <a:ea typeface="Times New Roman"/>
                        <a:cs typeface="Arial"/>
                      </a:endParaRPr>
                    </a:p>
                  </a:txBody>
                  <a:tcPr marL="68580" marR="68580" marT="0" marB="0" anchor="ctr"/>
                </a:tc>
                <a:tc>
                  <a:txBody>
                    <a:bodyPr/>
                    <a:lstStyle/>
                    <a:p>
                      <a:pPr marL="0" marR="0" lvl="0" indent="0" algn="r" rtl="1">
                        <a:lnSpc>
                          <a:spcPct val="115000"/>
                        </a:lnSpc>
                        <a:spcBef>
                          <a:spcPts val="0"/>
                        </a:spcBef>
                        <a:spcAft>
                          <a:spcPts val="0"/>
                        </a:spcAft>
                        <a:buFont typeface="+mj-lt"/>
                        <a:buNone/>
                      </a:pPr>
                      <a:r>
                        <a:rPr lang="ar-SA" sz="2400" dirty="0">
                          <a:effectLst/>
                        </a:rPr>
                        <a:t>أن يبين المتدرب معايير اختيار الأسلوب الجيد لتقويم المهارات </a:t>
                      </a:r>
                      <a:endParaRPr lang="en-US" sz="1600" dirty="0">
                        <a:effectLst/>
                      </a:endParaRPr>
                    </a:p>
                    <a:p>
                      <a:pPr marL="0" marR="0" algn="ctr" rtl="1">
                        <a:lnSpc>
                          <a:spcPct val="115000"/>
                        </a:lnSpc>
                        <a:spcBef>
                          <a:spcPts val="0"/>
                        </a:spcBef>
                        <a:spcAft>
                          <a:spcPts val="0"/>
                        </a:spcAft>
                      </a:pPr>
                      <a:r>
                        <a:rPr lang="ar-SA" sz="1800" dirty="0">
                          <a:effectLst/>
                        </a:rPr>
                        <a:t> </a:t>
                      </a:r>
                      <a:endParaRPr lang="en-US" sz="16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467544" y="2982431"/>
            <a:ext cx="8064896" cy="2246769"/>
          </a:xfrm>
          <a:prstGeom prst="rect">
            <a:avLst/>
          </a:prstGeom>
        </p:spPr>
        <p:txBody>
          <a:bodyPr wrap="square">
            <a:spAutoFit/>
          </a:bodyPr>
          <a:lstStyle/>
          <a:p>
            <a:r>
              <a:rPr lang="ar-SA" sz="2800" b="1" dirty="0"/>
              <a:t>أخي المتدرب:</a:t>
            </a:r>
            <a:endParaRPr lang="en-US" sz="2800" dirty="0"/>
          </a:p>
          <a:p>
            <a:r>
              <a:rPr lang="ar-SA" sz="2800" dirty="0"/>
              <a:t>قبل وأثناء وبعد تدريسك لمهارة من المهارات . أردت أن تجري تقويما لطلابك فيها ، فوجدت أنه يمكنك أن تستخدم أكثر من أسلوب لتقويمهم ، بالتعاون مع أفراد مجموعتك وضح المعايير التي تجعلك تختار أسلوبا دون غيره .  </a:t>
            </a:r>
            <a:endParaRPr lang="en-US" sz="2800" dirty="0"/>
          </a:p>
        </p:txBody>
      </p:sp>
    </p:spTree>
    <p:extLst>
      <p:ext uri="{BB962C8B-B14F-4D97-AF65-F5344CB8AC3E}">
        <p14:creationId xmlns="" xmlns:p14="http://schemas.microsoft.com/office/powerpoint/2010/main" val="41529097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2400" b="1" u="sng" dirty="0"/>
              <a:t>معايير اختيار أسلوب التقويم الأجود لتقويم الطلاب في  مهارة من </a:t>
            </a:r>
            <a:r>
              <a:rPr lang="ar-SA" sz="2400" b="1" u="sng" dirty="0" smtClean="0"/>
              <a:t>المهارات</a:t>
            </a:r>
            <a:endParaRPr lang="en-US" sz="2400"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pPr lvl="0"/>
            <a:r>
              <a:rPr lang="ar-SA" b="1" dirty="0" smtClean="0"/>
              <a:t>نوعية </a:t>
            </a:r>
            <a:r>
              <a:rPr lang="ar-SA" b="1" dirty="0"/>
              <a:t>(العلوم والمعارف والمهارات) التي سيتم تقويمها .</a:t>
            </a:r>
            <a:endParaRPr lang="en-US" dirty="0"/>
          </a:p>
          <a:p>
            <a:pPr lvl="0"/>
            <a:r>
              <a:rPr lang="ar-SA" b="1" dirty="0"/>
              <a:t>كمية عدد (العلوم والمعارف والمهارات ) التي سيتم تقويمها .</a:t>
            </a:r>
            <a:endParaRPr lang="en-US" dirty="0"/>
          </a:p>
          <a:p>
            <a:pPr lvl="0"/>
            <a:r>
              <a:rPr lang="ar-SA" b="1" dirty="0"/>
              <a:t>الوقت المتاح للتقويم .</a:t>
            </a:r>
            <a:endParaRPr lang="en-US" dirty="0"/>
          </a:p>
          <a:p>
            <a:pPr lvl="0"/>
            <a:r>
              <a:rPr lang="ar-SA" b="1" dirty="0"/>
              <a:t>نوعية الطلاب والفروق الفردية بينهم وأنماطهم التعلمية </a:t>
            </a:r>
            <a:r>
              <a:rPr lang="ar-SA" b="1" dirty="0" err="1"/>
              <a:t>وذكاءاتهم</a:t>
            </a:r>
            <a:r>
              <a:rPr lang="ar-SA" b="1" dirty="0"/>
              <a:t> المتعددة</a:t>
            </a:r>
            <a:endParaRPr lang="en-US" dirty="0"/>
          </a:p>
          <a:p>
            <a:pPr lvl="0"/>
            <a:r>
              <a:rPr lang="ar-SA" b="1" dirty="0"/>
              <a:t>عدد الطلاب .</a:t>
            </a:r>
            <a:endParaRPr lang="en-US" dirty="0"/>
          </a:p>
          <a:p>
            <a:pPr lvl="0"/>
            <a:r>
              <a:rPr lang="ar-SA" b="1" dirty="0"/>
              <a:t>الخصائص العمرية للطالب أو الطلاب الذين سيتم تقويمهم . </a:t>
            </a:r>
            <a:endParaRPr lang="en-US" dirty="0"/>
          </a:p>
          <a:p>
            <a:pPr lvl="0"/>
            <a:r>
              <a:rPr lang="ar-SA" b="1" dirty="0"/>
              <a:t>البيئة التي سيتم فيها التقويم .</a:t>
            </a:r>
            <a:endParaRPr lang="en-US" dirty="0"/>
          </a:p>
          <a:p>
            <a:pPr lvl="0"/>
            <a:r>
              <a:rPr lang="ar-SA" b="1" dirty="0"/>
              <a:t>القائم بعملية التقويم (المعلم ، الطالب نفسه ، الأقران ، الأسرة) .</a:t>
            </a:r>
            <a:endParaRPr lang="en-US" dirty="0"/>
          </a:p>
          <a:p>
            <a:pPr lvl="0"/>
            <a:r>
              <a:rPr lang="ar-SA" b="1" dirty="0"/>
              <a:t>التكلفة الاقتصادية لتطبيق الأسلوب .</a:t>
            </a:r>
            <a:endParaRPr lang="en-US" dirty="0"/>
          </a:p>
          <a:p>
            <a:pPr marL="514350" lvl="0" indent="-514350">
              <a:buFont typeface="+mj-lt"/>
              <a:buAutoNum type="arabicPeriod"/>
            </a:pPr>
            <a:endParaRPr lang="ar-SA" dirty="0" smtClean="0"/>
          </a:p>
        </p:txBody>
      </p:sp>
    </p:spTree>
    <p:extLst>
      <p:ext uri="{BB962C8B-B14F-4D97-AF65-F5344CB8AC3E}">
        <p14:creationId xmlns="" xmlns:p14="http://schemas.microsoft.com/office/powerpoint/2010/main" val="2355600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الجدول الزمني</a:t>
            </a:r>
            <a:endParaRPr lang="ar-SA"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121692244"/>
              </p:ext>
            </p:extLst>
          </p:nvPr>
        </p:nvGraphicFramePr>
        <p:xfrm>
          <a:off x="611558" y="1124743"/>
          <a:ext cx="7632849" cy="4729397"/>
        </p:xfrm>
        <a:graphic>
          <a:graphicData uri="http://schemas.openxmlformats.org/drawingml/2006/table">
            <a:tbl>
              <a:tblPr rtl="1" firstRow="1" firstCol="1" lastRow="1" lastCol="1" bandRow="1" bandCol="1">
                <a:tableStyleId>{5C22544A-7EE6-4342-B048-85BDC9FD1C3A}</a:tableStyleId>
              </a:tblPr>
              <a:tblGrid>
                <a:gridCol w="1017713"/>
                <a:gridCol w="2503070"/>
                <a:gridCol w="2503070"/>
                <a:gridCol w="1608996"/>
              </a:tblGrid>
              <a:tr h="585453">
                <a:tc>
                  <a:txBody>
                    <a:bodyPr/>
                    <a:lstStyle/>
                    <a:p>
                      <a:pPr marL="0" marR="0" algn="ctr" rtl="1">
                        <a:lnSpc>
                          <a:spcPct val="115000"/>
                        </a:lnSpc>
                        <a:spcBef>
                          <a:spcPts val="0"/>
                        </a:spcBef>
                        <a:spcAft>
                          <a:spcPts val="0"/>
                        </a:spcAft>
                      </a:pPr>
                      <a:r>
                        <a:rPr lang="ar-SA" sz="1400" u="none" strike="noStrike">
                          <a:effectLst/>
                        </a:rPr>
                        <a:t>اليوم</a:t>
                      </a:r>
                      <a:endParaRPr lang="en-US" sz="2600" b="1" u="sng">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400" u="none" strike="noStrike">
                          <a:effectLst/>
                        </a:rPr>
                        <a:t>الوحدة</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400" u="none" strike="noStrike">
                          <a:effectLst/>
                        </a:rPr>
                        <a:t>الموضوع</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u="none" strike="noStrike">
                          <a:effectLst/>
                        </a:rPr>
                        <a:t>عدد الساعات</a:t>
                      </a:r>
                      <a:endParaRPr lang="en-US" sz="2600" b="1" u="sng">
                        <a:effectLst/>
                        <a:latin typeface="Times New Roman"/>
                        <a:ea typeface="Times New Roman"/>
                        <a:cs typeface="Arial"/>
                      </a:endParaRPr>
                    </a:p>
                  </a:txBody>
                  <a:tcPr marL="68580" marR="68580" marT="0" marB="0"/>
                </a:tc>
              </a:tr>
              <a:tr h="512290">
                <a:tc rowSpan="3">
                  <a:txBody>
                    <a:bodyPr/>
                    <a:lstStyle/>
                    <a:p>
                      <a:pPr marL="228600" marR="0" algn="r" rtl="1">
                        <a:lnSpc>
                          <a:spcPct val="115000"/>
                        </a:lnSpc>
                        <a:spcBef>
                          <a:spcPts val="0"/>
                        </a:spcBef>
                        <a:spcAft>
                          <a:spcPts val="0"/>
                        </a:spcAft>
                      </a:pPr>
                      <a:r>
                        <a:rPr lang="ar-SA" sz="1400" u="none" strike="noStrike">
                          <a:effectLst/>
                        </a:rPr>
                        <a:t>الأول</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الأولى</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مفاهيم ومصطلحات التقويم</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u="none" strike="noStrike">
                          <a:effectLst/>
                        </a:rPr>
                        <a:t>110</a:t>
                      </a:r>
                      <a:endParaRPr lang="en-US" sz="2600" b="1" u="sng">
                        <a:effectLst/>
                        <a:latin typeface="Times New Roman"/>
                        <a:ea typeface="Times New Roman"/>
                        <a:cs typeface="Arial"/>
                      </a:endParaRPr>
                    </a:p>
                  </a:txBody>
                  <a:tcPr marL="68580" marR="68580" marT="0" marB="0" anchor="ctr"/>
                </a:tc>
              </a:tr>
              <a:tr h="395875">
                <a:tc vMerge="1">
                  <a:txBody>
                    <a:bodyPr/>
                    <a:lstStyle/>
                    <a:p>
                      <a:pPr rtl="1"/>
                      <a:endParaRPr lang="ar-SA"/>
                    </a:p>
                  </a:txBody>
                  <a:tcPr/>
                </a:tc>
                <a:tc gridSpan="2">
                  <a:txBody>
                    <a:bodyPr/>
                    <a:lstStyle/>
                    <a:p>
                      <a:pPr marL="228600" marR="0" algn="ctr" rtl="1">
                        <a:lnSpc>
                          <a:spcPct val="115000"/>
                        </a:lnSpc>
                        <a:spcBef>
                          <a:spcPts val="0"/>
                        </a:spcBef>
                        <a:spcAft>
                          <a:spcPts val="0"/>
                        </a:spcAft>
                      </a:pPr>
                      <a:r>
                        <a:rPr lang="ar-SA" sz="1400" u="none" strike="noStrike">
                          <a:effectLst/>
                        </a:rPr>
                        <a:t>استراحة</a:t>
                      </a:r>
                      <a:endParaRPr lang="en-US" sz="2600" b="1" u="sng">
                        <a:effectLst/>
                        <a:latin typeface="Times New Roman"/>
                        <a:ea typeface="Times New Roman"/>
                        <a:cs typeface="Arial"/>
                      </a:endParaRPr>
                    </a:p>
                  </a:txBody>
                  <a:tcPr marL="68580" marR="68580" marT="0" marB="0" anchor="ctr"/>
                </a:tc>
                <a:tc hMerge="1">
                  <a:txBody>
                    <a:bodyPr/>
                    <a:lstStyle/>
                    <a:p>
                      <a:pPr rtl="1"/>
                      <a:endParaRPr lang="ar-SA"/>
                    </a:p>
                  </a:txBody>
                  <a:tcPr/>
                </a:tc>
                <a:tc>
                  <a:txBody>
                    <a:bodyPr/>
                    <a:lstStyle/>
                    <a:p>
                      <a:pPr marL="0" marR="0" algn="ctr" rtl="1">
                        <a:lnSpc>
                          <a:spcPct val="115000"/>
                        </a:lnSpc>
                        <a:spcBef>
                          <a:spcPts val="0"/>
                        </a:spcBef>
                        <a:spcAft>
                          <a:spcPts val="0"/>
                        </a:spcAft>
                      </a:pPr>
                      <a:r>
                        <a:rPr lang="ar-SA" sz="1600" u="none" strike="noStrike">
                          <a:effectLst/>
                        </a:rPr>
                        <a:t>20</a:t>
                      </a:r>
                      <a:endParaRPr lang="en-US" sz="2600" b="1" u="sng">
                        <a:effectLst/>
                        <a:latin typeface="Times New Roman"/>
                        <a:ea typeface="Times New Roman"/>
                        <a:cs typeface="Arial"/>
                      </a:endParaRPr>
                    </a:p>
                  </a:txBody>
                  <a:tcPr marL="68580" marR="68580" marT="0" marB="0" anchor="ctr"/>
                </a:tc>
              </a:tr>
              <a:tr h="280360">
                <a:tc vMerge="1">
                  <a:txBody>
                    <a:bodyPr/>
                    <a:lstStyle/>
                    <a:p>
                      <a:pPr rtl="1"/>
                      <a:endParaRPr lang="ar-SA"/>
                    </a:p>
                  </a:txBody>
                  <a:tcPr/>
                </a:tc>
                <a:tc>
                  <a:txBody>
                    <a:bodyPr/>
                    <a:lstStyle/>
                    <a:p>
                      <a:pPr marL="228600" marR="0" algn="r" rtl="1">
                        <a:lnSpc>
                          <a:spcPct val="115000"/>
                        </a:lnSpc>
                        <a:spcBef>
                          <a:spcPts val="0"/>
                        </a:spcBef>
                        <a:spcAft>
                          <a:spcPts val="0"/>
                        </a:spcAft>
                      </a:pPr>
                      <a:r>
                        <a:rPr lang="ar-SA" sz="1400" u="none" strike="noStrike">
                          <a:effectLst/>
                        </a:rPr>
                        <a:t>الثانية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أساليب التقويم </a:t>
                      </a:r>
                      <a:endParaRPr lang="en-US" sz="2600" b="1" u="sng">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512290">
                <a:tc rowSpan="3">
                  <a:txBody>
                    <a:bodyPr/>
                    <a:lstStyle/>
                    <a:p>
                      <a:pPr marL="228600" marR="0" algn="r" rtl="1">
                        <a:lnSpc>
                          <a:spcPct val="115000"/>
                        </a:lnSpc>
                        <a:spcBef>
                          <a:spcPts val="0"/>
                        </a:spcBef>
                        <a:spcAft>
                          <a:spcPts val="0"/>
                        </a:spcAft>
                      </a:pPr>
                      <a:r>
                        <a:rPr lang="ar-SA" sz="1400" u="none" strike="noStrike">
                          <a:effectLst/>
                        </a:rPr>
                        <a:t> </a:t>
                      </a:r>
                      <a:endParaRPr lang="en-US" sz="2600" u="sng">
                        <a:effectLst/>
                      </a:endParaRPr>
                    </a:p>
                    <a:p>
                      <a:pPr marL="228600" marR="0" algn="r" rtl="1">
                        <a:lnSpc>
                          <a:spcPct val="115000"/>
                        </a:lnSpc>
                        <a:spcBef>
                          <a:spcPts val="0"/>
                        </a:spcBef>
                        <a:spcAft>
                          <a:spcPts val="0"/>
                        </a:spcAft>
                      </a:pPr>
                      <a:r>
                        <a:rPr lang="ar-SA" sz="1400" u="none" strike="noStrike">
                          <a:effectLst/>
                        </a:rPr>
                        <a:t>الثاني</a:t>
                      </a:r>
                      <a:endParaRPr lang="en-US" sz="2600" b="1" u="sng">
                        <a:effectLst/>
                        <a:latin typeface="Times New Roman"/>
                        <a:ea typeface="Times New Roman"/>
                        <a:cs typeface="Arial"/>
                      </a:endParaRPr>
                    </a:p>
                  </a:txBody>
                  <a:tcPr marL="68580" marR="68580" marT="0" marB="0"/>
                </a:tc>
                <a:tc>
                  <a:txBody>
                    <a:bodyPr/>
                    <a:lstStyle/>
                    <a:p>
                      <a:pPr marL="228600" marR="0" algn="r" rtl="1">
                        <a:lnSpc>
                          <a:spcPct val="115000"/>
                        </a:lnSpc>
                        <a:spcBef>
                          <a:spcPts val="0"/>
                        </a:spcBef>
                        <a:spcAft>
                          <a:spcPts val="0"/>
                        </a:spcAft>
                      </a:pPr>
                      <a:r>
                        <a:rPr lang="ar-SA" sz="1400" u="none" strike="noStrike">
                          <a:effectLst/>
                        </a:rPr>
                        <a:t>الثالثة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استراتيجيات التقويم الصفي</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295698">
                <a:tc vMerge="1">
                  <a:txBody>
                    <a:bodyPr/>
                    <a:lstStyle/>
                    <a:p>
                      <a:pPr rtl="1"/>
                      <a:endParaRPr lang="ar-SA"/>
                    </a:p>
                  </a:txBody>
                  <a:tcPr/>
                </a:tc>
                <a:tc gridSpan="2">
                  <a:txBody>
                    <a:bodyPr/>
                    <a:lstStyle/>
                    <a:p>
                      <a:pPr marL="228600" marR="0" algn="ctr" rtl="1">
                        <a:lnSpc>
                          <a:spcPct val="115000"/>
                        </a:lnSpc>
                        <a:spcBef>
                          <a:spcPts val="0"/>
                        </a:spcBef>
                        <a:spcAft>
                          <a:spcPts val="0"/>
                        </a:spcAft>
                      </a:pPr>
                      <a:r>
                        <a:rPr lang="ar-SA" sz="1400" u="none" strike="noStrike">
                          <a:effectLst/>
                        </a:rPr>
                        <a:t>استراحة</a:t>
                      </a:r>
                      <a:endParaRPr lang="en-US" sz="2600" b="1" u="sng">
                        <a:effectLst/>
                        <a:latin typeface="Times New Roman"/>
                        <a:ea typeface="Times New Roman"/>
                        <a:cs typeface="Arial"/>
                      </a:endParaRPr>
                    </a:p>
                  </a:txBody>
                  <a:tcPr marL="68580" marR="68580" marT="0" marB="0" anchor="ctr"/>
                </a:tc>
                <a:tc hMerge="1">
                  <a:txBody>
                    <a:bodyPr/>
                    <a:lstStyle/>
                    <a:p>
                      <a:pPr rtl="1"/>
                      <a:endParaRPr lang="ar-SA"/>
                    </a:p>
                  </a:txBody>
                  <a:tcPr/>
                </a:tc>
                <a:tc>
                  <a:txBody>
                    <a:bodyPr/>
                    <a:lstStyle/>
                    <a:p>
                      <a:pPr marL="0" marR="0" algn="ctr" rtl="1">
                        <a:lnSpc>
                          <a:spcPct val="115000"/>
                        </a:lnSpc>
                        <a:spcBef>
                          <a:spcPts val="0"/>
                        </a:spcBef>
                        <a:spcAft>
                          <a:spcPts val="0"/>
                        </a:spcAft>
                      </a:pPr>
                      <a:r>
                        <a:rPr lang="ar-SA" sz="1600">
                          <a:effectLst/>
                        </a:rPr>
                        <a:t>20</a:t>
                      </a:r>
                      <a:endParaRPr lang="en-US" sz="1200">
                        <a:effectLst/>
                        <a:latin typeface="Times New Roman"/>
                        <a:ea typeface="Times New Roman"/>
                        <a:cs typeface="Arial"/>
                      </a:endParaRPr>
                    </a:p>
                  </a:txBody>
                  <a:tcPr marL="68580" marR="68580" marT="0" marB="0" anchor="ctr"/>
                </a:tc>
              </a:tr>
              <a:tr h="295007">
                <a:tc vMerge="1">
                  <a:txBody>
                    <a:bodyPr/>
                    <a:lstStyle/>
                    <a:p>
                      <a:pPr rtl="1"/>
                      <a:endParaRPr lang="ar-SA"/>
                    </a:p>
                  </a:txBody>
                  <a:tcPr/>
                </a:tc>
                <a:tc>
                  <a:txBody>
                    <a:bodyPr/>
                    <a:lstStyle/>
                    <a:p>
                      <a:pPr marL="228600" marR="0" algn="r" rtl="1">
                        <a:lnSpc>
                          <a:spcPct val="115000"/>
                        </a:lnSpc>
                        <a:spcBef>
                          <a:spcPts val="0"/>
                        </a:spcBef>
                        <a:spcAft>
                          <a:spcPts val="0"/>
                        </a:spcAft>
                      </a:pPr>
                      <a:r>
                        <a:rPr lang="ar-SA" sz="1400" u="none" strike="noStrike">
                          <a:effectLst/>
                        </a:rPr>
                        <a:t>الرابعة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الممارسات الخاطئة</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779246">
                <a:tc rowSpan="3">
                  <a:txBody>
                    <a:bodyPr/>
                    <a:lstStyle/>
                    <a:p>
                      <a:pPr marL="228600" marR="0" algn="r" rtl="1">
                        <a:lnSpc>
                          <a:spcPct val="115000"/>
                        </a:lnSpc>
                        <a:spcBef>
                          <a:spcPts val="0"/>
                        </a:spcBef>
                        <a:spcAft>
                          <a:spcPts val="0"/>
                        </a:spcAft>
                      </a:pPr>
                      <a:r>
                        <a:rPr lang="ar-SA" sz="1400" u="none" strike="noStrike">
                          <a:effectLst/>
                        </a:rPr>
                        <a:t> </a:t>
                      </a:r>
                      <a:endParaRPr lang="en-US" sz="2600" u="sng">
                        <a:effectLst/>
                      </a:endParaRPr>
                    </a:p>
                    <a:p>
                      <a:pPr marL="228600" marR="0" algn="r" rtl="1">
                        <a:lnSpc>
                          <a:spcPct val="115000"/>
                        </a:lnSpc>
                        <a:spcBef>
                          <a:spcPts val="0"/>
                        </a:spcBef>
                        <a:spcAft>
                          <a:spcPts val="0"/>
                        </a:spcAft>
                      </a:pPr>
                      <a:r>
                        <a:rPr lang="ar-SA" sz="1400" u="none" strike="noStrike">
                          <a:effectLst/>
                        </a:rPr>
                        <a:t>الثالث</a:t>
                      </a:r>
                      <a:endParaRPr lang="en-US" sz="2600" b="1" u="sng">
                        <a:effectLst/>
                        <a:latin typeface="Times New Roman"/>
                        <a:ea typeface="Times New Roman"/>
                        <a:cs typeface="Arial"/>
                      </a:endParaRPr>
                    </a:p>
                  </a:txBody>
                  <a:tcPr marL="68580" marR="68580" marT="0" marB="0"/>
                </a:tc>
                <a:tc>
                  <a:txBody>
                    <a:bodyPr/>
                    <a:lstStyle/>
                    <a:p>
                      <a:pPr marL="228600" marR="0" algn="r" rtl="1">
                        <a:lnSpc>
                          <a:spcPct val="115000"/>
                        </a:lnSpc>
                        <a:spcBef>
                          <a:spcPts val="0"/>
                        </a:spcBef>
                        <a:spcAft>
                          <a:spcPts val="0"/>
                        </a:spcAft>
                      </a:pPr>
                      <a:r>
                        <a:rPr lang="ar-SA" sz="1400" u="none" strike="noStrike">
                          <a:effectLst/>
                        </a:rPr>
                        <a:t>الخامسة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معوقات التقويم المستمر ومقترحات لعلاجها</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280360">
                <a:tc vMerge="1">
                  <a:txBody>
                    <a:bodyPr/>
                    <a:lstStyle/>
                    <a:p>
                      <a:pPr rtl="1"/>
                      <a:endParaRPr lang="ar-SA"/>
                    </a:p>
                  </a:txBody>
                  <a:tcPr/>
                </a:tc>
                <a:tc gridSpan="2">
                  <a:txBody>
                    <a:bodyPr/>
                    <a:lstStyle/>
                    <a:p>
                      <a:pPr marL="228600" marR="0" algn="ctr" rtl="1">
                        <a:lnSpc>
                          <a:spcPct val="115000"/>
                        </a:lnSpc>
                        <a:spcBef>
                          <a:spcPts val="0"/>
                        </a:spcBef>
                        <a:spcAft>
                          <a:spcPts val="0"/>
                        </a:spcAft>
                      </a:pPr>
                      <a:r>
                        <a:rPr lang="ar-SA" sz="1400" u="none" strike="noStrike">
                          <a:effectLst/>
                        </a:rPr>
                        <a:t>استراحة</a:t>
                      </a:r>
                      <a:endParaRPr lang="en-US" sz="2600" b="1" u="sng">
                        <a:effectLst/>
                        <a:latin typeface="Times New Roman"/>
                        <a:ea typeface="Times New Roman"/>
                        <a:cs typeface="Arial"/>
                      </a:endParaRPr>
                    </a:p>
                  </a:txBody>
                  <a:tcPr marL="68580" marR="68580" marT="0" marB="0" anchor="ctr"/>
                </a:tc>
                <a:tc hMerge="1">
                  <a:txBody>
                    <a:bodyPr/>
                    <a:lstStyle/>
                    <a:p>
                      <a:pPr rtl="1"/>
                      <a:endParaRPr lang="ar-SA"/>
                    </a:p>
                  </a:txBody>
                  <a:tcPr/>
                </a:tc>
                <a:tc>
                  <a:txBody>
                    <a:bodyPr/>
                    <a:lstStyle/>
                    <a:p>
                      <a:pPr marL="0" marR="0" algn="ctr" rtl="1">
                        <a:lnSpc>
                          <a:spcPct val="115000"/>
                        </a:lnSpc>
                        <a:spcBef>
                          <a:spcPts val="0"/>
                        </a:spcBef>
                        <a:spcAft>
                          <a:spcPts val="0"/>
                        </a:spcAft>
                      </a:pPr>
                      <a:r>
                        <a:rPr lang="ar-SA" sz="1600">
                          <a:effectLst/>
                        </a:rPr>
                        <a:t>20</a:t>
                      </a:r>
                      <a:endParaRPr lang="en-US" sz="1200">
                        <a:effectLst/>
                        <a:latin typeface="Times New Roman"/>
                        <a:ea typeface="Times New Roman"/>
                        <a:cs typeface="Arial"/>
                      </a:endParaRPr>
                    </a:p>
                  </a:txBody>
                  <a:tcPr marL="68580" marR="68580" marT="0" marB="0" anchor="ctr"/>
                </a:tc>
              </a:tr>
              <a:tr h="512290">
                <a:tc vMerge="1">
                  <a:txBody>
                    <a:bodyPr/>
                    <a:lstStyle/>
                    <a:p>
                      <a:pPr rtl="1"/>
                      <a:endParaRPr lang="ar-SA"/>
                    </a:p>
                  </a:txBody>
                  <a:tcPr/>
                </a:tc>
                <a:tc>
                  <a:txBody>
                    <a:bodyPr/>
                    <a:lstStyle/>
                    <a:p>
                      <a:pPr marL="228600" marR="0" algn="r" rtl="1">
                        <a:lnSpc>
                          <a:spcPct val="115000"/>
                        </a:lnSpc>
                        <a:spcBef>
                          <a:spcPts val="0"/>
                        </a:spcBef>
                        <a:spcAft>
                          <a:spcPts val="0"/>
                        </a:spcAft>
                      </a:pPr>
                      <a:r>
                        <a:rPr lang="ar-SA" sz="1400" u="none" strike="noStrike">
                          <a:effectLst/>
                        </a:rPr>
                        <a:t>السادسة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dirty="0">
                          <a:effectLst/>
                        </a:rPr>
                        <a:t>التقويم </a:t>
                      </a:r>
                      <a:r>
                        <a:rPr lang="ar-SA" sz="1400" u="none" strike="noStrike" dirty="0" smtClean="0">
                          <a:effectLst/>
                        </a:rPr>
                        <a:t>البنائي </a:t>
                      </a:r>
                      <a:r>
                        <a:rPr lang="ar-SA" sz="1400" u="none" strike="noStrike" dirty="0">
                          <a:effectLst/>
                        </a:rPr>
                        <a:t>والتقويم الختامي</a:t>
                      </a:r>
                      <a:endParaRPr lang="en-US" sz="2600" b="1" u="sng"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280360">
                <a:tc gridSpan="3">
                  <a:txBody>
                    <a:bodyPr/>
                    <a:lstStyle/>
                    <a:p>
                      <a:pPr marL="228600" marR="0" algn="ctr" rtl="1">
                        <a:lnSpc>
                          <a:spcPct val="115000"/>
                        </a:lnSpc>
                        <a:spcBef>
                          <a:spcPts val="0"/>
                        </a:spcBef>
                        <a:spcAft>
                          <a:spcPts val="0"/>
                        </a:spcAft>
                      </a:pPr>
                      <a:r>
                        <a:rPr lang="ar-SA" sz="1400" u="none" strike="noStrike">
                          <a:effectLst/>
                        </a:rPr>
                        <a:t>المجموع</a:t>
                      </a:r>
                      <a:endParaRPr lang="en-US" sz="2600" b="1" u="sng">
                        <a:effectLst/>
                        <a:latin typeface="Times New Roman"/>
                        <a:ea typeface="Times New Roman"/>
                        <a:cs typeface="Arial"/>
                      </a:endParaRPr>
                    </a:p>
                  </a:txBody>
                  <a:tcPr marL="68580" marR="68580" marT="0" marB="0" anchor="ctr"/>
                </a:tc>
                <a:tc hMerge="1">
                  <a:txBody>
                    <a:bodyPr/>
                    <a:lstStyle/>
                    <a:p>
                      <a:pPr rtl="1"/>
                      <a:endParaRPr lang="ar-SA"/>
                    </a:p>
                  </a:txBody>
                  <a:tcPr/>
                </a:tc>
                <a:tc hMerge="1">
                  <a:txBody>
                    <a:bodyPr/>
                    <a:lstStyle/>
                    <a:p>
                      <a:pPr rtl="1"/>
                      <a:endParaRPr lang="ar-SA"/>
                    </a:p>
                  </a:txBody>
                  <a:tcPr/>
                </a:tc>
                <a:tc>
                  <a:txBody>
                    <a:bodyPr/>
                    <a:lstStyle/>
                    <a:p>
                      <a:pPr marL="0" marR="0" algn="ctr" rtl="1">
                        <a:lnSpc>
                          <a:spcPct val="115000"/>
                        </a:lnSpc>
                        <a:spcBef>
                          <a:spcPts val="0"/>
                        </a:spcBef>
                        <a:spcAft>
                          <a:spcPts val="0"/>
                        </a:spcAft>
                      </a:pPr>
                      <a:r>
                        <a:rPr lang="ar-SA" sz="1600" dirty="0">
                          <a:effectLst/>
                        </a:rPr>
                        <a:t>12 س</a:t>
                      </a:r>
                      <a:endParaRPr lang="en-US" sz="12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 xmlns:p14="http://schemas.microsoft.com/office/powerpoint/2010/main" val="38449953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(1/2/3) :  </a:t>
            </a:r>
            <a:r>
              <a:rPr lang="ar-SA" dirty="0"/>
              <a:t> </a:t>
            </a:r>
            <a:r>
              <a:rPr lang="ar-SA" dirty="0" smtClean="0"/>
              <a:t>40د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589747378"/>
              </p:ext>
            </p:extLst>
          </p:nvPr>
        </p:nvGraphicFramePr>
        <p:xfrm>
          <a:off x="539552" y="1124744"/>
          <a:ext cx="7992887" cy="980821"/>
        </p:xfrm>
        <a:graphic>
          <a:graphicData uri="http://schemas.openxmlformats.org/drawingml/2006/table">
            <a:tbl>
              <a:tblPr rtl="1" firstRow="1" firstCol="1" lastRow="1" lastCol="1" bandRow="1" bandCol="1">
                <a:tableStyleId>{5C22544A-7EE6-4342-B048-85BDC9FD1C3A}</a:tableStyleId>
              </a:tblPr>
              <a:tblGrid>
                <a:gridCol w="2090608"/>
                <a:gridCol w="5902279"/>
              </a:tblGrid>
              <a:tr h="0">
                <a:tc>
                  <a:txBody>
                    <a:bodyPr/>
                    <a:lstStyle/>
                    <a:p>
                      <a:pPr marL="0" marR="0" algn="ctr" rtl="1">
                        <a:lnSpc>
                          <a:spcPct val="115000"/>
                        </a:lnSpc>
                        <a:spcBef>
                          <a:spcPts val="0"/>
                        </a:spcBef>
                        <a:spcAft>
                          <a:spcPts val="0"/>
                        </a:spcAft>
                      </a:pPr>
                      <a:r>
                        <a:rPr lang="ar-SA" sz="1800" dirty="0">
                          <a:effectLst/>
                        </a:rPr>
                        <a:t>نوع المهمة</a:t>
                      </a:r>
                      <a:endParaRPr lang="en-US" sz="12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حوار </a:t>
                      </a:r>
                      <a:endParaRPr lang="en-US" sz="12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342900" marR="0" lvl="0" indent="-342900" algn="r" rtl="1">
                        <a:lnSpc>
                          <a:spcPct val="115000"/>
                        </a:lnSpc>
                        <a:spcBef>
                          <a:spcPts val="0"/>
                        </a:spcBef>
                        <a:spcAft>
                          <a:spcPts val="0"/>
                        </a:spcAft>
                        <a:buFont typeface="+mj-lt"/>
                        <a:buAutoNum type="arabicParenR"/>
                      </a:pPr>
                      <a:r>
                        <a:rPr lang="ar-SA" sz="1800" dirty="0">
                          <a:effectLst/>
                        </a:rPr>
                        <a:t>أن يطبق معايير اختيار الأسلوب الجيد لتقويم المهارات .   </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2420888"/>
            <a:ext cx="7992888" cy="1938992"/>
          </a:xfrm>
          <a:prstGeom prst="rect">
            <a:avLst/>
          </a:prstGeom>
        </p:spPr>
        <p:txBody>
          <a:bodyPr wrap="square">
            <a:spAutoFit/>
          </a:bodyPr>
          <a:lstStyle/>
          <a:p>
            <a:r>
              <a:rPr lang="ar-SA" sz="2400" b="1" dirty="0"/>
              <a:t>أخي المتدرب:</a:t>
            </a:r>
            <a:endParaRPr lang="en-US" sz="2400" dirty="0"/>
          </a:p>
          <a:p>
            <a:r>
              <a:rPr lang="ar-SA" sz="2400" b="1" dirty="0"/>
              <a:t>اختر عنصرا من (قوائم العلوم والمعارف والمهارات) التي تدرسها ، ثم بين الأساليب التي يمكن بها تقويمها ، ثم اختر الأسلوب الأنسب لتقويمها ، مبررا سبب اختيارك </a:t>
            </a:r>
            <a:r>
              <a:rPr lang="ar-SA" sz="2400" b="1" dirty="0" smtClean="0"/>
              <a:t>.</a:t>
            </a:r>
          </a:p>
          <a:p>
            <a:endParaRPr lang="en-US" sz="2400" dirty="0"/>
          </a:p>
        </p:txBody>
      </p:sp>
      <p:graphicFrame>
        <p:nvGraphicFramePr>
          <p:cNvPr id="6" name="جدول 5"/>
          <p:cNvGraphicFramePr>
            <a:graphicFrameLocks noGrp="1"/>
          </p:cNvGraphicFramePr>
          <p:nvPr>
            <p:extLst>
              <p:ext uri="{D42A27DB-BD31-4B8C-83A1-F6EECF244321}">
                <p14:modId xmlns="" xmlns:p14="http://schemas.microsoft.com/office/powerpoint/2010/main" val="473721229"/>
              </p:ext>
            </p:extLst>
          </p:nvPr>
        </p:nvGraphicFramePr>
        <p:xfrm>
          <a:off x="683570" y="4221088"/>
          <a:ext cx="7704855" cy="1577340"/>
        </p:xfrm>
        <a:graphic>
          <a:graphicData uri="http://schemas.openxmlformats.org/drawingml/2006/table">
            <a:tbl>
              <a:tblPr rtl="1" firstRow="1" firstCol="1" bandRow="1">
                <a:tableStyleId>{5C22544A-7EE6-4342-B048-85BDC9FD1C3A}</a:tableStyleId>
              </a:tblPr>
              <a:tblGrid>
                <a:gridCol w="1157188"/>
                <a:gridCol w="1924754"/>
                <a:gridCol w="1540971"/>
                <a:gridCol w="1808785"/>
                <a:gridCol w="1273157"/>
              </a:tblGrid>
              <a:tr h="0">
                <a:tc>
                  <a:txBody>
                    <a:bodyPr/>
                    <a:lstStyle/>
                    <a:p>
                      <a:pPr marL="0" marR="0" algn="ctr" rtl="1">
                        <a:lnSpc>
                          <a:spcPct val="115000"/>
                        </a:lnSpc>
                        <a:spcBef>
                          <a:spcPts val="0"/>
                        </a:spcBef>
                        <a:spcAft>
                          <a:spcPts val="0"/>
                        </a:spcAft>
                      </a:pPr>
                      <a:r>
                        <a:rPr lang="ar-SA" sz="1800">
                          <a:effectLst/>
                        </a:rPr>
                        <a:t>المهارة المختارة</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الأساليب التي تصلح لتقويمها</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الأسلوب الأجود لتقويمها</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المبررات</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ملاحظات</a:t>
                      </a:r>
                      <a:endParaRPr lang="en-US" sz="14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 </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قبلي : ...............</a:t>
                      </a:r>
                      <a:endParaRPr lang="en-US" sz="1400">
                        <a:effectLst/>
                      </a:endParaRPr>
                    </a:p>
                    <a:p>
                      <a:pPr marL="0" marR="0" algn="ctr" rtl="1">
                        <a:lnSpc>
                          <a:spcPct val="115000"/>
                        </a:lnSpc>
                        <a:spcBef>
                          <a:spcPts val="0"/>
                        </a:spcBef>
                        <a:spcAft>
                          <a:spcPts val="0"/>
                        </a:spcAft>
                      </a:pPr>
                      <a:r>
                        <a:rPr lang="ar-SA" sz="1800">
                          <a:effectLst/>
                        </a:rPr>
                        <a:t>بنائي : ..............</a:t>
                      </a:r>
                      <a:endParaRPr lang="en-US" sz="1400">
                        <a:effectLst/>
                      </a:endParaRPr>
                    </a:p>
                    <a:p>
                      <a:pPr marL="0" marR="0" algn="ctr" rtl="1">
                        <a:lnSpc>
                          <a:spcPct val="115000"/>
                        </a:lnSpc>
                        <a:spcBef>
                          <a:spcPts val="0"/>
                        </a:spcBef>
                        <a:spcAft>
                          <a:spcPts val="0"/>
                        </a:spcAft>
                      </a:pPr>
                      <a:r>
                        <a:rPr lang="ar-SA" sz="1800">
                          <a:effectLst/>
                        </a:rPr>
                        <a:t>ختامي : ............</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قبلي : ..........</a:t>
                      </a:r>
                      <a:endParaRPr lang="en-US" sz="1400">
                        <a:effectLst/>
                      </a:endParaRPr>
                    </a:p>
                    <a:p>
                      <a:pPr marL="0" marR="0" algn="ctr" rtl="1">
                        <a:lnSpc>
                          <a:spcPct val="115000"/>
                        </a:lnSpc>
                        <a:spcBef>
                          <a:spcPts val="0"/>
                        </a:spcBef>
                        <a:spcAft>
                          <a:spcPts val="0"/>
                        </a:spcAft>
                      </a:pPr>
                      <a:r>
                        <a:rPr lang="ar-SA" sz="1800">
                          <a:effectLst/>
                        </a:rPr>
                        <a:t>بنائي : .........</a:t>
                      </a:r>
                      <a:endParaRPr lang="en-US" sz="1400">
                        <a:effectLst/>
                      </a:endParaRPr>
                    </a:p>
                    <a:p>
                      <a:pPr marL="0" marR="0" algn="ctr" rtl="1">
                        <a:lnSpc>
                          <a:spcPct val="115000"/>
                        </a:lnSpc>
                        <a:spcBef>
                          <a:spcPts val="0"/>
                        </a:spcBef>
                        <a:spcAft>
                          <a:spcPts val="0"/>
                        </a:spcAft>
                      </a:pPr>
                      <a:r>
                        <a:rPr lang="ar-SA" sz="1800">
                          <a:effectLst/>
                        </a:rPr>
                        <a:t>ختامي :........</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 </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 </a:t>
                      </a:r>
                      <a:endParaRPr lang="en-US" sz="14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 xmlns:p14="http://schemas.microsoft.com/office/powerpoint/2010/main" val="38276483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الوحدة التدريبية </a:t>
            </a:r>
            <a:r>
              <a:rPr lang="ar-SA" b="1" u="sng" dirty="0" smtClean="0"/>
              <a:t>الثانية</a:t>
            </a:r>
            <a:endParaRPr lang="en-US" dirty="0"/>
          </a:p>
        </p:txBody>
      </p:sp>
      <p:sp>
        <p:nvSpPr>
          <p:cNvPr id="3" name="عنصر نائب للمحتوى 2"/>
          <p:cNvSpPr>
            <a:spLocks noGrp="1"/>
          </p:cNvSpPr>
          <p:nvPr>
            <p:ph idx="1"/>
          </p:nvPr>
        </p:nvSpPr>
        <p:spPr>
          <a:xfrm>
            <a:off x="457200" y="1142984"/>
            <a:ext cx="8229600" cy="4983179"/>
          </a:xfrm>
        </p:spPr>
        <p:txBody>
          <a:bodyPr/>
          <a:lstStyle/>
          <a:p>
            <a:endParaRPr lang="ar-SA" sz="4400" b="1" u="sng" dirty="0" smtClean="0"/>
          </a:p>
          <a:p>
            <a:endParaRPr lang="ar-SA" sz="4400" b="1" u="sng" dirty="0"/>
          </a:p>
          <a:p>
            <a:pPr marL="0" indent="0" algn="ctr">
              <a:buNone/>
            </a:pPr>
            <a:r>
              <a:rPr lang="ar-SA" sz="4400" b="1" u="sng" dirty="0" smtClean="0"/>
              <a:t>أهم </a:t>
            </a:r>
            <a:r>
              <a:rPr lang="ar-SA" sz="4400" b="1" u="sng" dirty="0"/>
              <a:t>أساليب التقويم المستمر </a:t>
            </a:r>
            <a:endParaRPr lang="en-US" sz="4400" b="1" u="sng" dirty="0"/>
          </a:p>
          <a:p>
            <a:pPr marL="514350" lvl="0" indent="-514350">
              <a:buFont typeface="+mj-lt"/>
              <a:buAutoNum type="arabicPeriod"/>
            </a:pPr>
            <a:endParaRPr lang="ar-SA" dirty="0" smtClean="0"/>
          </a:p>
        </p:txBody>
      </p:sp>
    </p:spTree>
    <p:extLst>
      <p:ext uri="{BB962C8B-B14F-4D97-AF65-F5344CB8AC3E}">
        <p14:creationId xmlns="" xmlns:p14="http://schemas.microsoft.com/office/powerpoint/2010/main" val="32354772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أهداف الوحدة</a:t>
            </a:r>
            <a:endParaRPr lang="en-US" dirty="0"/>
          </a:p>
        </p:txBody>
      </p:sp>
      <p:sp>
        <p:nvSpPr>
          <p:cNvPr id="3" name="عنصر نائب للمحتوى 2"/>
          <p:cNvSpPr>
            <a:spLocks noGrp="1"/>
          </p:cNvSpPr>
          <p:nvPr>
            <p:ph idx="1"/>
          </p:nvPr>
        </p:nvSpPr>
        <p:spPr>
          <a:xfrm>
            <a:off x="457200" y="1628800"/>
            <a:ext cx="8229600" cy="4497363"/>
          </a:xfrm>
        </p:spPr>
        <p:txBody>
          <a:bodyPr/>
          <a:lstStyle/>
          <a:p>
            <a:r>
              <a:rPr lang="ar-SA" b="1" dirty="0"/>
              <a:t>في نهاية الوحدة ، يتوقع من المتدرب أن : </a:t>
            </a:r>
            <a:endParaRPr lang="en-US" dirty="0"/>
          </a:p>
          <a:p>
            <a:pPr lvl="0"/>
            <a:r>
              <a:rPr lang="ar-SA" dirty="0"/>
              <a:t>يبين مفهوم الاختبار وأنواعه ومجالاته ومواصفات الاختبار الجيد وخطوات تطبيقه</a:t>
            </a:r>
            <a:endParaRPr lang="en-US" b="1" u="sng" dirty="0"/>
          </a:p>
          <a:p>
            <a:pPr lvl="0"/>
            <a:r>
              <a:rPr lang="ar-SA" dirty="0"/>
              <a:t>يطبق الاختبار على قوائم العلوم والمعارف والمهارات </a:t>
            </a:r>
            <a:endParaRPr lang="en-US" b="1" u="sng" dirty="0"/>
          </a:p>
          <a:p>
            <a:pPr lvl="0"/>
            <a:r>
              <a:rPr lang="ar-SA" dirty="0"/>
              <a:t>يبين مفهوم الملاحظة وأنواعها ومجالاتها وخطوات تطبيقها</a:t>
            </a:r>
            <a:endParaRPr lang="en-US" b="1" u="sng" dirty="0"/>
          </a:p>
          <a:p>
            <a:pPr lvl="0"/>
            <a:r>
              <a:rPr lang="ar-SA" dirty="0"/>
              <a:t>يطبق الملاحظة  على قوائم العلوم والمعارف والمهارات </a:t>
            </a:r>
            <a:endParaRPr lang="en-US" b="1" u="sng" dirty="0"/>
          </a:p>
        </p:txBody>
      </p:sp>
    </p:spTree>
    <p:extLst>
      <p:ext uri="{BB962C8B-B14F-4D97-AF65-F5344CB8AC3E}">
        <p14:creationId xmlns="" xmlns:p14="http://schemas.microsoft.com/office/powerpoint/2010/main" val="32046586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موضوعات الوحدة</a:t>
            </a:r>
            <a:endParaRPr lang="en-US" dirty="0"/>
          </a:p>
        </p:txBody>
      </p:sp>
      <p:sp>
        <p:nvSpPr>
          <p:cNvPr id="3" name="عنصر نائب للمحتوى 2"/>
          <p:cNvSpPr>
            <a:spLocks noGrp="1"/>
          </p:cNvSpPr>
          <p:nvPr>
            <p:ph idx="1"/>
          </p:nvPr>
        </p:nvSpPr>
        <p:spPr>
          <a:xfrm>
            <a:off x="457200" y="1142984"/>
            <a:ext cx="8229600" cy="4983179"/>
          </a:xfrm>
        </p:spPr>
        <p:txBody>
          <a:bodyPr/>
          <a:lstStyle/>
          <a:p>
            <a:endParaRPr lang="ar-SA" dirty="0" smtClean="0"/>
          </a:p>
          <a:p>
            <a:r>
              <a:rPr lang="ar-SA" dirty="0" smtClean="0"/>
              <a:t>أسلوب </a:t>
            </a:r>
            <a:r>
              <a:rPr lang="ar-SA" dirty="0"/>
              <a:t>الاختبارات .</a:t>
            </a:r>
            <a:endParaRPr lang="en-US" b="1" u="sng" dirty="0"/>
          </a:p>
          <a:p>
            <a:r>
              <a:rPr lang="ar-SA" dirty="0"/>
              <a:t>أسلوب الملاحظة . </a:t>
            </a:r>
            <a:endParaRPr lang="en-US" b="1" u="sng" dirty="0"/>
          </a:p>
          <a:p>
            <a:pPr marL="514350" lvl="0" indent="-514350">
              <a:buFont typeface="+mj-lt"/>
              <a:buAutoNum type="arabicPeriod"/>
            </a:pPr>
            <a:endParaRPr lang="ar-SA" dirty="0" smtClean="0"/>
          </a:p>
        </p:txBody>
      </p:sp>
    </p:spTree>
    <p:extLst>
      <p:ext uri="{BB962C8B-B14F-4D97-AF65-F5344CB8AC3E}">
        <p14:creationId xmlns="" xmlns:p14="http://schemas.microsoft.com/office/powerpoint/2010/main" val="20452529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185027"/>
            <a:ext cx="6286544" cy="511156"/>
          </a:xfrm>
        </p:spPr>
        <p:txBody>
          <a:bodyPr>
            <a:noAutofit/>
          </a:bodyPr>
          <a:lstStyle/>
          <a:p>
            <a:r>
              <a:rPr lang="ar-SA" dirty="0" smtClean="0"/>
              <a:t>خطة الوحدة </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426259564"/>
              </p:ext>
            </p:extLst>
          </p:nvPr>
        </p:nvGraphicFramePr>
        <p:xfrm>
          <a:off x="539552" y="1611197"/>
          <a:ext cx="7776864" cy="4842139"/>
        </p:xfrm>
        <a:graphic>
          <a:graphicData uri="http://schemas.openxmlformats.org/drawingml/2006/table">
            <a:tbl>
              <a:tblPr rtl="1" firstRow="1" firstCol="1" lastRow="1" lastCol="1" bandRow="1" bandCol="1">
                <a:tableStyleId>{5C22544A-7EE6-4342-B048-85BDC9FD1C3A}</a:tableStyleId>
              </a:tblPr>
              <a:tblGrid>
                <a:gridCol w="6881981"/>
                <a:gridCol w="894883"/>
              </a:tblGrid>
              <a:tr h="1062187">
                <a:tc>
                  <a:txBody>
                    <a:bodyPr/>
                    <a:lstStyle/>
                    <a:p>
                      <a:pPr marL="0" marR="0" algn="ctr" rtl="1">
                        <a:lnSpc>
                          <a:spcPct val="115000"/>
                        </a:lnSpc>
                        <a:spcBef>
                          <a:spcPts val="0"/>
                        </a:spcBef>
                        <a:spcAft>
                          <a:spcPts val="0"/>
                        </a:spcAft>
                      </a:pPr>
                      <a:r>
                        <a:rPr lang="ar-SA" sz="2400" dirty="0">
                          <a:effectLst/>
                        </a:rPr>
                        <a:t>خطة تنفيذ إجراءات الجلسة</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الزمن</a:t>
                      </a:r>
                      <a:endParaRPr lang="en-US" sz="1800">
                        <a:effectLst/>
                        <a:latin typeface="Times New Roman"/>
                        <a:ea typeface="Times New Roman"/>
                        <a:cs typeface="Arial"/>
                      </a:endParaRPr>
                    </a:p>
                  </a:txBody>
                  <a:tcPr marL="68580" marR="68580" marT="0" marB="0"/>
                </a:tc>
              </a:tr>
              <a:tr h="1062187">
                <a:tc>
                  <a:txBody>
                    <a:bodyPr/>
                    <a:lstStyle/>
                    <a:p>
                      <a:pPr marL="0" marR="0" algn="justLow" rtl="1">
                        <a:lnSpc>
                          <a:spcPct val="115000"/>
                        </a:lnSpc>
                        <a:spcBef>
                          <a:spcPts val="0"/>
                        </a:spcBef>
                        <a:spcAft>
                          <a:spcPts val="0"/>
                        </a:spcAft>
                      </a:pPr>
                      <a:r>
                        <a:rPr lang="ar-SA" sz="2800">
                          <a:effectLst/>
                        </a:rPr>
                        <a:t>الجلسة الأولى : أسلوب الاختبارات .</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a:t>
                      </a:r>
                      <a:endParaRPr lang="en-US" sz="1800">
                        <a:effectLst/>
                        <a:latin typeface="Times New Roman"/>
                        <a:ea typeface="Times New Roman"/>
                        <a:cs typeface="Arial"/>
                      </a:endParaRPr>
                    </a:p>
                  </a:txBody>
                  <a:tcPr marL="68580" marR="68580" marT="0" marB="0"/>
                </a:tc>
              </a:tr>
              <a:tr h="593391">
                <a:tc>
                  <a:txBody>
                    <a:bodyPr/>
                    <a:lstStyle/>
                    <a:p>
                      <a:pPr marL="0" marR="0" algn="ctr" rtl="1">
                        <a:lnSpc>
                          <a:spcPct val="115000"/>
                        </a:lnSpc>
                        <a:spcBef>
                          <a:spcPts val="0"/>
                        </a:spcBef>
                        <a:spcAft>
                          <a:spcPts val="0"/>
                        </a:spcAft>
                      </a:pPr>
                      <a:r>
                        <a:rPr lang="ar-SA" sz="2800">
                          <a:effectLst/>
                        </a:rPr>
                        <a:t>استراحة</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20د</a:t>
                      </a:r>
                      <a:endParaRPr lang="en-US" sz="1800">
                        <a:effectLst/>
                        <a:latin typeface="Times New Roman"/>
                        <a:ea typeface="Times New Roman"/>
                        <a:cs typeface="Arial"/>
                      </a:endParaRPr>
                    </a:p>
                  </a:txBody>
                  <a:tcPr marL="68580" marR="68580" marT="0" marB="0"/>
                </a:tc>
              </a:tr>
              <a:tr h="1062187">
                <a:tc>
                  <a:txBody>
                    <a:bodyPr/>
                    <a:lstStyle/>
                    <a:p>
                      <a:pPr marL="0" marR="0" algn="justLow" rtl="1">
                        <a:lnSpc>
                          <a:spcPct val="115000"/>
                        </a:lnSpc>
                        <a:spcBef>
                          <a:spcPts val="0"/>
                        </a:spcBef>
                        <a:spcAft>
                          <a:spcPts val="0"/>
                        </a:spcAft>
                      </a:pPr>
                      <a:r>
                        <a:rPr lang="ar-SA" sz="2800" dirty="0">
                          <a:effectLst/>
                        </a:rPr>
                        <a:t>الجلسة الثانية : أسلوب الملاحظة . </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 </a:t>
                      </a:r>
                      <a:endParaRPr lang="en-US" sz="1800">
                        <a:effectLst/>
                        <a:latin typeface="Times New Roman"/>
                        <a:ea typeface="Times New Roman"/>
                        <a:cs typeface="Arial"/>
                      </a:endParaRPr>
                    </a:p>
                  </a:txBody>
                  <a:tcPr marL="68580" marR="68580" marT="0" marB="0"/>
                </a:tc>
              </a:tr>
              <a:tr h="1062187">
                <a:tc>
                  <a:txBody>
                    <a:bodyPr/>
                    <a:lstStyle/>
                    <a:p>
                      <a:pPr marL="0" marR="0" algn="ctr" rtl="1">
                        <a:lnSpc>
                          <a:spcPct val="115000"/>
                        </a:lnSpc>
                        <a:spcBef>
                          <a:spcPts val="0"/>
                        </a:spcBef>
                        <a:spcAft>
                          <a:spcPts val="0"/>
                        </a:spcAft>
                      </a:pPr>
                      <a:r>
                        <a:rPr lang="ar-SA" sz="2800">
                          <a:effectLst/>
                        </a:rPr>
                        <a:t>المجموع</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dirty="0">
                          <a:effectLst/>
                        </a:rPr>
                        <a:t>240د</a:t>
                      </a:r>
                      <a:endParaRPr lang="en-US" sz="18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 xmlns:p14="http://schemas.microsoft.com/office/powerpoint/2010/main" val="6087493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b="1" u="sng" dirty="0"/>
              <a:t>الجلسة الأولى / الاختبارات ( 110  دقيقة )</a:t>
            </a:r>
            <a:endParaRPr lang="en-US" sz="3200" dirty="0"/>
          </a:p>
        </p:txBody>
      </p:sp>
      <p:sp>
        <p:nvSpPr>
          <p:cNvPr id="3" name="عنصر نائب للمحتوى 2"/>
          <p:cNvSpPr>
            <a:spLocks noGrp="1"/>
          </p:cNvSpPr>
          <p:nvPr>
            <p:ph idx="1"/>
          </p:nvPr>
        </p:nvSpPr>
        <p:spPr>
          <a:xfrm>
            <a:off x="457200" y="1142984"/>
            <a:ext cx="8229600" cy="4983179"/>
          </a:xfrm>
        </p:spPr>
        <p:txBody>
          <a:bodyPr/>
          <a:lstStyle/>
          <a:p>
            <a:r>
              <a:rPr lang="ar-SA" b="1" u="sng" dirty="0"/>
              <a:t>أهداف الجلسة :</a:t>
            </a:r>
            <a:endParaRPr lang="en-US" dirty="0"/>
          </a:p>
          <a:p>
            <a:r>
              <a:rPr lang="ar-SA" b="1" dirty="0"/>
              <a:t>يتوقع في نهاية الجلسة أن يكون المتدرب قادرا على أن :</a:t>
            </a:r>
            <a:endParaRPr lang="en-US" dirty="0"/>
          </a:p>
          <a:p>
            <a:pPr lvl="0"/>
            <a:r>
              <a:rPr lang="ar-SA" dirty="0"/>
              <a:t>يوضح مفهوم الاختبار.</a:t>
            </a:r>
            <a:endParaRPr lang="en-US" b="1" u="sng" dirty="0"/>
          </a:p>
          <a:p>
            <a:pPr lvl="0"/>
            <a:r>
              <a:rPr lang="ar-SA" dirty="0"/>
              <a:t>يذكر  استخدامات الاختبارات.</a:t>
            </a:r>
            <a:endParaRPr lang="en-US" b="1" u="sng" dirty="0"/>
          </a:p>
          <a:p>
            <a:pPr lvl="0"/>
            <a:r>
              <a:rPr lang="ar-SA" dirty="0"/>
              <a:t>يحدد صفات الاختبار الجيد.</a:t>
            </a:r>
            <a:endParaRPr lang="en-US" b="1" u="sng" dirty="0"/>
          </a:p>
          <a:p>
            <a:pPr lvl="0"/>
            <a:r>
              <a:rPr lang="ar-SA" dirty="0"/>
              <a:t>يميز أنواع الاختبارات.</a:t>
            </a:r>
            <a:endParaRPr lang="en-US" b="1" u="sng" dirty="0"/>
          </a:p>
          <a:p>
            <a:pPr lvl="0"/>
            <a:r>
              <a:rPr lang="ar-SA" dirty="0"/>
              <a:t>يرتب خطوات بناء الاختبار .</a:t>
            </a:r>
            <a:endParaRPr lang="en-US" b="1" u="sng" dirty="0"/>
          </a:p>
          <a:p>
            <a:pPr lvl="0"/>
            <a:r>
              <a:rPr lang="ar-SA" dirty="0"/>
              <a:t>يطبق الاختبار على قوائم العلوم والمعارف والمهارات </a:t>
            </a:r>
            <a:endParaRPr lang="en-US" b="1" u="sng" dirty="0"/>
          </a:p>
        </p:txBody>
      </p:sp>
    </p:spTree>
    <p:extLst>
      <p:ext uri="{BB962C8B-B14F-4D97-AF65-F5344CB8AC3E}">
        <p14:creationId xmlns="" xmlns:p14="http://schemas.microsoft.com/office/powerpoint/2010/main" val="9417439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(2/1/1</a:t>
            </a:r>
            <a:r>
              <a:rPr lang="ar-SA" b="1" u="sng" dirty="0" smtClean="0"/>
              <a:t>) 20د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038267003"/>
              </p:ext>
            </p:extLst>
          </p:nvPr>
        </p:nvGraphicFramePr>
        <p:xfrm>
          <a:off x="467544" y="1124744"/>
          <a:ext cx="8064895" cy="1261872"/>
        </p:xfrm>
        <a:graphic>
          <a:graphicData uri="http://schemas.openxmlformats.org/drawingml/2006/table">
            <a:tbl>
              <a:tblPr rtl="1" firstRow="1" firstCol="1" lastRow="1" lastCol="1" bandRow="1" bandCol="1">
                <a:tableStyleId>{5C22544A-7EE6-4342-B048-85BDC9FD1C3A}</a:tableStyleId>
              </a:tblPr>
              <a:tblGrid>
                <a:gridCol w="2109442"/>
                <a:gridCol w="5955453"/>
              </a:tblGrid>
              <a:tr h="0">
                <a:tc>
                  <a:txBody>
                    <a:bodyPr/>
                    <a:lstStyle/>
                    <a:p>
                      <a:pPr marL="0" marR="0" algn="ctr" rtl="1">
                        <a:lnSpc>
                          <a:spcPct val="115000"/>
                        </a:lnSpc>
                        <a:spcBef>
                          <a:spcPts val="0"/>
                        </a:spcBef>
                        <a:spcAft>
                          <a:spcPts val="0"/>
                        </a:spcAft>
                      </a:pPr>
                      <a:r>
                        <a:rPr lang="ar-SA" sz="2400">
                          <a:effectLst/>
                        </a:rPr>
                        <a:t>نوع المهمة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400">
                          <a:effectLst/>
                        </a:rPr>
                        <a:t>جماعية</a:t>
                      </a:r>
                      <a:endParaRPr lang="en-US" sz="16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2400">
                          <a:effectLst/>
                        </a:rPr>
                        <a:t>أسلوب تنفيذ النشاط</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400">
                          <a:effectLst/>
                        </a:rPr>
                        <a:t> مناقشة جماعية </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dirty="0" smtClean="0">
                          <a:effectLst/>
                        </a:rPr>
                        <a:t>هدف</a:t>
                      </a:r>
                      <a:r>
                        <a:rPr lang="ar-SA" sz="2400" baseline="0" dirty="0" smtClean="0">
                          <a:effectLst/>
                        </a:rPr>
                        <a:t> </a:t>
                      </a:r>
                      <a:r>
                        <a:rPr lang="ar-SA" sz="2400" dirty="0" smtClean="0">
                          <a:effectLst/>
                        </a:rPr>
                        <a:t> </a:t>
                      </a:r>
                      <a:r>
                        <a:rPr lang="ar-SA" sz="2400" dirty="0">
                          <a:effectLst/>
                        </a:rPr>
                        <a:t>النشاط</a:t>
                      </a:r>
                      <a:endParaRPr lang="en-US" sz="1600" dirty="0">
                        <a:effectLst/>
                        <a:latin typeface="Times New Roman"/>
                        <a:ea typeface="Times New Roman"/>
                        <a:cs typeface="Arial"/>
                      </a:endParaRPr>
                    </a:p>
                  </a:txBody>
                  <a:tcPr marL="68580" marR="68580" marT="0" marB="0" anchor="ctr"/>
                </a:tc>
                <a:tc>
                  <a:txBody>
                    <a:bodyPr/>
                    <a:lstStyle/>
                    <a:p>
                      <a:pPr rtl="1"/>
                      <a:r>
                        <a:rPr lang="ar-SA" sz="2400" dirty="0" smtClean="0">
                          <a:effectLst/>
                        </a:rPr>
                        <a:t>1</a:t>
                      </a:r>
                      <a:r>
                        <a:rPr lang="ar-SA" sz="2400" b="1" kern="1200" dirty="0" smtClean="0">
                          <a:solidFill>
                            <a:schemeClr val="lt1"/>
                          </a:solidFill>
                          <a:effectLst/>
                          <a:latin typeface="+mn-lt"/>
                          <a:ea typeface="+mn-ea"/>
                          <a:cs typeface="+mn-cs"/>
                        </a:rPr>
                        <a:t>أن يتعرف المتدرب على أهم أساليب التقويم الصفي</a:t>
                      </a:r>
                      <a:endParaRPr lang="en-US" sz="2400" b="1" kern="1200" dirty="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539552" y="2690336"/>
            <a:ext cx="7992888" cy="1815882"/>
          </a:xfrm>
          <a:prstGeom prst="rect">
            <a:avLst/>
          </a:prstGeom>
        </p:spPr>
        <p:txBody>
          <a:bodyPr wrap="square">
            <a:spAutoFit/>
          </a:bodyPr>
          <a:lstStyle/>
          <a:p>
            <a:endParaRPr lang="en-US" sz="2800" dirty="0"/>
          </a:p>
          <a:p>
            <a:r>
              <a:rPr lang="ar-SA" sz="2800" b="1" dirty="0"/>
              <a:t>عزيزي المتدرب:</a:t>
            </a:r>
            <a:endParaRPr lang="en-US" sz="2800" dirty="0"/>
          </a:p>
          <a:p>
            <a:r>
              <a:rPr lang="ar-SA" sz="2800" dirty="0"/>
              <a:t>بالتعاون مع أفراد مجموعتك، اذكر أهم الأساليب المستخدمة في التقويم الصفي.</a:t>
            </a:r>
            <a:endParaRPr lang="en-US" sz="2800" dirty="0"/>
          </a:p>
        </p:txBody>
      </p:sp>
    </p:spTree>
    <p:extLst>
      <p:ext uri="{BB962C8B-B14F-4D97-AF65-F5344CB8AC3E}">
        <p14:creationId xmlns="" xmlns:p14="http://schemas.microsoft.com/office/powerpoint/2010/main" val="10672860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المادة العلمية للنشاط ( 2/1/1</a:t>
            </a:r>
            <a:r>
              <a:rPr lang="ar-SA" b="1" u="sng"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lstStyle/>
          <a:p>
            <a:endParaRPr lang="ar-SA" b="1" dirty="0" smtClean="0"/>
          </a:p>
          <a:p>
            <a:r>
              <a:rPr lang="ar-SA" b="1" dirty="0" smtClean="0"/>
              <a:t>أهم </a:t>
            </a:r>
            <a:r>
              <a:rPr lang="ar-SA" b="1" dirty="0"/>
              <a:t>الأساليب المستخدمة في التقويم الصفي:</a:t>
            </a:r>
            <a:endParaRPr lang="en-US" dirty="0"/>
          </a:p>
          <a:p>
            <a:pPr lvl="0"/>
            <a:r>
              <a:rPr lang="ar-SA" dirty="0"/>
              <a:t> الاختبارات.</a:t>
            </a:r>
            <a:endParaRPr lang="en-US" dirty="0"/>
          </a:p>
          <a:p>
            <a:pPr lvl="0"/>
            <a:r>
              <a:rPr lang="ar-SA" dirty="0"/>
              <a:t> الملاحظة .</a:t>
            </a:r>
            <a:endParaRPr lang="en-US" dirty="0"/>
          </a:p>
          <a:p>
            <a:pPr lvl="0"/>
            <a:r>
              <a:rPr lang="ar-SA" dirty="0"/>
              <a:t>ملف الطالب (ملف الإنجاز)</a:t>
            </a:r>
            <a:endParaRPr lang="en-US" dirty="0"/>
          </a:p>
          <a:p>
            <a:pPr marL="514350" lvl="0" indent="-514350">
              <a:buFont typeface="+mj-lt"/>
              <a:buAutoNum type="arabicPeriod"/>
            </a:pPr>
            <a:endParaRPr lang="ar-SA" dirty="0" smtClean="0"/>
          </a:p>
        </p:txBody>
      </p:sp>
    </p:spTree>
    <p:extLst>
      <p:ext uri="{BB962C8B-B14F-4D97-AF65-F5344CB8AC3E}">
        <p14:creationId xmlns="" xmlns:p14="http://schemas.microsoft.com/office/powerpoint/2010/main" val="25099385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(2/1/2</a:t>
            </a:r>
            <a:r>
              <a:rPr lang="ar-SA" b="1" u="sng" dirty="0" smtClean="0"/>
              <a:t>) 20د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367708225"/>
              </p:ext>
            </p:extLst>
          </p:nvPr>
        </p:nvGraphicFramePr>
        <p:xfrm>
          <a:off x="539552" y="1124744"/>
          <a:ext cx="8064895" cy="960120"/>
        </p:xfrm>
        <a:graphic>
          <a:graphicData uri="http://schemas.openxmlformats.org/drawingml/2006/table">
            <a:tbl>
              <a:tblPr rtl="1" firstRow="1" firstCol="1" lastRow="1" lastCol="1" bandRow="1" bandCol="1">
                <a:tableStyleId>{5C22544A-7EE6-4342-B048-85BDC9FD1C3A}</a:tableStyleId>
              </a:tblPr>
              <a:tblGrid>
                <a:gridCol w="2109442"/>
                <a:gridCol w="5955453"/>
              </a:tblGrid>
              <a:tr h="0">
                <a:tc>
                  <a:txBody>
                    <a:bodyPr/>
                    <a:lstStyle/>
                    <a:p>
                      <a:pPr marL="0" marR="0" algn="ctr" rtl="1">
                        <a:lnSpc>
                          <a:spcPct val="115000"/>
                        </a:lnSpc>
                        <a:spcBef>
                          <a:spcPts val="0"/>
                        </a:spcBef>
                        <a:spcAft>
                          <a:spcPts val="0"/>
                        </a:spcAft>
                      </a:pPr>
                      <a:r>
                        <a:rPr lang="ar-SA" sz="2000" dirty="0">
                          <a:effectLst/>
                        </a:rPr>
                        <a:t>نوع المهمة</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فردية ، </a:t>
                      </a:r>
                      <a:r>
                        <a:rPr lang="ar-SA" sz="2000" dirty="0" smtClean="0">
                          <a:effectLst/>
                        </a:rPr>
                        <a:t>جماعية ، وأسلوب التنفيذ</a:t>
                      </a:r>
                      <a:r>
                        <a:rPr lang="ar-SA" sz="2000" baseline="0" dirty="0" smtClean="0">
                          <a:effectLst/>
                        </a:rPr>
                        <a:t> عصف ذهني </a:t>
                      </a:r>
                      <a:endParaRPr lang="en-US" sz="14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000" dirty="0" smtClean="0">
                          <a:effectLst/>
                        </a:rPr>
                        <a:t>هدف</a:t>
                      </a:r>
                      <a:r>
                        <a:rPr lang="ar-SA" sz="2000" baseline="0" dirty="0" smtClean="0">
                          <a:effectLst/>
                        </a:rPr>
                        <a:t> </a:t>
                      </a:r>
                      <a:r>
                        <a:rPr lang="ar-SA" sz="2000" dirty="0" smtClean="0">
                          <a:effectLst/>
                        </a:rPr>
                        <a:t>النشاط</a:t>
                      </a:r>
                      <a:endParaRPr lang="en-US" sz="1400" dirty="0">
                        <a:effectLst/>
                        <a:latin typeface="Times New Roman"/>
                        <a:ea typeface="Times New Roman"/>
                        <a:cs typeface="Arial"/>
                      </a:endParaRPr>
                    </a:p>
                  </a:txBody>
                  <a:tcPr marL="68580" marR="68580" marT="0" marB="0" anchor="ctr"/>
                </a:tc>
                <a:tc>
                  <a:txBody>
                    <a:bodyPr/>
                    <a:lstStyle/>
                    <a:p>
                      <a:pPr marL="342900" lvl="0" indent="-342900" rtl="1">
                        <a:buFont typeface="Arial" panose="020B0604020202020204" pitchFamily="34" charset="0"/>
                        <a:buChar char="•"/>
                      </a:pPr>
                      <a:r>
                        <a:rPr lang="ar-SA" sz="2000" b="1" kern="1200" dirty="0" smtClean="0">
                          <a:solidFill>
                            <a:schemeClr val="lt1"/>
                          </a:solidFill>
                          <a:effectLst/>
                          <a:latin typeface="+mn-lt"/>
                          <a:ea typeface="+mn-ea"/>
                          <a:cs typeface="+mn-cs"/>
                        </a:rPr>
                        <a:t>أن يتعرف المتدرب على مجالات استخدام الاختبارات </a:t>
                      </a:r>
                      <a:endParaRPr lang="en-US" sz="2000" b="1" kern="1200" dirty="0" smtClean="0">
                        <a:solidFill>
                          <a:schemeClr val="lt1"/>
                        </a:solidFill>
                        <a:effectLst/>
                        <a:latin typeface="+mn-lt"/>
                        <a:ea typeface="+mn-ea"/>
                        <a:cs typeface="+mn-cs"/>
                      </a:endParaRPr>
                    </a:p>
                    <a:p>
                      <a:pPr marL="342900" lvl="0" indent="-342900" rtl="1">
                        <a:buFont typeface="Arial" panose="020B0604020202020204" pitchFamily="34" charset="0"/>
                        <a:buChar char="•"/>
                      </a:pPr>
                      <a:r>
                        <a:rPr lang="ar-SA" sz="2000" b="1" kern="1200" dirty="0" smtClean="0">
                          <a:solidFill>
                            <a:schemeClr val="lt1"/>
                          </a:solidFill>
                          <a:effectLst/>
                          <a:latin typeface="+mn-lt"/>
                          <a:ea typeface="+mn-ea"/>
                          <a:cs typeface="+mn-cs"/>
                        </a:rPr>
                        <a:t>أن يذكر المتدرب صفات الاختبار الجيد.</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2828836"/>
            <a:ext cx="7992888" cy="1384995"/>
          </a:xfrm>
          <a:prstGeom prst="rect">
            <a:avLst/>
          </a:prstGeom>
        </p:spPr>
        <p:txBody>
          <a:bodyPr wrap="square">
            <a:spAutoFit/>
          </a:bodyPr>
          <a:lstStyle/>
          <a:p>
            <a:r>
              <a:rPr lang="ar-SA" sz="2800" b="1" u="sng" dirty="0"/>
              <a:t>عزيزي المتدرب:</a:t>
            </a:r>
            <a:endParaRPr lang="en-US" sz="2800" dirty="0"/>
          </a:p>
          <a:p>
            <a:r>
              <a:rPr lang="ar-SA" sz="2800" b="1" dirty="0"/>
              <a:t> بالتعاون مع أفراد مجموعتكِ ناقش ما يلي :</a:t>
            </a:r>
            <a:endParaRPr lang="en-US" sz="2800" dirty="0"/>
          </a:p>
          <a:p>
            <a:r>
              <a:rPr lang="ar-SA" sz="2800" dirty="0"/>
              <a:t>تعريف الاختبار ومجالات استخدامه، وصفات الاختبار الجيد .</a:t>
            </a:r>
            <a:endParaRPr lang="en-US" sz="2800" dirty="0"/>
          </a:p>
        </p:txBody>
      </p:sp>
    </p:spTree>
    <p:extLst>
      <p:ext uri="{BB962C8B-B14F-4D97-AF65-F5344CB8AC3E}">
        <p14:creationId xmlns="" xmlns:p14="http://schemas.microsoft.com/office/powerpoint/2010/main" val="21430814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المادة العلمية للنشاط  (2/1/2)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r>
              <a:rPr lang="ar-SA" b="1" dirty="0"/>
              <a:t>الاختبار هو</a:t>
            </a:r>
            <a:r>
              <a:rPr lang="ar-SA" b="1" dirty="0" smtClean="0"/>
              <a:t>: </a:t>
            </a:r>
            <a:r>
              <a:rPr lang="ar-SA" dirty="0" smtClean="0"/>
              <a:t> </a:t>
            </a:r>
            <a:r>
              <a:rPr lang="ar-SA" dirty="0"/>
              <a:t>أداة أعدت بطريقة منظمة من مجموعة من المثيرات لتقدير خاصية سلوكية محددة لدى الفرد يعبر عنها بصورة كمية أو رقمية</a:t>
            </a:r>
            <a:r>
              <a:rPr lang="ar-SA" dirty="0" smtClean="0"/>
              <a:t>.</a:t>
            </a:r>
            <a:r>
              <a:rPr lang="ar-SA" b="1" dirty="0"/>
              <a:t> </a:t>
            </a:r>
            <a:endParaRPr lang="en-US" dirty="0"/>
          </a:p>
          <a:p>
            <a:r>
              <a:rPr lang="ar-SA" b="1" dirty="0"/>
              <a:t>مجالات استخدام الاختبار أو أغراضه</a:t>
            </a:r>
            <a:r>
              <a:rPr lang="ar-SA" b="1" dirty="0" smtClean="0"/>
              <a:t>: </a:t>
            </a:r>
            <a:r>
              <a:rPr lang="ar-SA" dirty="0" smtClean="0"/>
              <a:t>تستخدم </a:t>
            </a:r>
            <a:r>
              <a:rPr lang="ar-SA" dirty="0"/>
              <a:t>الاختبارات في جميع المجالات والميادين: </a:t>
            </a:r>
            <a:r>
              <a:rPr lang="ar-SA" dirty="0" smtClean="0"/>
              <a:t> </a:t>
            </a:r>
            <a:r>
              <a:rPr lang="en-US" dirty="0" smtClean="0"/>
              <a:t> </a:t>
            </a:r>
            <a:r>
              <a:rPr lang="ar-SA" dirty="0"/>
              <a:t>( في التربية، في الإدارة ، في الصناعة، في علم النفس، في الطب )</a:t>
            </a:r>
            <a:endParaRPr lang="en-US" dirty="0"/>
          </a:p>
          <a:p>
            <a:pPr lvl="0"/>
            <a:r>
              <a:rPr lang="ar-SA" dirty="0"/>
              <a:t> المسح : جمع المعلومات والبيانات عن واقع معين.</a:t>
            </a:r>
            <a:endParaRPr lang="en-US" dirty="0"/>
          </a:p>
          <a:p>
            <a:pPr lvl="0"/>
            <a:r>
              <a:rPr lang="ar-SA" dirty="0"/>
              <a:t>التنبؤ: معرفة مدى ما يمكن أن يحدث من تغير على ظاهرة أو سلوك ما.</a:t>
            </a:r>
            <a:endParaRPr lang="en-US" dirty="0"/>
          </a:p>
          <a:p>
            <a:pPr lvl="0"/>
            <a:r>
              <a:rPr lang="ar-SA" dirty="0"/>
              <a:t>التشخيص: تحديد لنواحي الضعف والقوة في مجال ما.</a:t>
            </a:r>
            <a:endParaRPr lang="en-US" dirty="0"/>
          </a:p>
          <a:p>
            <a:pPr lvl="0"/>
            <a:r>
              <a:rPr lang="ar-SA" dirty="0"/>
              <a:t>العلاج: تقديم العلاج لحل مشكلة ما.</a:t>
            </a:r>
            <a:endParaRPr lang="en-US" dirty="0"/>
          </a:p>
          <a:p>
            <a:endParaRPr lang="en-US" b="1" u="sng" dirty="0"/>
          </a:p>
        </p:txBody>
      </p:sp>
    </p:spTree>
    <p:extLst>
      <p:ext uri="{BB962C8B-B14F-4D97-AF65-F5344CB8AC3E}">
        <p14:creationId xmlns="" xmlns:p14="http://schemas.microsoft.com/office/powerpoint/2010/main" val="3964661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إرشادات للمتدرب</a:t>
            </a:r>
            <a:r>
              <a:rPr lang="ar-SA" b="1" dirty="0" smtClean="0"/>
              <a:t>:</a:t>
            </a:r>
            <a:endParaRPr lang="ar-SA" dirty="0"/>
          </a:p>
        </p:txBody>
      </p:sp>
      <p:sp>
        <p:nvSpPr>
          <p:cNvPr id="3" name="عنصر نائب للمحتوى 2"/>
          <p:cNvSpPr>
            <a:spLocks noGrp="1"/>
          </p:cNvSpPr>
          <p:nvPr>
            <p:ph idx="1"/>
          </p:nvPr>
        </p:nvSpPr>
        <p:spPr>
          <a:xfrm>
            <a:off x="457200" y="1142984"/>
            <a:ext cx="8229600" cy="4983179"/>
          </a:xfrm>
        </p:spPr>
        <p:txBody>
          <a:bodyPr/>
          <a:lstStyle/>
          <a:p>
            <a:pPr lvl="0"/>
            <a:r>
              <a:rPr lang="ar-SA" dirty="0"/>
              <a:t>موعد الحضور الساعة (7.45) ص </a:t>
            </a:r>
            <a:r>
              <a:rPr lang="ar-SA" dirty="0" smtClean="0"/>
              <a:t>، وبداية </a:t>
            </a:r>
            <a:r>
              <a:rPr lang="ar-SA" dirty="0"/>
              <a:t>الجلسة الأولى سوف تكون في تمام الساعة (8)ص .</a:t>
            </a:r>
            <a:endParaRPr lang="en-US" dirty="0"/>
          </a:p>
          <a:p>
            <a:pPr lvl="0"/>
            <a:r>
              <a:rPr lang="ar-SA" dirty="0"/>
              <a:t>تنتهي الجلسة الثانية في تما م الساعة (12).</a:t>
            </a:r>
            <a:endParaRPr lang="en-US" dirty="0"/>
          </a:p>
          <a:p>
            <a:pPr lvl="0"/>
            <a:r>
              <a:rPr lang="ar-SA" dirty="0"/>
              <a:t>لضمان الاستفادة القصوى وعدم تشتت الانتباه يرجى وضع الجوال على الصامت.</a:t>
            </a:r>
            <a:endParaRPr lang="en-US" dirty="0"/>
          </a:p>
          <a:p>
            <a:pPr lvl="0"/>
            <a:r>
              <a:rPr lang="ar-SA" dirty="0"/>
              <a:t>عند الحاجة إلى استقبال مكالمة ضرورية يمكن الاستئذان والتحدث خارج القاعة.</a:t>
            </a:r>
            <a:endParaRPr lang="en-US" dirty="0"/>
          </a:p>
          <a:p>
            <a:endParaRPr lang="ar-SA" dirty="0"/>
          </a:p>
        </p:txBody>
      </p:sp>
    </p:spTree>
    <p:extLst>
      <p:ext uri="{BB962C8B-B14F-4D97-AF65-F5344CB8AC3E}">
        <p14:creationId xmlns="" xmlns:p14="http://schemas.microsoft.com/office/powerpoint/2010/main" val="30588790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b="1" dirty="0"/>
              <a:t>صفات الاختبار الجيد :</a:t>
            </a:r>
            <a:endParaRPr lang="en-US" dirty="0"/>
          </a:p>
          <a:p>
            <a:pPr lvl="0"/>
            <a:r>
              <a:rPr lang="ar-SA" b="1" dirty="0"/>
              <a:t>الموضوعية</a:t>
            </a:r>
            <a:r>
              <a:rPr lang="ar-SA" dirty="0"/>
              <a:t>: أن يعطي الاختبار نفس النتائج مهما اختلف المقيمون.</a:t>
            </a:r>
            <a:endParaRPr lang="en-US" dirty="0"/>
          </a:p>
          <a:p>
            <a:pPr lvl="0"/>
            <a:r>
              <a:rPr lang="ar-SA" b="1" dirty="0"/>
              <a:t>الصدق</a:t>
            </a:r>
            <a:r>
              <a:rPr lang="ar-SA" dirty="0"/>
              <a:t>: أن يقيس الاختبار ما وضع من أجله.( له عدة أنواع مثل صدق المحتوى، الصدق التلازمي، والصدق الظاهري، والصدق </a:t>
            </a:r>
            <a:r>
              <a:rPr lang="ar-SA" dirty="0" err="1"/>
              <a:t>التنبؤي</a:t>
            </a:r>
            <a:r>
              <a:rPr lang="ar-SA" dirty="0"/>
              <a:t>،..)</a:t>
            </a:r>
            <a:endParaRPr lang="en-US" dirty="0"/>
          </a:p>
          <a:p>
            <a:pPr lvl="0"/>
            <a:r>
              <a:rPr lang="ar-SA" b="1" dirty="0"/>
              <a:t>ثبات الاختبار</a:t>
            </a:r>
            <a:r>
              <a:rPr lang="ar-SA" dirty="0"/>
              <a:t>: أن يعطي الاختبار نتائج مقاربة أو نفسها إذا طبق أكثر من مرة في ظروف مماثلة.( وله أنواع منها إعادة الاختبار، التجزئة النصفية، الصور المتكافئة)</a:t>
            </a:r>
            <a:endParaRPr lang="en-US" dirty="0"/>
          </a:p>
          <a:p>
            <a:endParaRPr lang="en-US" b="1" u="sng" dirty="0"/>
          </a:p>
        </p:txBody>
      </p:sp>
    </p:spTree>
    <p:extLst>
      <p:ext uri="{BB962C8B-B14F-4D97-AF65-F5344CB8AC3E}">
        <p14:creationId xmlns="" xmlns:p14="http://schemas.microsoft.com/office/powerpoint/2010/main" val="16961515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(2/1/3) </a:t>
            </a:r>
            <a:r>
              <a:rPr lang="ar-SA" b="1" u="sng" dirty="0" smtClean="0"/>
              <a:t> 20د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4188220165"/>
              </p:ext>
            </p:extLst>
          </p:nvPr>
        </p:nvGraphicFramePr>
        <p:xfrm>
          <a:off x="539552" y="1052736"/>
          <a:ext cx="8064895" cy="980821"/>
        </p:xfrm>
        <a:graphic>
          <a:graphicData uri="http://schemas.openxmlformats.org/drawingml/2006/table">
            <a:tbl>
              <a:tblPr rtl="1" firstRow="1" firstCol="1" lastRow="1" lastCol="1" bandRow="1" bandCol="1">
                <a:tableStyleId>{5C22544A-7EE6-4342-B048-85BDC9FD1C3A}</a:tableStyleId>
              </a:tblPr>
              <a:tblGrid>
                <a:gridCol w="2109442"/>
                <a:gridCol w="5955453"/>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تصنيف </a:t>
                      </a:r>
                      <a:endParaRPr lang="en-US" sz="12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0" marR="0" algn="justLow" rtl="1">
                        <a:lnSpc>
                          <a:spcPct val="115000"/>
                        </a:lnSpc>
                        <a:spcBef>
                          <a:spcPts val="0"/>
                        </a:spcBef>
                        <a:spcAft>
                          <a:spcPts val="0"/>
                        </a:spcAft>
                      </a:pPr>
                      <a:r>
                        <a:rPr lang="ar-SA" sz="1800" dirty="0">
                          <a:effectLst/>
                        </a:rPr>
                        <a:t>أن يرتب المتدرب خطوات بناء الاختبار.</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899592" y="2690336"/>
            <a:ext cx="7488832" cy="1569660"/>
          </a:xfrm>
          <a:prstGeom prst="rect">
            <a:avLst/>
          </a:prstGeom>
        </p:spPr>
        <p:txBody>
          <a:bodyPr wrap="square">
            <a:spAutoFit/>
          </a:bodyPr>
          <a:lstStyle/>
          <a:p>
            <a:r>
              <a:rPr lang="ar-SA" sz="2400" b="1" dirty="0"/>
              <a:t>عزيزي المتدرب:</a:t>
            </a:r>
            <a:endParaRPr lang="en-US" sz="2400" dirty="0"/>
          </a:p>
          <a:p>
            <a:r>
              <a:rPr lang="ar-SA" sz="2400" dirty="0"/>
              <a:t>لديك مجموعة من البطاقات تحوي كل واحدة منها خطوة من خطوات بناء الاختبار.</a:t>
            </a:r>
            <a:endParaRPr lang="en-US" sz="2400" dirty="0"/>
          </a:p>
          <a:p>
            <a:r>
              <a:rPr lang="ar-SA" sz="2400" dirty="0"/>
              <a:t> بالتعاون مع أفراد مجموعتك رتب البطاقات وفقا لما تراه مناسباً .</a:t>
            </a:r>
            <a:endParaRPr lang="en-US" sz="2400" dirty="0"/>
          </a:p>
        </p:txBody>
      </p:sp>
    </p:spTree>
    <p:extLst>
      <p:ext uri="{BB962C8B-B14F-4D97-AF65-F5344CB8AC3E}">
        <p14:creationId xmlns="" xmlns:p14="http://schemas.microsoft.com/office/powerpoint/2010/main" val="16854468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خطوات بناء الاختبار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pPr lvl="0"/>
            <a:r>
              <a:rPr lang="ar-SA" dirty="0" smtClean="0"/>
              <a:t>تحديد </a:t>
            </a:r>
            <a:r>
              <a:rPr lang="ar-SA" dirty="0"/>
              <a:t>أهداف واستخدامات الاختبار ( قبلي، بنائي، ختامي،..)</a:t>
            </a:r>
            <a:endParaRPr lang="en-US" dirty="0"/>
          </a:p>
          <a:p>
            <a:pPr lvl="0"/>
            <a:r>
              <a:rPr lang="ar-SA" dirty="0"/>
              <a:t>تحليل محتوى المادة التعليمي ( المقرر الدراسي ) الذي ستكون موضوعا للقياس بواسطة الاختبار.</a:t>
            </a:r>
            <a:endParaRPr lang="en-US" dirty="0"/>
          </a:p>
          <a:p>
            <a:pPr lvl="0"/>
            <a:r>
              <a:rPr lang="ar-SA" dirty="0"/>
              <a:t>تحديد الأهداف والنواتج التعليمية التي ستخضع للقياس بواسطة الاختبار.</a:t>
            </a:r>
            <a:endParaRPr lang="en-US" dirty="0"/>
          </a:p>
          <a:p>
            <a:pPr lvl="0"/>
            <a:r>
              <a:rPr lang="ar-SA" dirty="0"/>
              <a:t> تعريف الأهداف والنواتج التعليمية في مصطلحات سلوكية محددة قابلة للملاحظة والقياس .</a:t>
            </a:r>
            <a:endParaRPr lang="en-US" dirty="0"/>
          </a:p>
          <a:p>
            <a:pPr lvl="0"/>
            <a:r>
              <a:rPr lang="ar-SA" dirty="0"/>
              <a:t>صياغة الفقرات الاختبارية.</a:t>
            </a:r>
            <a:endParaRPr lang="en-US" dirty="0"/>
          </a:p>
          <a:p>
            <a:pPr lvl="0"/>
            <a:r>
              <a:rPr lang="ar-SA" dirty="0"/>
              <a:t>إعداد جدول المواصفات.</a:t>
            </a:r>
            <a:endParaRPr lang="en-US" dirty="0"/>
          </a:p>
          <a:p>
            <a:pPr lvl="0"/>
            <a:r>
              <a:rPr lang="ar-SA" dirty="0"/>
              <a:t>استخدام جدول المواصفات كأساس في وضع الاختبار</a:t>
            </a:r>
            <a:r>
              <a:rPr lang="ar-SA" dirty="0" smtClean="0"/>
              <a:t>.</a:t>
            </a:r>
            <a:endParaRPr lang="en-US" dirty="0"/>
          </a:p>
        </p:txBody>
      </p:sp>
    </p:spTree>
    <p:extLst>
      <p:ext uri="{BB962C8B-B14F-4D97-AF65-F5344CB8AC3E}">
        <p14:creationId xmlns="" xmlns:p14="http://schemas.microsoft.com/office/powerpoint/2010/main" val="37146932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smtClean="0"/>
              <a:t>نشاط (2/1/4)  50 د</a:t>
            </a:r>
            <a:endParaRPr lang="en-US" dirty="0"/>
          </a:p>
        </p:txBody>
      </p:sp>
      <p:sp>
        <p:nvSpPr>
          <p:cNvPr id="3" name="عنصر نائب للمحتوى 2"/>
          <p:cNvSpPr>
            <a:spLocks noGrp="1"/>
          </p:cNvSpPr>
          <p:nvPr>
            <p:ph idx="1"/>
          </p:nvPr>
        </p:nvSpPr>
        <p:spPr>
          <a:xfrm>
            <a:off x="457200" y="2099989"/>
            <a:ext cx="8229600" cy="4281339"/>
          </a:xfrm>
        </p:spPr>
        <p:txBody>
          <a:bodyPr/>
          <a:lstStyle/>
          <a:p>
            <a:endParaRPr lang="ar-SA" b="1" dirty="0" smtClean="0"/>
          </a:p>
          <a:p>
            <a:r>
              <a:rPr lang="ar-SA" b="1" dirty="0" smtClean="0"/>
              <a:t>عزيزي </a:t>
            </a:r>
            <a:r>
              <a:rPr lang="ar-SA" b="1" dirty="0"/>
              <a:t>المتدرب:</a:t>
            </a:r>
            <a:endParaRPr lang="en-US" dirty="0"/>
          </a:p>
          <a:p>
            <a:pPr marL="0" indent="0">
              <a:buNone/>
            </a:pPr>
            <a:r>
              <a:rPr lang="ar-SA" dirty="0" smtClean="0"/>
              <a:t>بالتعاون </a:t>
            </a:r>
            <a:r>
              <a:rPr lang="ar-SA" dirty="0"/>
              <a:t>مع أفراد مجموعتك ومستفيدا من النشرة المعرفية (2/1/4) </a:t>
            </a:r>
            <a:endParaRPr lang="en-US" dirty="0"/>
          </a:p>
          <a:p>
            <a:pPr marL="0" indent="0">
              <a:buNone/>
            </a:pPr>
            <a:r>
              <a:rPr lang="ar-SA" dirty="0"/>
              <a:t>اختر مهارة من قائمة (العلوم والمعارف والمهارات) التي تدرسها ، ثم صغ عليها اختبارا تشخيصيا وآخر بنائيا وثالث ختاميا ، مراعيا مواصفات الاختبار الجيد مبينا الفرق بينها :</a:t>
            </a:r>
            <a:endParaRPr lang="en-US" dirty="0"/>
          </a:p>
          <a:p>
            <a:pPr marL="0" indent="0">
              <a:buNone/>
            </a:pPr>
            <a:endParaRPr lang="en-US" b="1" u="sng" dirty="0"/>
          </a:p>
        </p:txBody>
      </p:sp>
      <p:graphicFrame>
        <p:nvGraphicFramePr>
          <p:cNvPr id="5" name="جدول 4"/>
          <p:cNvGraphicFramePr>
            <a:graphicFrameLocks noGrp="1"/>
          </p:cNvGraphicFramePr>
          <p:nvPr>
            <p:extLst>
              <p:ext uri="{D42A27DB-BD31-4B8C-83A1-F6EECF244321}">
                <p14:modId xmlns="" xmlns:p14="http://schemas.microsoft.com/office/powerpoint/2010/main" val="1735950897"/>
              </p:ext>
            </p:extLst>
          </p:nvPr>
        </p:nvGraphicFramePr>
        <p:xfrm>
          <a:off x="539552" y="1052736"/>
          <a:ext cx="7992887" cy="980821"/>
        </p:xfrm>
        <a:graphic>
          <a:graphicData uri="http://schemas.openxmlformats.org/drawingml/2006/table">
            <a:tbl>
              <a:tblPr rtl="1" firstRow="1" firstCol="1" lastRow="1" lastCol="1" bandRow="1" bandCol="1">
                <a:tableStyleId>{5C22544A-7EE6-4342-B048-85BDC9FD1C3A}</a:tableStyleId>
              </a:tblPr>
              <a:tblGrid>
                <a:gridCol w="2090608"/>
                <a:gridCol w="5902279"/>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عصف ذهني </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أن يطبق المتدرب أسلوب الاختبارات على تقويم مهارة من المهارات   </a:t>
                      </a:r>
                      <a:endParaRPr lang="en-US" sz="12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 xmlns:p14="http://schemas.microsoft.com/office/powerpoint/2010/main" val="28544596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normAutofit/>
          </a:bodyPr>
          <a:lstStyle/>
          <a:p>
            <a:endParaRPr lang="ar-SA" sz="4000" b="1" u="sng" dirty="0" smtClean="0"/>
          </a:p>
          <a:p>
            <a:endParaRPr lang="ar-SA" sz="4000" b="1" u="sng" dirty="0"/>
          </a:p>
          <a:p>
            <a:endParaRPr lang="ar-SA" sz="4000" b="1" u="sng" dirty="0" smtClean="0"/>
          </a:p>
          <a:p>
            <a:pPr algn="ctr"/>
            <a:r>
              <a:rPr lang="ar-SA" sz="4000" b="1" u="sng" dirty="0" smtClean="0"/>
              <a:t>الجلسة </a:t>
            </a:r>
            <a:r>
              <a:rPr lang="ar-SA" sz="4000" b="1" u="sng" dirty="0"/>
              <a:t>الثانية (110 دقيقة )</a:t>
            </a:r>
            <a:endParaRPr lang="en-US" sz="4000" dirty="0"/>
          </a:p>
          <a:p>
            <a:endParaRPr lang="en-US" sz="4800" b="1" u="sng" dirty="0"/>
          </a:p>
        </p:txBody>
      </p:sp>
    </p:spTree>
    <p:extLst>
      <p:ext uri="{BB962C8B-B14F-4D97-AF65-F5344CB8AC3E}">
        <p14:creationId xmlns="" xmlns:p14="http://schemas.microsoft.com/office/powerpoint/2010/main" val="6007372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أهداف الجلسة :</a:t>
            </a:r>
            <a:endParaRPr lang="en-US" b="1" dirty="0"/>
          </a:p>
        </p:txBody>
      </p:sp>
      <p:sp>
        <p:nvSpPr>
          <p:cNvPr id="3" name="عنصر نائب للمحتوى 2"/>
          <p:cNvSpPr>
            <a:spLocks noGrp="1"/>
          </p:cNvSpPr>
          <p:nvPr>
            <p:ph idx="1"/>
          </p:nvPr>
        </p:nvSpPr>
        <p:spPr>
          <a:xfrm>
            <a:off x="457200" y="1142984"/>
            <a:ext cx="8229600" cy="4983179"/>
          </a:xfrm>
        </p:spPr>
        <p:txBody>
          <a:bodyPr/>
          <a:lstStyle/>
          <a:p>
            <a:pPr lvl="0"/>
            <a:r>
              <a:rPr lang="ar-SA" dirty="0" smtClean="0"/>
              <a:t>أن </a:t>
            </a:r>
            <a:r>
              <a:rPr lang="ar-SA" dirty="0"/>
              <a:t>يتعرف المتدرب على ماهية الملاحظة وشروطها.</a:t>
            </a:r>
            <a:endParaRPr lang="en-US" b="1" u="sng" dirty="0"/>
          </a:p>
          <a:p>
            <a:pPr lvl="0"/>
            <a:r>
              <a:rPr lang="ar-SA" dirty="0"/>
              <a:t>أن يتعرف المتدرب على أنواع الملاحظة.</a:t>
            </a:r>
            <a:endParaRPr lang="en-US" b="1" u="sng" dirty="0"/>
          </a:p>
          <a:p>
            <a:pPr lvl="0"/>
            <a:r>
              <a:rPr lang="ar-SA" dirty="0"/>
              <a:t>أن يحدد المتدرب أساليب تسجيل الملاحظة.</a:t>
            </a:r>
            <a:endParaRPr lang="en-US" b="1" u="sng" dirty="0"/>
          </a:p>
          <a:p>
            <a:pPr lvl="0"/>
            <a:r>
              <a:rPr lang="ar-SA" dirty="0"/>
              <a:t>أن يصمم المتدرب نموذج ملاحظة لموضوع معين في مادة تخصصه باستخدام إحدى أساليب تسجيل الملاحظة.</a:t>
            </a:r>
            <a:endParaRPr lang="en-US" dirty="0"/>
          </a:p>
          <a:p>
            <a:endParaRPr lang="en-US" b="1" u="sng" dirty="0"/>
          </a:p>
        </p:txBody>
      </p:sp>
    </p:spTree>
    <p:extLst>
      <p:ext uri="{BB962C8B-B14F-4D97-AF65-F5344CB8AC3E}">
        <p14:creationId xmlns="" xmlns:p14="http://schemas.microsoft.com/office/powerpoint/2010/main" val="16532730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الإجراءات التدريبية للجلسة </a:t>
            </a:r>
            <a:r>
              <a:rPr lang="ar-SA" b="1" u="sng" dirty="0" smtClean="0"/>
              <a:t>:</a:t>
            </a:r>
            <a:endParaRPr lang="en-US" dirty="0"/>
          </a:p>
        </p:txBody>
      </p:sp>
      <p:graphicFrame>
        <p:nvGraphicFramePr>
          <p:cNvPr id="5" name="عنصر نائب للمحتوى 4"/>
          <p:cNvGraphicFramePr>
            <a:graphicFrameLocks noGrp="1"/>
          </p:cNvGraphicFramePr>
          <p:nvPr>
            <p:ph idx="1"/>
            <p:extLst>
              <p:ext uri="{D42A27DB-BD31-4B8C-83A1-F6EECF244321}">
                <p14:modId xmlns="" xmlns:p14="http://schemas.microsoft.com/office/powerpoint/2010/main" val="1490999650"/>
              </p:ext>
            </p:extLst>
          </p:nvPr>
        </p:nvGraphicFramePr>
        <p:xfrm>
          <a:off x="683568" y="1347816"/>
          <a:ext cx="7704856" cy="4950460"/>
        </p:xfrm>
        <a:graphic>
          <a:graphicData uri="http://schemas.openxmlformats.org/drawingml/2006/table">
            <a:tbl>
              <a:tblPr rtl="1">
                <a:tableStyleId>{5C22544A-7EE6-4342-B048-85BDC9FD1C3A}</a:tableStyleId>
              </a:tblPr>
              <a:tblGrid>
                <a:gridCol w="6237264"/>
                <a:gridCol w="1467592"/>
              </a:tblGrid>
              <a:tr h="57150">
                <a:tc>
                  <a:txBody>
                    <a:bodyPr/>
                    <a:lstStyle/>
                    <a:p>
                      <a:pPr marL="0" marR="0" algn="ctr" rtl="1">
                        <a:lnSpc>
                          <a:spcPct val="115000"/>
                        </a:lnSpc>
                        <a:spcBef>
                          <a:spcPts val="0"/>
                        </a:spcBef>
                        <a:spcAft>
                          <a:spcPts val="0"/>
                        </a:spcAft>
                      </a:pPr>
                      <a:r>
                        <a:rPr lang="ar-SA" sz="2000">
                          <a:effectLst/>
                        </a:rPr>
                        <a:t>خطة تنفيذ إجراءات الجلسة</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الزمن</a:t>
                      </a:r>
                      <a:endParaRPr lang="en-US" sz="1600">
                        <a:effectLst/>
                        <a:latin typeface="Times New Roman"/>
                        <a:ea typeface="Times New Roman"/>
                        <a:cs typeface="Arial"/>
                      </a:endParaRPr>
                    </a:p>
                  </a:txBody>
                  <a:tcPr marL="68580" marR="68580" marT="0" marB="0"/>
                </a:tc>
              </a:tr>
              <a:tr h="342900">
                <a:tc>
                  <a:txBody>
                    <a:bodyPr/>
                    <a:lstStyle/>
                    <a:p>
                      <a:pPr marL="0" marR="0" algn="ctr" rtl="1">
                        <a:lnSpc>
                          <a:spcPct val="115000"/>
                        </a:lnSpc>
                        <a:spcBef>
                          <a:spcPts val="0"/>
                        </a:spcBef>
                        <a:spcAft>
                          <a:spcPts val="0"/>
                        </a:spcAft>
                      </a:pPr>
                      <a:r>
                        <a:rPr lang="ar-SA" sz="2000">
                          <a:effectLst/>
                        </a:rPr>
                        <a:t>نشاط (2/2/1) الملاحظة:استخدامها في التقويم –أنواعها- شروطها</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10د</a:t>
                      </a:r>
                      <a:endParaRPr lang="en-US" sz="1600">
                        <a:effectLst/>
                        <a:latin typeface="Times New Roman"/>
                        <a:ea typeface="Times New Roman"/>
                        <a:cs typeface="Arial"/>
                      </a:endParaRPr>
                    </a:p>
                  </a:txBody>
                  <a:tcPr marL="68580" marR="68580" marT="0" marB="0"/>
                </a:tc>
              </a:tr>
              <a:tr h="27940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0">
                <a:tc>
                  <a:txBody>
                    <a:bodyPr/>
                    <a:lstStyle/>
                    <a:p>
                      <a:pPr marL="0" marR="0" algn="r" rtl="1">
                        <a:lnSpc>
                          <a:spcPct val="115000"/>
                        </a:lnSpc>
                        <a:spcBef>
                          <a:spcPts val="0"/>
                        </a:spcBef>
                        <a:spcAft>
                          <a:spcPts val="0"/>
                        </a:spcAft>
                      </a:pPr>
                      <a:r>
                        <a:rPr lang="ar-SA" sz="2000">
                          <a:effectLst/>
                        </a:rPr>
                        <a:t>نشاط (2/2/2) تصميم سجل وصفي</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156210">
                <a:tc>
                  <a:txBody>
                    <a:bodyPr/>
                    <a:lstStyle/>
                    <a:p>
                      <a:pPr marL="0" marR="0" algn="ctr" rtl="1">
                        <a:lnSpc>
                          <a:spcPct val="115000"/>
                        </a:lnSpc>
                        <a:spcBef>
                          <a:spcPts val="0"/>
                        </a:spcBef>
                        <a:spcAft>
                          <a:spcPts val="0"/>
                        </a:spcAft>
                      </a:pPr>
                      <a:r>
                        <a:rPr lang="ar-SA" sz="2000">
                          <a:effectLst/>
                        </a:rPr>
                        <a:t>مناقشة النشاط وعرض المادة العلمية </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154305">
                <a:tc>
                  <a:txBody>
                    <a:bodyPr/>
                    <a:lstStyle/>
                    <a:p>
                      <a:pPr marL="0" marR="0" algn="r" rtl="1">
                        <a:lnSpc>
                          <a:spcPct val="115000"/>
                        </a:lnSpc>
                        <a:spcBef>
                          <a:spcPts val="0"/>
                        </a:spcBef>
                        <a:spcAft>
                          <a:spcPts val="0"/>
                        </a:spcAft>
                      </a:pPr>
                      <a:r>
                        <a:rPr lang="ar-SA" sz="2000">
                          <a:effectLst/>
                        </a:rPr>
                        <a:t>نشاط (2/2/3) تصميم قائمة تقدير</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154305">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53975">
                <a:tc>
                  <a:txBody>
                    <a:bodyPr/>
                    <a:lstStyle/>
                    <a:p>
                      <a:pPr marL="0" marR="0" algn="r" rtl="1">
                        <a:lnSpc>
                          <a:spcPct val="115000"/>
                        </a:lnSpc>
                        <a:spcBef>
                          <a:spcPts val="0"/>
                        </a:spcBef>
                        <a:spcAft>
                          <a:spcPts val="0"/>
                        </a:spcAft>
                      </a:pPr>
                      <a:r>
                        <a:rPr lang="ar-SA" sz="2000">
                          <a:effectLst/>
                        </a:rPr>
                        <a:t>نشاط (2/2/4) تصميم صحيفة لرصد البيانات</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52070">
                <a:tc>
                  <a:txBody>
                    <a:bodyPr/>
                    <a:lstStyle/>
                    <a:p>
                      <a:pPr marL="0" marR="0" algn="ctr" rtl="1">
                        <a:lnSpc>
                          <a:spcPct val="115000"/>
                        </a:lnSpc>
                        <a:spcBef>
                          <a:spcPts val="0"/>
                        </a:spcBef>
                        <a:spcAft>
                          <a:spcPts val="0"/>
                        </a:spcAft>
                      </a:pPr>
                      <a:r>
                        <a:rPr lang="ar-SA" sz="2000" dirty="0">
                          <a:effectLst/>
                        </a:rPr>
                        <a:t>مناقشة النشاط وعرض المادة العلمية</a:t>
                      </a:r>
                      <a:endParaRPr lang="en-US" sz="1600" dirty="0">
                        <a:effectLst/>
                        <a:latin typeface="Times New Roman"/>
                        <a:ea typeface="Times New Roman"/>
                        <a:cs typeface="Arial"/>
                      </a:endParaRPr>
                    </a:p>
                  </a:txBody>
                  <a:tcPr marL="68580" marR="68580" marT="0" marB="0"/>
                </a:tc>
                <a:tc vMerge="1">
                  <a:txBody>
                    <a:bodyPr/>
                    <a:lstStyle/>
                    <a:p>
                      <a:pPr rtl="1"/>
                      <a:endParaRPr lang="ar-SA"/>
                    </a:p>
                  </a:txBody>
                  <a:tcPr/>
                </a:tc>
              </a:tr>
              <a:tr h="52070">
                <a:tc>
                  <a:txBody>
                    <a:bodyPr/>
                    <a:lstStyle/>
                    <a:p>
                      <a:pPr marL="0" marR="0" algn="r" rtl="1">
                        <a:lnSpc>
                          <a:spcPct val="115000"/>
                        </a:lnSpc>
                        <a:spcBef>
                          <a:spcPts val="0"/>
                        </a:spcBef>
                        <a:spcAft>
                          <a:spcPts val="0"/>
                        </a:spcAft>
                      </a:pPr>
                      <a:r>
                        <a:rPr lang="ar-SA" sz="2000">
                          <a:effectLst/>
                        </a:rPr>
                        <a:t>نشاط (2/2/5) تصميم نموذج لتعلم الطالب</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5207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52070">
                <a:tc>
                  <a:txBody>
                    <a:bodyPr/>
                    <a:lstStyle/>
                    <a:p>
                      <a:pPr marL="0" marR="0" algn="r" rtl="1">
                        <a:lnSpc>
                          <a:spcPct val="115000"/>
                        </a:lnSpc>
                        <a:spcBef>
                          <a:spcPts val="0"/>
                        </a:spcBef>
                        <a:spcAft>
                          <a:spcPts val="0"/>
                        </a:spcAft>
                      </a:pPr>
                      <a:r>
                        <a:rPr lang="ar-SA" sz="2000">
                          <a:effectLst/>
                        </a:rPr>
                        <a:t>نشاط (2/2/6) تصميم قائمة مهارات موصوفة بمحكات</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104775">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393700">
                <a:tc>
                  <a:txBody>
                    <a:bodyPr/>
                    <a:lstStyle/>
                    <a:p>
                      <a:pPr marL="0" marR="0" algn="ctr" rtl="1">
                        <a:lnSpc>
                          <a:spcPct val="115000"/>
                        </a:lnSpc>
                        <a:spcBef>
                          <a:spcPts val="0"/>
                        </a:spcBef>
                        <a:spcAft>
                          <a:spcPts val="0"/>
                        </a:spcAft>
                      </a:pPr>
                      <a:r>
                        <a:rPr lang="ar-SA" sz="2000">
                          <a:effectLst/>
                        </a:rPr>
                        <a:t>المجموع</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dirty="0">
                          <a:effectLst/>
                        </a:rPr>
                        <a:t>110 د</a:t>
                      </a:r>
                      <a:endParaRPr lang="en-US" sz="16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 xmlns:p14="http://schemas.microsoft.com/office/powerpoint/2010/main" val="45967986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(2/2/1) </a:t>
            </a:r>
            <a:r>
              <a:rPr lang="ar-SA" b="1" u="sng" dirty="0" smtClean="0"/>
              <a:t> 10د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2120873954"/>
              </p:ext>
            </p:extLst>
          </p:nvPr>
        </p:nvGraphicFramePr>
        <p:xfrm>
          <a:off x="539552" y="1196752"/>
          <a:ext cx="7992887" cy="1576557"/>
        </p:xfrm>
        <a:graphic>
          <a:graphicData uri="http://schemas.openxmlformats.org/drawingml/2006/table">
            <a:tbl>
              <a:tblPr rtl="1" firstRow="1" firstCol="1" lastRow="1" lastCol="1" bandRow="1" bandCol="1">
                <a:tableStyleId>{5C22544A-7EE6-4342-B048-85BDC9FD1C3A}</a:tableStyleId>
              </a:tblPr>
              <a:tblGrid>
                <a:gridCol w="1683749"/>
                <a:gridCol w="6309138"/>
              </a:tblGrid>
              <a:tr h="301757">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630153">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مناقشة تراكمية  </a:t>
                      </a:r>
                      <a:endParaRPr lang="en-US" sz="1200">
                        <a:effectLst/>
                        <a:latin typeface="Times New Roman"/>
                        <a:ea typeface="Times New Roman"/>
                        <a:cs typeface="Arial"/>
                      </a:endParaRPr>
                    </a:p>
                  </a:txBody>
                  <a:tcPr marL="68580" marR="68580" marT="0" marB="0" anchor="ctr"/>
                </a:tc>
              </a:tr>
              <a:tr h="630153">
                <a:tc>
                  <a:txBody>
                    <a:bodyPr/>
                    <a:lstStyle/>
                    <a:p>
                      <a:pPr marL="0" marR="0" algn="ctr" rtl="1">
                        <a:lnSpc>
                          <a:spcPct val="115000"/>
                        </a:lnSpc>
                        <a:spcBef>
                          <a:spcPts val="0"/>
                        </a:spcBef>
                        <a:spcAft>
                          <a:spcPts val="0"/>
                        </a:spcAft>
                      </a:pPr>
                      <a:r>
                        <a:rPr lang="ar-SA" sz="1800">
                          <a:effectLst/>
                        </a:rPr>
                        <a:t>هدف النشاط </a:t>
                      </a:r>
                      <a:endParaRPr lang="en-US" sz="1200">
                        <a:effectLst/>
                        <a:latin typeface="Times New Roman"/>
                        <a:ea typeface="Times New Roman"/>
                        <a:cs typeface="Arial"/>
                      </a:endParaRPr>
                    </a:p>
                  </a:txBody>
                  <a:tcPr marL="68580" marR="68580" marT="0" marB="0" anchor="ctr"/>
                </a:tc>
                <a:tc>
                  <a:txBody>
                    <a:bodyPr/>
                    <a:lstStyle/>
                    <a:p>
                      <a:pPr marL="0" marR="0" algn="r" rtl="1">
                        <a:lnSpc>
                          <a:spcPct val="115000"/>
                        </a:lnSpc>
                        <a:spcBef>
                          <a:spcPts val="0"/>
                        </a:spcBef>
                        <a:spcAft>
                          <a:spcPts val="0"/>
                        </a:spcAft>
                      </a:pPr>
                      <a:r>
                        <a:rPr lang="ar-SA" sz="1800" dirty="0">
                          <a:effectLst/>
                        </a:rPr>
                        <a:t>أن يعرف المتدرب الملاحظة، وكيفية استخدامها في التقويم، وأنواع الملاحظة , وشروطها.</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611560" y="3587532"/>
            <a:ext cx="7848872" cy="1569660"/>
          </a:xfrm>
          <a:prstGeom prst="rect">
            <a:avLst/>
          </a:prstGeom>
        </p:spPr>
        <p:txBody>
          <a:bodyPr wrap="square">
            <a:spAutoFit/>
          </a:bodyPr>
          <a:lstStyle/>
          <a:p>
            <a:r>
              <a:rPr lang="ar-SA" sz="2400" b="1" u="sng" dirty="0"/>
              <a:t>عزيزي المتدرب :</a:t>
            </a:r>
            <a:endParaRPr lang="en-US" sz="2400" dirty="0"/>
          </a:p>
          <a:p>
            <a:r>
              <a:rPr lang="ar-SA" sz="2400" b="1" dirty="0"/>
              <a:t>بالتعاون مع أفراد مجموعتك ناقش :</a:t>
            </a:r>
            <a:endParaRPr lang="en-US" sz="2400" dirty="0"/>
          </a:p>
          <a:p>
            <a:pPr marL="342900" lvl="0" indent="-342900">
              <a:buFont typeface="Arial" panose="020B0604020202020204" pitchFamily="34" charset="0"/>
              <a:buChar char="•"/>
            </a:pPr>
            <a:r>
              <a:rPr lang="ar-SA" sz="2400" dirty="0"/>
              <a:t>تعريف الملاحظة، واستخدامها كأسلوب من أساليب تقويم الطالب .</a:t>
            </a:r>
            <a:endParaRPr lang="en-US" sz="2400" dirty="0"/>
          </a:p>
          <a:p>
            <a:pPr marL="342900" lvl="0" indent="-342900">
              <a:buFont typeface="Arial" panose="020B0604020202020204" pitchFamily="34" charset="0"/>
              <a:buChar char="•"/>
            </a:pPr>
            <a:r>
              <a:rPr lang="ar-SA" sz="2400" dirty="0"/>
              <a:t>أنواع الملاحظة , وشروطها</a:t>
            </a:r>
            <a:endParaRPr lang="en-US" sz="2400" dirty="0"/>
          </a:p>
        </p:txBody>
      </p:sp>
    </p:spTree>
    <p:extLst>
      <p:ext uri="{BB962C8B-B14F-4D97-AF65-F5344CB8AC3E}">
        <p14:creationId xmlns="" xmlns:p14="http://schemas.microsoft.com/office/powerpoint/2010/main" val="29368172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المادة العلمية للنشاط (2/2/1 </a:t>
            </a:r>
            <a:r>
              <a:rPr lang="ar-SA" b="1" u="sng"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b="1" dirty="0"/>
              <a:t>الملاحظة :</a:t>
            </a:r>
            <a:endParaRPr lang="en-US" dirty="0"/>
          </a:p>
          <a:p>
            <a:r>
              <a:rPr lang="ar-SA" dirty="0"/>
              <a:t>يعد استخدام أسلوب الملاحظة في التقويم  اسماً جديداً لطريقة استخدمها المعلمون لسنوات طويلة. فقد درج المعلمون على ملاحظة الطلاب بصورة مستمرة سواء أكانت  تلك الملاحظة مقصودة أو غير مقصودة. إلا أنهم لم يعتادوا الإفادة من ملاحظاتهم تلك لأغراض التقويم.</a:t>
            </a:r>
            <a:endParaRPr lang="en-US" dirty="0"/>
          </a:p>
          <a:p>
            <a:r>
              <a:rPr lang="ar-SA" b="1" u="sng" dirty="0"/>
              <a:t>يُقصد بالملاحظة رصد سلوك الطالب أثناء تنفيذه أو أدائه لواجب أو موضوع تعليمي معين</a:t>
            </a:r>
            <a:r>
              <a:rPr lang="ar-SA" b="1" dirty="0"/>
              <a:t>. </a:t>
            </a:r>
            <a:endParaRPr lang="en-US" dirty="0"/>
          </a:p>
          <a:p>
            <a:endParaRPr lang="en-US" b="1" u="sng" dirty="0"/>
          </a:p>
        </p:txBody>
      </p:sp>
    </p:spTree>
    <p:extLst>
      <p:ext uri="{BB962C8B-B14F-4D97-AF65-F5344CB8AC3E}">
        <p14:creationId xmlns="" xmlns:p14="http://schemas.microsoft.com/office/powerpoint/2010/main" val="37709670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أنواع الملاحظة:</a:t>
            </a:r>
            <a:endParaRPr lang="en-US" dirty="0"/>
          </a:p>
        </p:txBody>
      </p:sp>
      <p:sp>
        <p:nvSpPr>
          <p:cNvPr id="3" name="عنصر نائب للمحتوى 2"/>
          <p:cNvSpPr>
            <a:spLocks noGrp="1"/>
          </p:cNvSpPr>
          <p:nvPr>
            <p:ph idx="1"/>
          </p:nvPr>
        </p:nvSpPr>
        <p:spPr>
          <a:xfrm>
            <a:off x="457200" y="1142984"/>
            <a:ext cx="8229600" cy="4983179"/>
          </a:xfrm>
        </p:spPr>
        <p:txBody>
          <a:bodyPr>
            <a:normAutofit lnSpcReduction="10000"/>
          </a:bodyPr>
          <a:lstStyle/>
          <a:p>
            <a:r>
              <a:rPr lang="ar-SA" dirty="0" smtClean="0"/>
              <a:t>هناك </a:t>
            </a:r>
            <a:r>
              <a:rPr lang="ar-SA" dirty="0"/>
              <a:t>نوعان من الملاحظة التي يستطيع المعلمون الإفادة منها في أغراض التقويم :</a:t>
            </a:r>
            <a:endParaRPr lang="en-US" dirty="0"/>
          </a:p>
          <a:p>
            <a:r>
              <a:rPr lang="ar-SA" u="sng" dirty="0"/>
              <a:t>الملاحظة الموضوعية:</a:t>
            </a:r>
            <a:r>
              <a:rPr lang="ar-SA" dirty="0"/>
              <a:t> ويقصد بها  الملاحظة الذي تعتمد على تسجيل ما تتم ملاحظته دون أن يلجأ الملاحظ إلى الاهتمام بتفسير أو تحليل ما يلاحظه. ويتم إجراء هذا النوع من الملاحظة باستخدام وسائل (أدوات ) مختلفة من أبرزها بطاقة التقدير.</a:t>
            </a:r>
            <a:endParaRPr lang="en-US" dirty="0"/>
          </a:p>
          <a:p>
            <a:r>
              <a:rPr lang="ar-SA" u="sng" dirty="0"/>
              <a:t>الملاحظة التفسيرية:</a:t>
            </a:r>
            <a:r>
              <a:rPr lang="ar-SA" dirty="0"/>
              <a:t> ويقصد بها ذلك النوع من الملاحظة  الذي يتخطى مجرد تصوير الواقع إلى تفسير وتحليل ذلك الواقع أو التعليق عليه. </a:t>
            </a:r>
            <a:endParaRPr lang="en-US" dirty="0"/>
          </a:p>
          <a:p>
            <a:endParaRPr lang="en-US" b="1" u="sng" dirty="0"/>
          </a:p>
        </p:txBody>
      </p:sp>
    </p:spTree>
    <p:extLst>
      <p:ext uri="{BB962C8B-B14F-4D97-AF65-F5344CB8AC3E}">
        <p14:creationId xmlns="" xmlns:p14="http://schemas.microsoft.com/office/powerpoint/2010/main" val="2076253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لكي تتم الفائدة</a:t>
            </a:r>
            <a:endParaRPr lang="ar-SA" dirty="0"/>
          </a:p>
        </p:txBody>
      </p:sp>
      <p:sp>
        <p:nvSpPr>
          <p:cNvPr id="3" name="عنصر نائب للمحتوى 2"/>
          <p:cNvSpPr>
            <a:spLocks noGrp="1"/>
          </p:cNvSpPr>
          <p:nvPr>
            <p:ph idx="1"/>
          </p:nvPr>
        </p:nvSpPr>
        <p:spPr>
          <a:xfrm>
            <a:off x="457200" y="1142984"/>
            <a:ext cx="8229600" cy="4983179"/>
          </a:xfrm>
        </p:spPr>
        <p:txBody>
          <a:bodyPr/>
          <a:lstStyle/>
          <a:p>
            <a:pPr lvl="0"/>
            <a:r>
              <a:rPr lang="ar-SA" dirty="0"/>
              <a:t>المشاركة الفاعلة في جميع الأنشطة.</a:t>
            </a:r>
            <a:endParaRPr lang="en-US" dirty="0"/>
          </a:p>
          <a:p>
            <a:pPr lvl="0"/>
            <a:r>
              <a:rPr lang="ar-SA" dirty="0"/>
              <a:t>احترام أفكار المدرب والزملاء.</a:t>
            </a:r>
            <a:endParaRPr lang="en-US" dirty="0"/>
          </a:p>
          <a:p>
            <a:pPr lvl="0"/>
            <a:r>
              <a:rPr lang="ar-SA" dirty="0"/>
              <a:t>نقد الأفكار لا الأشخاص.</a:t>
            </a:r>
            <a:endParaRPr lang="en-US" dirty="0"/>
          </a:p>
          <a:p>
            <a:pPr lvl="0"/>
            <a:r>
              <a:rPr lang="ar-SA" dirty="0"/>
              <a:t>تحفيز أفراد المجموعة على المشاركة في الأنشطة.</a:t>
            </a:r>
            <a:endParaRPr lang="en-US" dirty="0"/>
          </a:p>
          <a:p>
            <a:pPr lvl="0"/>
            <a:r>
              <a:rPr lang="ar-SA" dirty="0"/>
              <a:t>الحرص على الاستفادة مما تعلمناه في البرنامج وتطبيقه في الميدان</a:t>
            </a:r>
            <a:r>
              <a:rPr lang="ar-SA" dirty="0" smtClean="0"/>
              <a:t>.</a:t>
            </a:r>
            <a:endParaRPr lang="en-US" dirty="0"/>
          </a:p>
        </p:txBody>
      </p:sp>
    </p:spTree>
    <p:extLst>
      <p:ext uri="{BB962C8B-B14F-4D97-AF65-F5344CB8AC3E}">
        <p14:creationId xmlns="" xmlns:p14="http://schemas.microsoft.com/office/powerpoint/2010/main" val="218102467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شروط الملاحظة:</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85000" lnSpcReduction="20000"/>
          </a:bodyPr>
          <a:lstStyle/>
          <a:p>
            <a:pPr marL="0" indent="0">
              <a:buNone/>
            </a:pPr>
            <a:r>
              <a:rPr lang="ar-SA" dirty="0" smtClean="0"/>
              <a:t>يُفترض </a:t>
            </a:r>
            <a:r>
              <a:rPr lang="ar-SA" dirty="0"/>
              <a:t>في الملاحظة التي تستخدم لأغراض التقويم أن تتصف بعدة صفات منها:</a:t>
            </a:r>
            <a:endParaRPr lang="en-US" dirty="0"/>
          </a:p>
          <a:p>
            <a:pPr marL="514350" lvl="0" indent="-514350">
              <a:buFont typeface="+mj-lt"/>
              <a:buAutoNum type="arabicPeriod"/>
            </a:pPr>
            <a:r>
              <a:rPr lang="ar-SA" dirty="0"/>
              <a:t>أن يتم التخطيط لها مسبقاً وأن يحدد الهدف منها بوضوح.</a:t>
            </a:r>
            <a:endParaRPr lang="en-US" dirty="0"/>
          </a:p>
          <a:p>
            <a:pPr marL="514350" lvl="0" indent="-514350">
              <a:buFont typeface="+mj-lt"/>
              <a:buAutoNum type="arabicPeriod"/>
            </a:pPr>
            <a:r>
              <a:rPr lang="ar-SA" dirty="0"/>
              <a:t>أن يتم تركيزها على مجال محدد من مجالات التعلم أو على طالب معين  أو مجموعة من الطلاب.</a:t>
            </a:r>
            <a:endParaRPr lang="en-US" dirty="0"/>
          </a:p>
          <a:p>
            <a:pPr marL="514350" lvl="0" indent="-514350">
              <a:buFont typeface="+mj-lt"/>
              <a:buAutoNum type="arabicPeriod"/>
            </a:pPr>
            <a:r>
              <a:rPr lang="ar-SA" dirty="0"/>
              <a:t>أن تتصف بالدقة والتركيز حسب الهدف المحدد لها.</a:t>
            </a:r>
            <a:endParaRPr lang="en-US" dirty="0"/>
          </a:p>
          <a:p>
            <a:pPr marL="514350" lvl="0" indent="-514350">
              <a:buFont typeface="+mj-lt"/>
              <a:buAutoNum type="arabicPeriod"/>
            </a:pPr>
            <a:r>
              <a:rPr lang="ar-SA" dirty="0"/>
              <a:t>تسجيل ظروف الملاحظة  مثل مكان الملاحظة، تاريخها، وقتها ....</a:t>
            </a:r>
            <a:endParaRPr lang="en-US" dirty="0"/>
          </a:p>
          <a:p>
            <a:pPr marL="514350" lvl="0" indent="-514350">
              <a:buFont typeface="+mj-lt"/>
              <a:buAutoNum type="arabicPeriod"/>
            </a:pPr>
            <a:r>
              <a:rPr lang="ar-SA" dirty="0"/>
              <a:t>أن يتم التركيز على تصوير الواقع وترك تفسير ما تتم ملاحظته إلى وقت آخر.</a:t>
            </a:r>
            <a:endParaRPr lang="en-US" dirty="0"/>
          </a:p>
          <a:p>
            <a:pPr marL="514350" lvl="0" indent="-514350">
              <a:buFont typeface="+mj-lt"/>
              <a:buAutoNum type="arabicPeriod"/>
            </a:pPr>
            <a:r>
              <a:rPr lang="ar-SA" dirty="0"/>
              <a:t>الابتعاد عن تقديم أي مساعدة للطالب في أثناء الملاحظة مما قد يؤثر على سياق الملاحظة ونتائجها.</a:t>
            </a:r>
            <a:endParaRPr lang="en-US" dirty="0"/>
          </a:p>
          <a:p>
            <a:pPr marL="514350" lvl="0" indent="-514350">
              <a:buFont typeface="+mj-lt"/>
              <a:buAutoNum type="arabicPeriod"/>
            </a:pPr>
            <a:r>
              <a:rPr lang="ar-SA" dirty="0"/>
              <a:t>أن يكون توقيتها مناسباً.</a:t>
            </a:r>
            <a:endParaRPr lang="en-US" dirty="0"/>
          </a:p>
          <a:p>
            <a:endParaRPr lang="en-US" b="1" u="sng" dirty="0"/>
          </a:p>
        </p:txBody>
      </p:sp>
    </p:spTree>
    <p:extLst>
      <p:ext uri="{BB962C8B-B14F-4D97-AF65-F5344CB8AC3E}">
        <p14:creationId xmlns="" xmlns:p14="http://schemas.microsoft.com/office/powerpoint/2010/main" val="123582442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pPr rtl="0"/>
            <a:r>
              <a:rPr lang="ar-SA" b="1" u="sng" dirty="0"/>
              <a:t>أساليب تسجيل الملاحظة:</a:t>
            </a:r>
            <a:endParaRPr lang="en-US" dirty="0"/>
          </a:p>
        </p:txBody>
      </p:sp>
      <p:sp>
        <p:nvSpPr>
          <p:cNvPr id="3" name="عنصر نائب للمحتوى 2"/>
          <p:cNvSpPr>
            <a:spLocks noGrp="1"/>
          </p:cNvSpPr>
          <p:nvPr>
            <p:ph idx="1"/>
          </p:nvPr>
        </p:nvSpPr>
        <p:spPr>
          <a:xfrm>
            <a:off x="457200" y="1142984"/>
            <a:ext cx="8229600" cy="4983179"/>
          </a:xfrm>
        </p:spPr>
        <p:txBody>
          <a:bodyPr/>
          <a:lstStyle/>
          <a:p>
            <a:pPr rtl="0"/>
            <a:r>
              <a:rPr lang="ar-SA" dirty="0" smtClean="0"/>
              <a:t>1 </a:t>
            </a:r>
            <a:r>
              <a:rPr lang="ar-SA" dirty="0"/>
              <a:t>– السجلات الوصفية. 2- مقاييس التقدير. 3- صحائف رصد البيانات.</a:t>
            </a:r>
            <a:endParaRPr lang="en-US" dirty="0"/>
          </a:p>
          <a:p>
            <a:r>
              <a:rPr lang="ar-SA" dirty="0"/>
              <a:t> 4- صورة تعلم الطالب. 5- قائمة المهارات الموصوفة </a:t>
            </a:r>
            <a:r>
              <a:rPr lang="ar-SA" dirty="0" err="1"/>
              <a:t>بمحكات</a:t>
            </a:r>
            <a:endParaRPr lang="en-US" b="1" u="sng" dirty="0"/>
          </a:p>
        </p:txBody>
      </p:sp>
    </p:spTree>
    <p:extLst>
      <p:ext uri="{BB962C8B-B14F-4D97-AF65-F5344CB8AC3E}">
        <p14:creationId xmlns="" xmlns:p14="http://schemas.microsoft.com/office/powerpoint/2010/main" val="379968809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( 2/2/2) : </a:t>
            </a:r>
            <a:r>
              <a:rPr lang="ar-SA" dirty="0" smtClean="0"/>
              <a:t>20د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919571221"/>
              </p:ext>
            </p:extLst>
          </p:nvPr>
        </p:nvGraphicFramePr>
        <p:xfrm>
          <a:off x="1646555" y="1052736"/>
          <a:ext cx="5850890" cy="960120"/>
        </p:xfrm>
        <a:graphic>
          <a:graphicData uri="http://schemas.openxmlformats.org/drawingml/2006/table">
            <a:tbl>
              <a:tblPr rtl="1" firstRow="1" firstCol="1" lastRow="1" lastCol="1" bandRow="1" bandCol="1">
                <a:tableStyleId>{5C22544A-7EE6-4342-B048-85BDC9FD1C3A}</a:tableStyleId>
              </a:tblPr>
              <a:tblGrid>
                <a:gridCol w="1530350"/>
                <a:gridCol w="4320540"/>
              </a:tblGrid>
              <a:tr h="0">
                <a:tc gridSpan="2">
                  <a:txBody>
                    <a:bodyPr/>
                    <a:lstStyle/>
                    <a:p>
                      <a:pPr marL="0" marR="0" algn="ctr" rtl="1">
                        <a:lnSpc>
                          <a:spcPct val="115000"/>
                        </a:lnSpc>
                        <a:spcBef>
                          <a:spcPts val="0"/>
                        </a:spcBef>
                        <a:spcAft>
                          <a:spcPts val="0"/>
                        </a:spcAft>
                      </a:pPr>
                      <a:r>
                        <a:rPr lang="ar-SA" sz="2000" dirty="0">
                          <a:effectLst/>
                        </a:rPr>
                        <a:t>نوع </a:t>
                      </a:r>
                      <a:r>
                        <a:rPr lang="ar-SA" sz="2000" dirty="0" smtClean="0">
                          <a:effectLst/>
                        </a:rPr>
                        <a:t>المهمة : فردية </a:t>
                      </a:r>
                      <a:r>
                        <a:rPr lang="ar-SA" sz="2000" dirty="0">
                          <a:effectLst/>
                        </a:rPr>
                        <a:t>، </a:t>
                      </a:r>
                      <a:r>
                        <a:rPr lang="ar-SA" sz="2000" dirty="0" smtClean="0">
                          <a:effectLst/>
                        </a:rPr>
                        <a:t>جماعية .</a:t>
                      </a:r>
                      <a:r>
                        <a:rPr lang="ar-SA" sz="2000" baseline="0" dirty="0" smtClean="0">
                          <a:effectLst/>
                        </a:rPr>
                        <a:t> </a:t>
                      </a:r>
                      <a:r>
                        <a:rPr lang="ar-SA" sz="2000" dirty="0" smtClean="0">
                          <a:effectLst/>
                        </a:rPr>
                        <a:t> وأسلوب</a:t>
                      </a:r>
                      <a:r>
                        <a:rPr lang="ar-SA" sz="2000" baseline="0" dirty="0" smtClean="0">
                          <a:effectLst/>
                        </a:rPr>
                        <a:t> التنفيذ : تصميم </a:t>
                      </a:r>
                      <a:endParaRPr lang="en-US" sz="1400" dirty="0">
                        <a:effectLst/>
                        <a:latin typeface="Times New Roman"/>
                        <a:ea typeface="Times New Roman"/>
                        <a:cs typeface="Arial"/>
                      </a:endParaRPr>
                    </a:p>
                  </a:txBody>
                  <a:tcPr marL="68580" marR="68580" marT="0" marB="0" anchor="ctr"/>
                </a:tc>
                <a:tc hMerge="1">
                  <a:txBody>
                    <a:bodyPr/>
                    <a:lstStyle/>
                    <a:p>
                      <a:pPr marL="0" marR="0" algn="ctr" rtl="1">
                        <a:lnSpc>
                          <a:spcPct val="115000"/>
                        </a:lnSpc>
                        <a:spcBef>
                          <a:spcPts val="0"/>
                        </a:spcBef>
                        <a:spcAft>
                          <a:spcPts val="0"/>
                        </a:spcAft>
                      </a:pPr>
                      <a:endParaRPr lang="en-US" sz="14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000" dirty="0" smtClean="0">
                          <a:effectLst/>
                          <a:latin typeface="+mn-lt"/>
                          <a:ea typeface="+mn-ea"/>
                          <a:cs typeface="+mn-cs"/>
                        </a:rPr>
                        <a:t>أهداف</a:t>
                      </a:r>
                      <a:r>
                        <a:rPr lang="ar-SA" sz="2000" baseline="0" dirty="0" smtClean="0">
                          <a:effectLst/>
                          <a:latin typeface="+mn-lt"/>
                          <a:ea typeface="+mn-ea"/>
                          <a:cs typeface="+mn-cs"/>
                        </a:rPr>
                        <a:t> النشاط </a:t>
                      </a:r>
                      <a:endParaRPr lang="en-US" sz="1400" dirty="0">
                        <a:effectLst/>
                        <a:latin typeface="Times New Roman"/>
                        <a:ea typeface="Times New Roman"/>
                        <a:cs typeface="Arial"/>
                      </a:endParaRPr>
                    </a:p>
                  </a:txBody>
                  <a:tcPr marL="68580" marR="68580" marT="0" marB="0" anchor="ctr"/>
                </a:tc>
                <a:tc>
                  <a:txBody>
                    <a:bodyPr/>
                    <a:lstStyle/>
                    <a:p>
                      <a:pPr lvl="0" rtl="1"/>
                      <a:r>
                        <a:rPr lang="ar-SA" sz="2000" b="1" kern="1200" dirty="0" smtClean="0">
                          <a:solidFill>
                            <a:schemeClr val="lt1"/>
                          </a:solidFill>
                          <a:effectLst/>
                          <a:latin typeface="+mn-lt"/>
                          <a:ea typeface="+mn-ea"/>
                          <a:cs typeface="+mn-cs"/>
                        </a:rPr>
                        <a:t>أن يعرف المتدرب السجل الوصفي .</a:t>
                      </a:r>
                      <a:endParaRPr lang="en-US" sz="2000" b="1" kern="1200" dirty="0" smtClean="0">
                        <a:solidFill>
                          <a:schemeClr val="lt1"/>
                        </a:solidFill>
                        <a:effectLst/>
                        <a:latin typeface="+mn-lt"/>
                        <a:ea typeface="+mn-ea"/>
                        <a:cs typeface="+mn-cs"/>
                      </a:endParaRPr>
                    </a:p>
                    <a:p>
                      <a:pPr lvl="0" rtl="1"/>
                      <a:r>
                        <a:rPr lang="ar-SA" sz="2000" b="1" kern="1200" dirty="0" smtClean="0">
                          <a:solidFill>
                            <a:schemeClr val="lt1"/>
                          </a:solidFill>
                          <a:effectLst/>
                          <a:latin typeface="+mn-lt"/>
                          <a:ea typeface="+mn-ea"/>
                          <a:cs typeface="+mn-cs"/>
                        </a:rPr>
                        <a:t>أن يصمم المتدرب سجلا وصفيا.</a:t>
                      </a:r>
                      <a:r>
                        <a:rPr lang="ar-SA" sz="2000" dirty="0" smtClean="0">
                          <a:effectLst/>
                        </a:rPr>
                        <a:t> </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683568" y="2551837"/>
            <a:ext cx="7848872" cy="1815882"/>
          </a:xfrm>
          <a:prstGeom prst="rect">
            <a:avLst/>
          </a:prstGeom>
        </p:spPr>
        <p:txBody>
          <a:bodyPr wrap="square">
            <a:spAutoFit/>
          </a:bodyPr>
          <a:lstStyle/>
          <a:p>
            <a:r>
              <a:rPr lang="ar-SA" sz="2800" b="1" dirty="0"/>
              <a:t>عزيزي المتدرب :</a:t>
            </a:r>
            <a:endParaRPr lang="en-US" sz="2800" dirty="0"/>
          </a:p>
          <a:p>
            <a:r>
              <a:rPr lang="ar-SA" sz="2800" dirty="0"/>
              <a:t>بالرجوع للنشرة العلمية (2/2/2) ، وبالتعاون مع أفراد مجموعتك : </a:t>
            </a:r>
            <a:endParaRPr lang="en-US" sz="2800" dirty="0"/>
          </a:p>
          <a:p>
            <a:r>
              <a:rPr lang="ar-SA" sz="2800" dirty="0"/>
              <a:t>1 - وضح مفهوم السجلات الوصفية . </a:t>
            </a:r>
            <a:endParaRPr lang="en-US" sz="2800" dirty="0"/>
          </a:p>
          <a:p>
            <a:r>
              <a:rPr lang="ar-SA" sz="2800" dirty="0"/>
              <a:t>2 - صمم سجلا وصفياً يناسب مادة تخصصك لملاحظة الطالب.</a:t>
            </a:r>
            <a:endParaRPr lang="en-US" sz="2800" dirty="0"/>
          </a:p>
        </p:txBody>
      </p:sp>
    </p:spTree>
    <p:extLst>
      <p:ext uri="{BB962C8B-B14F-4D97-AF65-F5344CB8AC3E}">
        <p14:creationId xmlns="" xmlns:p14="http://schemas.microsoft.com/office/powerpoint/2010/main" val="241695142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smtClean="0"/>
              <a:t>السجلات </a:t>
            </a:r>
            <a:r>
              <a:rPr lang="ar-SA" b="1" u="sng" dirty="0"/>
              <a:t>الوصفية</a:t>
            </a:r>
            <a:r>
              <a:rPr lang="ar-SA" b="1" u="sng"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r>
              <a:rPr lang="ar-SA" dirty="0" smtClean="0"/>
              <a:t>أداة يوثق فيها المعلم </a:t>
            </a:r>
            <a:r>
              <a:rPr lang="ar-SA" dirty="0"/>
              <a:t>ملاحظاته </a:t>
            </a:r>
            <a:r>
              <a:rPr lang="ar-SA" dirty="0" smtClean="0"/>
              <a:t>حول الطالب ، </a:t>
            </a:r>
            <a:r>
              <a:rPr lang="ar-SA" dirty="0"/>
              <a:t>ويعبر عنها وصفيا بشكل دقيق، حيث يصف الأحداث، أو </a:t>
            </a:r>
            <a:r>
              <a:rPr lang="ar-SA" dirty="0" err="1"/>
              <a:t>السلوكات</a:t>
            </a:r>
            <a:r>
              <a:rPr lang="ar-SA" dirty="0"/>
              <a:t>، أو المهارات التي لاحظها</a:t>
            </a:r>
            <a:r>
              <a:rPr lang="ar-SA" dirty="0" smtClean="0"/>
              <a:t>.</a:t>
            </a:r>
          </a:p>
          <a:p>
            <a:r>
              <a:rPr lang="ar-SA" dirty="0"/>
              <a:t>ويعد هذا التوثيق سجلا يمكن مراجعته بشكل فردي أو بمشاركة أولياء الأمور خلال اللقاء بهم. ويشكل مجموع الملاحظات الوصفية قصة متسلسلة حول نمو الطلاب </a:t>
            </a:r>
            <a:r>
              <a:rPr lang="ar-SA" dirty="0" smtClean="0"/>
              <a:t>وتقدمهم . </a:t>
            </a:r>
          </a:p>
          <a:p>
            <a:r>
              <a:rPr lang="ar-SA" dirty="0"/>
              <a:t>هناك عدد من الأدوات  أو الطرق لاستخدام السجل الوصفي ويمكن للمعلم أن يختار الأنسب منها لتحقيق غرضه. ومع ذلك يحسن ألا يقتصر المعلم على طريقة واحدة حتى لو حققت هدفه ، وعليه أن يجرب عددا من الطرق قبل أن يستقر على طريقة يركن إليها. ونقدم فيما يلي طريقتين من هذه الطرق:</a:t>
            </a:r>
            <a:endParaRPr lang="en-US" dirty="0"/>
          </a:p>
          <a:p>
            <a:endParaRPr lang="ar-SA" dirty="0" smtClean="0"/>
          </a:p>
          <a:p>
            <a:endParaRPr lang="en-US" dirty="0"/>
          </a:p>
          <a:p>
            <a:endParaRPr lang="en-US" b="1" u="sng" dirty="0"/>
          </a:p>
        </p:txBody>
      </p:sp>
    </p:spTree>
    <p:extLst>
      <p:ext uri="{BB962C8B-B14F-4D97-AF65-F5344CB8AC3E}">
        <p14:creationId xmlns="" xmlns:p14="http://schemas.microsoft.com/office/powerpoint/2010/main" val="373936073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normAutofit lnSpcReduction="10000"/>
          </a:bodyPr>
          <a:lstStyle/>
          <a:p>
            <a:r>
              <a:rPr lang="ar-SA" b="1" dirty="0"/>
              <a:t>الطريقة الأولى:</a:t>
            </a:r>
            <a:endParaRPr lang="en-US" dirty="0"/>
          </a:p>
          <a:p>
            <a:r>
              <a:rPr lang="ar-SA" dirty="0"/>
              <a:t>الطريقة البسيطة لتسجيل السجلات الوصفية حول أداء الطالب وتتمثل باستخدام  نموذج لكل طالب بحيث يتم تسجيل الملاحظات خلال اليوم الدراسي </a:t>
            </a:r>
            <a:r>
              <a:rPr lang="ar-SA" dirty="0" smtClean="0"/>
              <a:t>.</a:t>
            </a:r>
          </a:p>
          <a:p>
            <a:r>
              <a:rPr lang="ar-SA" b="1" dirty="0"/>
              <a:t>الطريقة الثانية:</a:t>
            </a:r>
            <a:endParaRPr lang="en-US" dirty="0"/>
          </a:p>
          <a:p>
            <a:r>
              <a:rPr lang="ar-SA" dirty="0"/>
              <a:t>للتغلب على الصعوبات المصاحبة للطريقة الأولى ، يمكن للمعلم أن يستخدم وسائل أخرى مثل استخدام بطاقات صغيرة  بحيث يقوم بتسجيل الملاحظات عليها ومن ثم يقوم بنقل تلك الملاحظات في ملف الملاحظات الأساسي </a:t>
            </a:r>
            <a:endParaRPr lang="ar-SA" dirty="0" smtClean="0"/>
          </a:p>
          <a:p>
            <a:r>
              <a:rPr lang="ar-SA" dirty="0" smtClean="0"/>
              <a:t>ولكل منها ميزات . </a:t>
            </a:r>
            <a:endParaRPr lang="en-US" dirty="0"/>
          </a:p>
          <a:p>
            <a:endParaRPr lang="en-US" b="1" u="sng" dirty="0"/>
          </a:p>
        </p:txBody>
      </p:sp>
    </p:spTree>
    <p:extLst>
      <p:ext uri="{BB962C8B-B14F-4D97-AF65-F5344CB8AC3E}">
        <p14:creationId xmlns="" xmlns:p14="http://schemas.microsoft.com/office/powerpoint/2010/main" val="366568086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مثال: نموذج ملاحظة </a:t>
            </a:r>
            <a:r>
              <a:rPr lang="ar-SA" b="1" u="sng" dirty="0" smtClean="0"/>
              <a:t>طالب</a:t>
            </a:r>
            <a:endParaRPr lang="en-US" dirty="0"/>
          </a:p>
        </p:txBody>
      </p:sp>
      <p:sp>
        <p:nvSpPr>
          <p:cNvPr id="3" name="عنصر نائب للمحتوى 2"/>
          <p:cNvSpPr>
            <a:spLocks noGrp="1"/>
          </p:cNvSpPr>
          <p:nvPr>
            <p:ph idx="1"/>
          </p:nvPr>
        </p:nvSpPr>
        <p:spPr>
          <a:xfrm>
            <a:off x="457200" y="1142984"/>
            <a:ext cx="8229600" cy="4983179"/>
          </a:xfrm>
        </p:spPr>
        <p:txBody>
          <a:bodyPr/>
          <a:lstStyle/>
          <a:p>
            <a:pPr algn="ctr"/>
            <a:r>
              <a:rPr lang="ar-SA" dirty="0"/>
              <a:t>( تسجيل وصفي )</a:t>
            </a:r>
            <a:endParaRPr lang="en-US" dirty="0"/>
          </a:p>
          <a:p>
            <a:r>
              <a:rPr lang="ar-SA" b="1" dirty="0"/>
              <a:t>اسم الطالب:</a:t>
            </a:r>
            <a:endParaRPr lang="en-US" dirty="0"/>
          </a:p>
          <a:p>
            <a:endParaRPr lang="en-US" b="1" u="sng" dirty="0"/>
          </a:p>
        </p:txBody>
      </p:sp>
      <p:graphicFrame>
        <p:nvGraphicFramePr>
          <p:cNvPr id="4" name="جدول 3"/>
          <p:cNvGraphicFramePr>
            <a:graphicFrameLocks noGrp="1"/>
          </p:cNvGraphicFramePr>
          <p:nvPr/>
        </p:nvGraphicFramePr>
        <p:xfrm>
          <a:off x="1866265" y="2728436"/>
          <a:ext cx="5411470" cy="2269490"/>
        </p:xfrm>
        <a:graphic>
          <a:graphicData uri="http://schemas.openxmlformats.org/drawingml/2006/table">
            <a:tbl>
              <a:tblPr rtl="1" firstRow="1" firstCol="1" lastRow="1" lastCol="1" bandRow="1" bandCol="1">
                <a:tableStyleId>{5C22544A-7EE6-4342-B048-85BDC9FD1C3A}</a:tableStyleId>
              </a:tblPr>
              <a:tblGrid>
                <a:gridCol w="770890"/>
                <a:gridCol w="1714500"/>
                <a:gridCol w="1572895"/>
                <a:gridCol w="1353185"/>
              </a:tblGrid>
              <a:tr h="648335">
                <a:tc>
                  <a:txBody>
                    <a:bodyPr/>
                    <a:lstStyle/>
                    <a:p>
                      <a:pPr marL="0" marR="0" algn="ctr" rtl="1">
                        <a:lnSpc>
                          <a:spcPts val="2200"/>
                        </a:lnSpc>
                        <a:spcBef>
                          <a:spcPts val="0"/>
                        </a:spcBef>
                        <a:spcAft>
                          <a:spcPts val="0"/>
                        </a:spcAft>
                      </a:pPr>
                      <a:r>
                        <a:rPr lang="ar-SA" sz="1800">
                          <a:effectLst/>
                        </a:rPr>
                        <a:t>التاريخ</a:t>
                      </a:r>
                      <a:endParaRPr lang="en-US" sz="1200">
                        <a:effectLst/>
                        <a:latin typeface="Times New Roman"/>
                        <a:ea typeface="Times New Roman"/>
                        <a:cs typeface="Arial"/>
                      </a:endParaRPr>
                    </a:p>
                  </a:txBody>
                  <a:tcPr marL="68580" marR="68580" marT="0" marB="0"/>
                </a:tc>
                <a:tc>
                  <a:txBody>
                    <a:bodyPr/>
                    <a:lstStyle/>
                    <a:p>
                      <a:pPr marL="0" marR="0" algn="ctr" rtl="1">
                        <a:lnSpc>
                          <a:spcPts val="2200"/>
                        </a:lnSpc>
                        <a:spcBef>
                          <a:spcPts val="0"/>
                        </a:spcBef>
                        <a:spcAft>
                          <a:spcPts val="0"/>
                        </a:spcAft>
                      </a:pPr>
                      <a:r>
                        <a:rPr lang="ar-SA" sz="1800">
                          <a:effectLst/>
                        </a:rPr>
                        <a:t>الملاحظات</a:t>
                      </a:r>
                      <a:endParaRPr lang="en-US" sz="1200">
                        <a:effectLst/>
                        <a:latin typeface="Times New Roman"/>
                        <a:ea typeface="Times New Roman"/>
                        <a:cs typeface="Arial"/>
                      </a:endParaRPr>
                    </a:p>
                  </a:txBody>
                  <a:tcPr marL="68580" marR="68580" marT="0" marB="0"/>
                </a:tc>
                <a:tc>
                  <a:txBody>
                    <a:bodyPr/>
                    <a:lstStyle/>
                    <a:p>
                      <a:pPr marL="0" marR="0" algn="ctr" rtl="1">
                        <a:lnSpc>
                          <a:spcPts val="2200"/>
                        </a:lnSpc>
                        <a:spcBef>
                          <a:spcPts val="0"/>
                        </a:spcBef>
                        <a:spcAft>
                          <a:spcPts val="0"/>
                        </a:spcAft>
                      </a:pPr>
                      <a:r>
                        <a:rPr lang="ar-SA" sz="1800">
                          <a:effectLst/>
                        </a:rPr>
                        <a:t>الأمور التي تجب متابعتها لاحقاً</a:t>
                      </a:r>
                      <a:endParaRPr lang="en-US" sz="1200">
                        <a:effectLst/>
                        <a:latin typeface="Times New Roman"/>
                        <a:ea typeface="Times New Roman"/>
                        <a:cs typeface="Arial"/>
                      </a:endParaRPr>
                    </a:p>
                  </a:txBody>
                  <a:tcPr marL="68580" marR="68580" marT="0" marB="0"/>
                </a:tc>
                <a:tc>
                  <a:txBody>
                    <a:bodyPr/>
                    <a:lstStyle/>
                    <a:p>
                      <a:pPr marL="0" marR="0" algn="ctr" rtl="1">
                        <a:lnSpc>
                          <a:spcPts val="2200"/>
                        </a:lnSpc>
                        <a:spcBef>
                          <a:spcPts val="0"/>
                        </a:spcBef>
                        <a:spcAft>
                          <a:spcPts val="0"/>
                        </a:spcAft>
                      </a:pPr>
                      <a:r>
                        <a:rPr lang="ar-SA" sz="1800">
                          <a:effectLst/>
                        </a:rPr>
                        <a:t>الإجراء العلاجي</a:t>
                      </a:r>
                      <a:endParaRPr lang="en-US" sz="1200">
                        <a:effectLst/>
                        <a:latin typeface="Times New Roman"/>
                        <a:ea typeface="Times New Roman"/>
                        <a:cs typeface="Arial"/>
                      </a:endParaRPr>
                    </a:p>
                  </a:txBody>
                  <a:tcPr marL="68580" marR="68580" marT="0" marB="0"/>
                </a:tc>
              </a:tr>
              <a:tr h="540385">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endParaRPr>
                    </a:p>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r>
              <a:tr h="540385">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endParaRPr>
                    </a:p>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r>
              <a:tr h="540385">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endParaRPr>
                    </a:p>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dirty="0">
                          <a:effectLst/>
                        </a:rPr>
                        <a:t> </a:t>
                      </a:r>
                      <a:endParaRPr lang="en-US" sz="12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 xmlns:p14="http://schemas.microsoft.com/office/powerpoint/2010/main" val="382319370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( 2/2/3 ) </a:t>
            </a:r>
            <a:r>
              <a:rPr lang="ar-SA" b="1" u="sng" dirty="0" smtClean="0"/>
              <a:t>: </a:t>
            </a:r>
            <a:r>
              <a:rPr lang="ar-SA" dirty="0"/>
              <a:t>20د</a:t>
            </a:r>
            <a:r>
              <a:rPr lang="ar-SA" b="1" u="sng" dirty="0" smtClean="0"/>
              <a:t> </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295071348"/>
              </p:ext>
            </p:extLst>
          </p:nvPr>
        </p:nvGraphicFramePr>
        <p:xfrm>
          <a:off x="1646555" y="1196752"/>
          <a:ext cx="5850890" cy="864108"/>
        </p:xfrm>
        <a:graphic>
          <a:graphicData uri="http://schemas.openxmlformats.org/drawingml/2006/table">
            <a:tbl>
              <a:tblPr rtl="1" firstRow="1" firstCol="1" lastRow="1" lastCol="1" bandRow="1" bandCol="1">
                <a:tableStyleId>{5C22544A-7EE6-4342-B048-85BDC9FD1C3A}</a:tableStyleId>
              </a:tblPr>
              <a:tblGrid>
                <a:gridCol w="1530350"/>
                <a:gridCol w="4320540"/>
              </a:tblGrid>
              <a:tr h="308275">
                <a:tc>
                  <a:txBody>
                    <a:bodyPr/>
                    <a:lstStyle/>
                    <a:p>
                      <a:pPr marL="0" marR="0" algn="ctr" rtl="1">
                        <a:lnSpc>
                          <a:spcPct val="115000"/>
                        </a:lnSpc>
                        <a:spcBef>
                          <a:spcPts val="0"/>
                        </a:spcBef>
                        <a:spcAft>
                          <a:spcPts val="0"/>
                        </a:spcAft>
                      </a:pPr>
                      <a:r>
                        <a:rPr lang="ar-SA" sz="1800" dirty="0">
                          <a:effectLst/>
                        </a:rPr>
                        <a:t>نوع المهمة</a:t>
                      </a:r>
                      <a:endParaRPr lang="en-US" sz="12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فردية ، </a:t>
                      </a:r>
                      <a:r>
                        <a:rPr lang="ar-SA" sz="1800" dirty="0" smtClean="0">
                          <a:effectLst/>
                        </a:rPr>
                        <a:t>جماعية . وأسلوب</a:t>
                      </a:r>
                      <a:r>
                        <a:rPr lang="ar-SA" sz="1800" baseline="0" dirty="0" smtClean="0">
                          <a:effectLst/>
                        </a:rPr>
                        <a:t> تنفيذ النشاط : تصميم </a:t>
                      </a:r>
                      <a:endParaRPr lang="en-US" sz="1200" dirty="0">
                        <a:effectLst/>
                        <a:latin typeface="Times New Roman"/>
                        <a:ea typeface="Times New Roman"/>
                        <a:cs typeface="Arial"/>
                      </a:endParaRPr>
                    </a:p>
                  </a:txBody>
                  <a:tcPr marL="68580" marR="68580" marT="0" marB="0" anchor="ctr"/>
                </a:tc>
              </a:tr>
              <a:tr h="308275">
                <a:tc>
                  <a:txBody>
                    <a:bodyPr/>
                    <a:lstStyle/>
                    <a:p>
                      <a:pPr marL="0" marR="0" algn="ctr" rtl="1">
                        <a:lnSpc>
                          <a:spcPct val="115000"/>
                        </a:lnSpc>
                        <a:spcBef>
                          <a:spcPts val="0"/>
                        </a:spcBef>
                        <a:spcAft>
                          <a:spcPts val="0"/>
                        </a:spcAft>
                      </a:pPr>
                      <a:r>
                        <a:rPr lang="ar-SA" sz="1800" dirty="0" smtClean="0">
                          <a:effectLst/>
                        </a:rPr>
                        <a:t> أهداف النشاط</a:t>
                      </a:r>
                      <a:endParaRPr lang="en-US" sz="1200" dirty="0">
                        <a:effectLst/>
                        <a:latin typeface="Times New Roman"/>
                        <a:ea typeface="Times New Roman"/>
                        <a:cs typeface="Arial"/>
                      </a:endParaRPr>
                    </a:p>
                  </a:txBody>
                  <a:tcPr marL="68580" marR="68580" marT="0" marB="0" anchor="ctr"/>
                </a:tc>
                <a:tc>
                  <a:txBody>
                    <a:bodyPr/>
                    <a:lstStyle/>
                    <a:p>
                      <a:pPr rtl="1"/>
                      <a:r>
                        <a:rPr lang="ar-SA" sz="1800" dirty="0" smtClean="0">
                          <a:effectLst/>
                        </a:rPr>
                        <a:t> </a:t>
                      </a:r>
                      <a:r>
                        <a:rPr lang="ar-SA" sz="1800" b="1" kern="1200" dirty="0" smtClean="0">
                          <a:solidFill>
                            <a:schemeClr val="lt1"/>
                          </a:solidFill>
                          <a:effectLst/>
                          <a:latin typeface="+mn-lt"/>
                          <a:ea typeface="+mn-ea"/>
                          <a:cs typeface="+mn-cs"/>
                        </a:rPr>
                        <a:t>أن يعرف المتدرب قوائم التقدير</a:t>
                      </a:r>
                      <a:endParaRPr lang="en-US" sz="1800" b="1" kern="1200" dirty="0" smtClean="0">
                        <a:solidFill>
                          <a:schemeClr val="lt1"/>
                        </a:solidFill>
                        <a:effectLst/>
                        <a:latin typeface="+mn-lt"/>
                        <a:ea typeface="+mn-ea"/>
                        <a:cs typeface="+mn-cs"/>
                      </a:endParaRPr>
                    </a:p>
                    <a:p>
                      <a:pPr rtl="1"/>
                      <a:r>
                        <a:rPr lang="ar-SA" sz="1800" b="1" kern="1200" dirty="0" smtClean="0">
                          <a:solidFill>
                            <a:schemeClr val="lt1"/>
                          </a:solidFill>
                          <a:effectLst/>
                          <a:latin typeface="+mn-lt"/>
                          <a:ea typeface="+mn-ea"/>
                          <a:cs typeface="+mn-cs"/>
                        </a:rPr>
                        <a:t>أن يصمم المتدرب قائمة تقدير.</a:t>
                      </a:r>
                      <a:endParaRPr lang="en-US" sz="1800" b="1" kern="1200" dirty="0" smtClean="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827584" y="2690336"/>
            <a:ext cx="7704856" cy="1815882"/>
          </a:xfrm>
          <a:prstGeom prst="rect">
            <a:avLst/>
          </a:prstGeom>
        </p:spPr>
        <p:txBody>
          <a:bodyPr wrap="square">
            <a:spAutoFit/>
          </a:bodyPr>
          <a:lstStyle/>
          <a:p>
            <a:r>
              <a:rPr lang="ar-SA" sz="2800" b="1" u="sng" dirty="0"/>
              <a:t>عزيزي المتدرب :</a:t>
            </a:r>
            <a:endParaRPr lang="en-US" sz="2800" dirty="0"/>
          </a:p>
          <a:p>
            <a:r>
              <a:rPr lang="ar-SA" sz="2800" dirty="0"/>
              <a:t>بالرجوع للنشرة المعرفية (2/2/3) وبالتعاون مع أفراد مجموعتك : </a:t>
            </a:r>
            <a:endParaRPr lang="en-US" sz="2800" dirty="0"/>
          </a:p>
          <a:p>
            <a:pPr lvl="0"/>
            <a:r>
              <a:rPr lang="ar-SA" sz="2800" dirty="0"/>
              <a:t>بين مفهوم قوائم التقدير . </a:t>
            </a:r>
            <a:endParaRPr lang="en-US" sz="2800" dirty="0"/>
          </a:p>
          <a:p>
            <a:pPr lvl="0"/>
            <a:r>
              <a:rPr lang="ar-SA" sz="2800" dirty="0"/>
              <a:t>صمم قائمة تقدير لملاحظة الطالب تناسب مادة تخصصك.</a:t>
            </a:r>
            <a:endParaRPr lang="en-US" sz="2800" dirty="0"/>
          </a:p>
        </p:txBody>
      </p:sp>
    </p:spTree>
    <p:extLst>
      <p:ext uri="{BB962C8B-B14F-4D97-AF65-F5344CB8AC3E}">
        <p14:creationId xmlns="" xmlns:p14="http://schemas.microsoft.com/office/powerpoint/2010/main" val="208019771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مقاييس </a:t>
            </a:r>
            <a:r>
              <a:rPr lang="ar-SA" b="1" dirty="0" smtClean="0"/>
              <a:t>التقدير</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dirty="0" smtClean="0"/>
              <a:t>مقاييس </a:t>
            </a:r>
            <a:r>
              <a:rPr lang="ar-SA" dirty="0"/>
              <a:t>التقدير هي أدوات قياس تعتمد على المشاهدة والملاحظة لأداء ما أو عمل يقوم به الطالب الذي يخضع للمشاهدة. ويتكون المقياس من مجموعة من المهارات أو السلوكيات الذي نريد التحقق من وجودها لدى الطالب؛ يقوم الملاحظ بالتأشير أمام كل منها بإشارة معينة ليدلل على وجودها أو عدم وجودها لدى الطالب, وتأتي مقاييس التقدير في عدة أنماط منها:</a:t>
            </a:r>
            <a:endParaRPr lang="en-US" dirty="0"/>
          </a:p>
          <a:p>
            <a:endParaRPr lang="en-US" b="1" u="sng" dirty="0"/>
          </a:p>
        </p:txBody>
      </p:sp>
    </p:spTree>
    <p:extLst>
      <p:ext uri="{BB962C8B-B14F-4D97-AF65-F5344CB8AC3E}">
        <p14:creationId xmlns="" xmlns:p14="http://schemas.microsoft.com/office/powerpoint/2010/main" val="141720736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قوائم التقدير (الشطب):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r>
              <a:rPr lang="ar-SA" dirty="0" smtClean="0"/>
              <a:t>قائمة </a:t>
            </a:r>
            <a:r>
              <a:rPr lang="ar-SA" dirty="0"/>
              <a:t>التقدير عبارة عن قائمة بالمهارات أو </a:t>
            </a:r>
            <a:r>
              <a:rPr lang="ar-SA" dirty="0" err="1"/>
              <a:t>السلوكات</a:t>
            </a:r>
            <a:r>
              <a:rPr lang="ar-SA" dirty="0"/>
              <a:t> الذي نريد التحقق من وجودها لدى الطالب, ويقوم الملاحظ بالتأشير أمام كل منها وذلك بوضع إشارة </a:t>
            </a:r>
            <a:r>
              <a:rPr lang="en-US" dirty="0">
                <a:sym typeface="Wingdings"/>
              </a:rPr>
              <a:t></a:t>
            </a:r>
            <a:r>
              <a:rPr lang="ar-SA" dirty="0"/>
              <a:t> عندما تظهر المهارة أو السلوك, ووضع إشارة × عندما لا تظهر. ويمكن أن تكون كذلك بوضع كلمة (نعم) أو (لا).</a:t>
            </a:r>
            <a:endParaRPr lang="en-US" dirty="0"/>
          </a:p>
          <a:p>
            <a:r>
              <a:rPr lang="ar-SA" dirty="0"/>
              <a:t>ومما تجدر الإشارة إليه أن الملاحظ في قائمة التقديرات لا  يعطي درجة أو تقديراً لإتقان الطالب للمهارة أو السلوك.  فالتأشير في هذه الحالة لتقرير ما إذا كانت المهارة أو السلوك موجوداً أم لا.</a:t>
            </a:r>
            <a:endParaRPr lang="en-US" dirty="0"/>
          </a:p>
          <a:p>
            <a:r>
              <a:rPr lang="ar-SA" dirty="0"/>
              <a:t>قائمة التقدير مفيدة جدا للمعلمين لأنها تتيح المجال لتركيز الملاحظة . إضافة إلى كونها سهلة جدا وسريعة.</a:t>
            </a:r>
            <a:endParaRPr lang="en-US" dirty="0"/>
          </a:p>
          <a:p>
            <a:endParaRPr lang="en-US" b="1" u="sng" dirty="0"/>
          </a:p>
        </p:txBody>
      </p:sp>
    </p:spTree>
    <p:extLst>
      <p:ext uri="{BB962C8B-B14F-4D97-AF65-F5344CB8AC3E}">
        <p14:creationId xmlns="" xmlns:p14="http://schemas.microsoft.com/office/powerpoint/2010/main" val="279062431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سلالم التقدير</a:t>
            </a:r>
            <a:r>
              <a:rPr lang="ar-SA" b="1"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lstStyle/>
          <a:p>
            <a:pPr algn="ctr"/>
            <a:r>
              <a:rPr lang="ar-SA" b="1" dirty="0"/>
              <a:t>سلم تقدير عددي: </a:t>
            </a:r>
            <a:endParaRPr lang="en-US" dirty="0"/>
          </a:p>
          <a:p>
            <a:r>
              <a:rPr lang="ar-SA" dirty="0"/>
              <a:t>المساهمة في المناقشات الصفية                         </a:t>
            </a:r>
            <a:endParaRPr lang="en-US" dirty="0"/>
          </a:p>
        </p:txBody>
      </p:sp>
      <p:graphicFrame>
        <p:nvGraphicFramePr>
          <p:cNvPr id="4" name="جدول 3"/>
          <p:cNvGraphicFramePr>
            <a:graphicFrameLocks noGrp="1"/>
          </p:cNvGraphicFramePr>
          <p:nvPr>
            <p:extLst>
              <p:ext uri="{D42A27DB-BD31-4B8C-83A1-F6EECF244321}">
                <p14:modId xmlns="" xmlns:p14="http://schemas.microsoft.com/office/powerpoint/2010/main" val="2118721947"/>
              </p:ext>
            </p:extLst>
          </p:nvPr>
        </p:nvGraphicFramePr>
        <p:xfrm>
          <a:off x="2800350" y="2492896"/>
          <a:ext cx="3543300" cy="280416"/>
        </p:xfrm>
        <a:graphic>
          <a:graphicData uri="http://schemas.openxmlformats.org/drawingml/2006/table">
            <a:tbl>
              <a:tblPr rtl="1" firstRow="1" firstCol="1" lastRow="1" lastCol="1" bandRow="1" bandCol="1">
                <a:tableStyleId>{5C22544A-7EE6-4342-B048-85BDC9FD1C3A}</a:tableStyleId>
              </a:tblPr>
              <a:tblGrid>
                <a:gridCol w="685800"/>
                <a:gridCol w="457200"/>
                <a:gridCol w="1028700"/>
                <a:gridCol w="685800"/>
                <a:gridCol w="685800"/>
              </a:tblGrid>
              <a:tr h="0">
                <a:tc>
                  <a:txBody>
                    <a:bodyPr/>
                    <a:lstStyle/>
                    <a:p>
                      <a:pPr marL="0" marR="0" algn="ctr" rtl="1">
                        <a:lnSpc>
                          <a:spcPct val="115000"/>
                        </a:lnSpc>
                        <a:spcBef>
                          <a:spcPts val="0"/>
                        </a:spcBef>
                        <a:spcAft>
                          <a:spcPts val="0"/>
                        </a:spcAft>
                      </a:pPr>
                      <a:r>
                        <a:rPr lang="ar-SA" sz="1600">
                          <a:effectLst/>
                        </a:rPr>
                        <a:t>1</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2</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3</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4</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dirty="0">
                          <a:effectLst/>
                        </a:rPr>
                        <a:t>5</a:t>
                      </a:r>
                      <a:endParaRPr lang="en-US" sz="1200" dirty="0">
                        <a:effectLst/>
                        <a:latin typeface="Times New Roman"/>
                        <a:ea typeface="Times New Roman"/>
                        <a:cs typeface="Arial"/>
                      </a:endParaRPr>
                    </a:p>
                  </a:txBody>
                  <a:tcPr marL="68580" marR="68580" marT="0" marB="0"/>
                </a:tc>
              </a:tr>
            </a:tbl>
          </a:graphicData>
        </a:graphic>
      </p:graphicFrame>
      <p:sp>
        <p:nvSpPr>
          <p:cNvPr id="5" name="مستطيل 4"/>
          <p:cNvSpPr/>
          <p:nvPr/>
        </p:nvSpPr>
        <p:spPr>
          <a:xfrm>
            <a:off x="1043608" y="3575338"/>
            <a:ext cx="7416824" cy="1077218"/>
          </a:xfrm>
          <a:prstGeom prst="rect">
            <a:avLst/>
          </a:prstGeom>
        </p:spPr>
        <p:txBody>
          <a:bodyPr wrap="square">
            <a:spAutoFit/>
          </a:bodyPr>
          <a:lstStyle/>
          <a:p>
            <a:pPr algn="ctr"/>
            <a:r>
              <a:rPr lang="ar-SA" sz="3200" b="1" dirty="0"/>
              <a:t>سلم تقدير رتبي:</a:t>
            </a:r>
            <a:endParaRPr lang="en-US" sz="3200" dirty="0"/>
          </a:p>
          <a:p>
            <a:r>
              <a:rPr lang="ar-SA" sz="3200" dirty="0"/>
              <a:t>مستوى دقة الرسم </a:t>
            </a:r>
            <a:endParaRPr lang="en-US" sz="3200" dirty="0"/>
          </a:p>
        </p:txBody>
      </p:sp>
      <p:graphicFrame>
        <p:nvGraphicFramePr>
          <p:cNvPr id="6" name="جدول 5"/>
          <p:cNvGraphicFramePr>
            <a:graphicFrameLocks noGrp="1"/>
          </p:cNvGraphicFramePr>
          <p:nvPr>
            <p:extLst>
              <p:ext uri="{D42A27DB-BD31-4B8C-83A1-F6EECF244321}">
                <p14:modId xmlns="" xmlns:p14="http://schemas.microsoft.com/office/powerpoint/2010/main" val="461256759"/>
              </p:ext>
            </p:extLst>
          </p:nvPr>
        </p:nvGraphicFramePr>
        <p:xfrm>
          <a:off x="3261678" y="4907125"/>
          <a:ext cx="2620645" cy="280416"/>
        </p:xfrm>
        <a:graphic>
          <a:graphicData uri="http://schemas.openxmlformats.org/drawingml/2006/table">
            <a:tbl>
              <a:tblPr rtl="1" firstRow="1" firstCol="1" lastRow="1" lastCol="1" bandRow="1" bandCol="1">
                <a:tableStyleId>{5C22544A-7EE6-4342-B048-85BDC9FD1C3A}</a:tableStyleId>
              </a:tblPr>
              <a:tblGrid>
                <a:gridCol w="494329"/>
                <a:gridCol w="723601"/>
                <a:gridCol w="716915"/>
                <a:gridCol w="685800"/>
              </a:tblGrid>
              <a:tr h="0">
                <a:tc>
                  <a:txBody>
                    <a:bodyPr/>
                    <a:lstStyle/>
                    <a:p>
                      <a:pPr marL="0" marR="0" algn="ctr" rtl="1">
                        <a:lnSpc>
                          <a:spcPct val="115000"/>
                        </a:lnSpc>
                        <a:spcBef>
                          <a:spcPts val="0"/>
                        </a:spcBef>
                        <a:spcAft>
                          <a:spcPts val="0"/>
                        </a:spcAft>
                      </a:pPr>
                      <a:r>
                        <a:rPr lang="ar-SA" sz="1600" dirty="0">
                          <a:effectLst/>
                        </a:rPr>
                        <a:t>عالي</a:t>
                      </a:r>
                      <a:endParaRPr lang="en-US" sz="12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متوسط</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منخفض</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dirty="0">
                          <a:effectLst/>
                        </a:rPr>
                        <a:t>معدوم</a:t>
                      </a:r>
                      <a:endParaRPr lang="en-US" sz="12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 xmlns:p14="http://schemas.microsoft.com/office/powerpoint/2010/main" val="30093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528218" cy="922114"/>
          </a:xfrm>
        </p:spPr>
        <p:txBody>
          <a:bodyPr>
            <a:noAutofit/>
          </a:bodyPr>
          <a:lstStyle/>
          <a:p>
            <a:r>
              <a:rPr lang="ar-SA" sz="2800" b="1" u="sng" dirty="0"/>
              <a:t>الوحدة التدريبية </a:t>
            </a:r>
            <a:r>
              <a:rPr lang="ar-SA" sz="2800" b="1" u="sng" dirty="0" smtClean="0"/>
              <a:t>الأولى</a:t>
            </a:r>
            <a:r>
              <a:rPr lang="en-US" sz="2800" dirty="0" smtClean="0"/>
              <a:t/>
            </a:r>
            <a:br>
              <a:rPr lang="en-US" sz="2800" dirty="0" smtClean="0"/>
            </a:br>
            <a:endParaRPr lang="ar-SA" sz="2800" dirty="0"/>
          </a:p>
        </p:txBody>
      </p:sp>
      <p:sp>
        <p:nvSpPr>
          <p:cNvPr id="3" name="عنصر نائب للمحتوى 2"/>
          <p:cNvSpPr>
            <a:spLocks noGrp="1"/>
          </p:cNvSpPr>
          <p:nvPr>
            <p:ph idx="1"/>
          </p:nvPr>
        </p:nvSpPr>
        <p:spPr>
          <a:xfrm>
            <a:off x="457200" y="1142984"/>
            <a:ext cx="8229600" cy="4983179"/>
          </a:xfrm>
        </p:spPr>
        <p:txBody>
          <a:bodyPr/>
          <a:lstStyle/>
          <a:p>
            <a:pPr marL="0" indent="0" algn="ctr">
              <a:buNone/>
            </a:pPr>
            <a:endParaRPr lang="ar-SA" b="1" u="sng" dirty="0" smtClean="0"/>
          </a:p>
          <a:p>
            <a:pPr marL="0" indent="0" algn="ctr">
              <a:buNone/>
            </a:pPr>
            <a:endParaRPr lang="ar-SA" b="1" u="sng" dirty="0"/>
          </a:p>
          <a:p>
            <a:pPr marL="0" indent="0" algn="ctr">
              <a:buNone/>
            </a:pPr>
            <a:endParaRPr lang="ar-SA" b="1" u="sng" dirty="0" smtClean="0"/>
          </a:p>
          <a:p>
            <a:pPr marL="0" indent="0" algn="ctr">
              <a:buNone/>
            </a:pPr>
            <a:r>
              <a:rPr lang="ar-SA" b="1" u="sng" dirty="0" smtClean="0"/>
              <a:t>مفاهيم </a:t>
            </a:r>
            <a:r>
              <a:rPr lang="ar-SA" b="1" u="sng" dirty="0"/>
              <a:t>ومصطلحات </a:t>
            </a:r>
            <a:r>
              <a:rPr lang="ar-SA" b="1" u="sng" dirty="0" smtClean="0"/>
              <a:t>التقويم</a:t>
            </a:r>
          </a:p>
          <a:p>
            <a:pPr marL="0" indent="0" algn="ctr">
              <a:buNone/>
            </a:pPr>
            <a:r>
              <a:rPr lang="ar-SA" b="1" u="sng" dirty="0" smtClean="0"/>
              <a:t> </a:t>
            </a:r>
            <a:r>
              <a:rPr lang="ar-SA" b="1" u="sng" dirty="0"/>
              <a:t>(240)د</a:t>
            </a:r>
            <a:endParaRPr lang="ar-SA" dirty="0"/>
          </a:p>
        </p:txBody>
      </p:sp>
    </p:spTree>
    <p:extLst>
      <p:ext uri="{BB962C8B-B14F-4D97-AF65-F5344CB8AC3E}">
        <p14:creationId xmlns="" xmlns:p14="http://schemas.microsoft.com/office/powerpoint/2010/main" val="347769622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smtClean="0"/>
              <a:t>تصميم مقاييس التقدير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85000" lnSpcReduction="20000"/>
          </a:bodyPr>
          <a:lstStyle/>
          <a:p>
            <a:pPr marL="0" indent="0">
              <a:buNone/>
            </a:pPr>
            <a:r>
              <a:rPr lang="ar-SA" b="1" dirty="0"/>
              <a:t>ولعمل مقاييس التقدير يجب إتباع الإجراءات التالية:</a:t>
            </a:r>
            <a:endParaRPr lang="en-US" dirty="0"/>
          </a:p>
          <a:p>
            <a:pPr marL="0" indent="0">
              <a:buNone/>
            </a:pPr>
            <a:r>
              <a:rPr lang="ar-SA" b="1" dirty="0"/>
              <a:t>1.تحديد الهدف من المقياس (مثلا: قياس أداء الطلبة في مهارات التعامل مع الحاسب الآلي).</a:t>
            </a:r>
            <a:endParaRPr lang="en-US" dirty="0"/>
          </a:p>
          <a:p>
            <a:pPr marL="0" indent="0">
              <a:buNone/>
            </a:pPr>
            <a:r>
              <a:rPr lang="ar-SA" b="1" dirty="0"/>
              <a:t>2.تحديد أسلوب وطريقة تسجيل الملاحظة (قائمة شطب أو سلم تقدير).</a:t>
            </a:r>
            <a:endParaRPr lang="en-US" dirty="0"/>
          </a:p>
          <a:p>
            <a:pPr marL="0" indent="0">
              <a:buNone/>
            </a:pPr>
            <a:r>
              <a:rPr lang="ar-SA" b="1" dirty="0"/>
              <a:t>3.إعداد صورة المقياس وذلك بتحديد المهارات الرئيسية الذي تريد ملاحظتها ثم تحديد المكونات الفرعية لكل مهارة رئيسية, على أن تصاغ المهارات في صورة عبارات سلوكية يمكن ملاحظتها, وذلك من خلال إتباع القواعد التالية:</a:t>
            </a:r>
            <a:endParaRPr lang="en-US" dirty="0"/>
          </a:p>
          <a:p>
            <a:pPr lvl="0"/>
            <a:r>
              <a:rPr lang="ar-SA" b="1" dirty="0"/>
              <a:t>تحتوي كل عبارة على فعل أدائي واحد.</a:t>
            </a:r>
            <a:endParaRPr lang="en-US" dirty="0"/>
          </a:p>
          <a:p>
            <a:pPr lvl="0"/>
            <a:r>
              <a:rPr lang="ar-SA" b="1" dirty="0"/>
              <a:t>تجنب التداخل بين العناصر وبعضها البعض.</a:t>
            </a:r>
            <a:endParaRPr lang="en-US" dirty="0"/>
          </a:p>
          <a:p>
            <a:pPr lvl="0"/>
            <a:r>
              <a:rPr lang="ar-SA" b="1" dirty="0"/>
              <a:t>صياغة المهارات السلوكية في عبارات سلوكية واضحة.</a:t>
            </a:r>
            <a:endParaRPr lang="en-US" dirty="0"/>
          </a:p>
          <a:p>
            <a:pPr lvl="0"/>
            <a:r>
              <a:rPr lang="ar-SA" b="1" dirty="0"/>
              <a:t>أن تحتوي العبارات على مصطلحات علمية دقيقة واضحة ومفهومة.</a:t>
            </a:r>
            <a:endParaRPr lang="en-US" dirty="0"/>
          </a:p>
          <a:p>
            <a:endParaRPr lang="en-US" b="1" u="sng" dirty="0"/>
          </a:p>
        </p:txBody>
      </p:sp>
    </p:spTree>
    <p:extLst>
      <p:ext uri="{BB962C8B-B14F-4D97-AF65-F5344CB8AC3E}">
        <p14:creationId xmlns="" xmlns:p14="http://schemas.microsoft.com/office/powerpoint/2010/main" val="353785955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600" dirty="0"/>
              <a:t>قائمة تقدير التحسن في مادة اللغة العربية:</a:t>
            </a:r>
            <a:endParaRPr lang="en-US" sz="3600" dirty="0"/>
          </a:p>
        </p:txBody>
      </p:sp>
      <p:sp>
        <p:nvSpPr>
          <p:cNvPr id="3" name="عنصر نائب للمحتوى 2"/>
          <p:cNvSpPr>
            <a:spLocks noGrp="1"/>
          </p:cNvSpPr>
          <p:nvPr>
            <p:ph idx="1"/>
          </p:nvPr>
        </p:nvSpPr>
        <p:spPr>
          <a:xfrm>
            <a:off x="457200" y="1142984"/>
            <a:ext cx="8229600" cy="4983179"/>
          </a:xfrm>
        </p:spPr>
        <p:txBody>
          <a:bodyPr/>
          <a:lstStyle/>
          <a:p>
            <a:r>
              <a:rPr lang="ar-SA" dirty="0"/>
              <a:t>اسم الطالب / </a:t>
            </a:r>
            <a:r>
              <a:rPr lang="ar-SA" dirty="0" smtClean="0"/>
              <a:t>.....................الصف</a:t>
            </a:r>
            <a:r>
              <a:rPr lang="ar-SA" dirty="0"/>
              <a:t>/.....................</a:t>
            </a:r>
            <a:endParaRPr lang="en-US" dirty="0"/>
          </a:p>
          <a:p>
            <a:r>
              <a:rPr lang="ar-SA" sz="2000" b="1" dirty="0"/>
              <a:t>ميزان التقديرات: ( 1= يلاحظ نادرا.   2= يلاحظ أحيانا . 3= يلاحظ باستمرار).</a:t>
            </a:r>
            <a:endParaRPr lang="en-US" sz="2000" dirty="0"/>
          </a:p>
          <a:p>
            <a:pPr marL="0" indent="0">
              <a:buNone/>
            </a:pPr>
            <a:endParaRPr lang="en-US" b="1" u="sng" dirty="0"/>
          </a:p>
        </p:txBody>
      </p:sp>
      <p:graphicFrame>
        <p:nvGraphicFramePr>
          <p:cNvPr id="5" name="جدول 4"/>
          <p:cNvGraphicFramePr>
            <a:graphicFrameLocks noGrp="1"/>
          </p:cNvGraphicFramePr>
          <p:nvPr>
            <p:extLst>
              <p:ext uri="{D42A27DB-BD31-4B8C-83A1-F6EECF244321}">
                <p14:modId xmlns="" xmlns:p14="http://schemas.microsoft.com/office/powerpoint/2010/main" val="4194125072"/>
              </p:ext>
            </p:extLst>
          </p:nvPr>
        </p:nvGraphicFramePr>
        <p:xfrm>
          <a:off x="611557" y="2423648"/>
          <a:ext cx="7992891" cy="3876597"/>
        </p:xfrm>
        <a:graphic>
          <a:graphicData uri="http://schemas.openxmlformats.org/drawingml/2006/table">
            <a:tbl>
              <a:tblPr rtl="1">
                <a:tableStyleId>{5C22544A-7EE6-4342-B048-85BDC9FD1C3A}</a:tableStyleId>
              </a:tblPr>
              <a:tblGrid>
                <a:gridCol w="2978023"/>
                <a:gridCol w="1253717"/>
                <a:gridCol w="1253717"/>
                <a:gridCol w="1253717"/>
                <a:gridCol w="1253717"/>
              </a:tblGrid>
              <a:tr h="403728">
                <a:tc rowSpan="2">
                  <a:txBody>
                    <a:bodyPr/>
                    <a:lstStyle/>
                    <a:p>
                      <a:pPr marL="71755" marR="0" algn="r" rtl="1">
                        <a:lnSpc>
                          <a:spcPct val="150000"/>
                        </a:lnSpc>
                        <a:spcBef>
                          <a:spcPts val="1200"/>
                        </a:spcBef>
                        <a:spcAft>
                          <a:spcPts val="300"/>
                        </a:spcAft>
                      </a:pPr>
                      <a:r>
                        <a:rPr lang="ar-SA" sz="1800">
                          <a:effectLst/>
                        </a:rPr>
                        <a:t>المهارات</a:t>
                      </a:r>
                      <a:endParaRPr lang="en-US" sz="1400" b="1" i="1">
                        <a:effectLst/>
                        <a:latin typeface="Calibri"/>
                        <a:ea typeface="Times New Roman"/>
                        <a:cs typeface="Arial"/>
                      </a:endParaRPr>
                    </a:p>
                  </a:txBody>
                  <a:tcPr marL="11894" marR="11894" marT="0" marB="0" anchor="ctr"/>
                </a:tc>
                <a:tc gridSpan="4">
                  <a:txBody>
                    <a:bodyPr/>
                    <a:lstStyle/>
                    <a:p>
                      <a:pPr marL="71755" marR="0" algn="r" rtl="1">
                        <a:lnSpc>
                          <a:spcPct val="150000"/>
                        </a:lnSpc>
                        <a:spcBef>
                          <a:spcPts val="1200"/>
                        </a:spcBef>
                        <a:spcAft>
                          <a:spcPts val="300"/>
                        </a:spcAft>
                      </a:pPr>
                      <a:r>
                        <a:rPr lang="ar-SA" sz="1800" dirty="0">
                          <a:effectLst/>
                        </a:rPr>
                        <a:t>الشهر الأول</a:t>
                      </a:r>
                      <a:endParaRPr lang="en-US" sz="1400" dirty="0">
                        <a:effectLst/>
                      </a:endParaRPr>
                    </a:p>
                    <a:p>
                      <a:pPr marL="0" marR="0" algn="r" rtl="1">
                        <a:lnSpc>
                          <a:spcPct val="115000"/>
                        </a:lnSpc>
                        <a:spcBef>
                          <a:spcPts val="0"/>
                        </a:spcBef>
                        <a:spcAft>
                          <a:spcPts val="0"/>
                        </a:spcAft>
                      </a:pPr>
                      <a:r>
                        <a:rPr lang="en-US" sz="1800" dirty="0">
                          <a:effectLst/>
                        </a:rPr>
                        <a:t> </a:t>
                      </a:r>
                      <a:endParaRPr lang="en-US" sz="1600" dirty="0">
                        <a:effectLst/>
                        <a:latin typeface="Times New Roman"/>
                        <a:ea typeface="Times New Roman"/>
                        <a:cs typeface="Arial"/>
                      </a:endParaRPr>
                    </a:p>
                  </a:txBody>
                  <a:tcPr marL="11894" marR="11894" marT="0" marB="0"/>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505509">
                <a:tc vMerge="1">
                  <a:txBody>
                    <a:bodyPr/>
                    <a:lstStyle/>
                    <a:p>
                      <a:pPr rtl="1"/>
                      <a:endParaRPr lang="ar-SA"/>
                    </a:p>
                  </a:txBody>
                  <a:tcPr/>
                </a:tc>
                <a:tc>
                  <a:txBody>
                    <a:bodyPr/>
                    <a:lstStyle/>
                    <a:p>
                      <a:pPr marL="0" marR="0" algn="ctr" rtl="1">
                        <a:lnSpc>
                          <a:spcPct val="150000"/>
                        </a:lnSpc>
                        <a:spcBef>
                          <a:spcPts val="0"/>
                        </a:spcBef>
                        <a:spcAft>
                          <a:spcPts val="0"/>
                        </a:spcAft>
                      </a:pPr>
                      <a:r>
                        <a:rPr lang="ar-SA" sz="1800">
                          <a:effectLst/>
                        </a:rPr>
                        <a:t>الأسبوع الأول</a:t>
                      </a:r>
                      <a:endParaRPr lang="en-US" sz="1100">
                        <a:effectLst/>
                        <a:latin typeface="Times New Roman"/>
                        <a:ea typeface="Times New Roman"/>
                        <a:cs typeface="القلم ــ المهند عريض"/>
                      </a:endParaRPr>
                    </a:p>
                  </a:txBody>
                  <a:tcPr marL="11894" marR="11894" marT="0" marB="0" anchor="ctr"/>
                </a:tc>
                <a:tc>
                  <a:txBody>
                    <a:bodyPr/>
                    <a:lstStyle/>
                    <a:p>
                      <a:pPr marL="0" marR="0" algn="ctr" rtl="1">
                        <a:lnSpc>
                          <a:spcPct val="150000"/>
                        </a:lnSpc>
                        <a:spcBef>
                          <a:spcPts val="0"/>
                        </a:spcBef>
                        <a:spcAft>
                          <a:spcPts val="0"/>
                        </a:spcAft>
                      </a:pPr>
                      <a:r>
                        <a:rPr lang="ar-SA" sz="1800">
                          <a:effectLst/>
                        </a:rPr>
                        <a:t>الأسبوع الثاني</a:t>
                      </a:r>
                      <a:endParaRPr lang="en-US" sz="1600">
                        <a:effectLst/>
                        <a:latin typeface="Times New Roman"/>
                        <a:ea typeface="Times New Roman"/>
                        <a:cs typeface="Arial"/>
                      </a:endParaRPr>
                    </a:p>
                  </a:txBody>
                  <a:tcPr marL="11894" marR="11894" marT="0" marB="0" anchor="ctr"/>
                </a:tc>
                <a:tc>
                  <a:txBody>
                    <a:bodyPr/>
                    <a:lstStyle/>
                    <a:p>
                      <a:pPr marL="0" marR="0" algn="ctr" rtl="1">
                        <a:lnSpc>
                          <a:spcPct val="150000"/>
                        </a:lnSpc>
                        <a:spcBef>
                          <a:spcPts val="0"/>
                        </a:spcBef>
                        <a:spcAft>
                          <a:spcPts val="0"/>
                        </a:spcAft>
                      </a:pPr>
                      <a:r>
                        <a:rPr lang="ar-SA" sz="1800">
                          <a:effectLst/>
                        </a:rPr>
                        <a:t>الأسبوع الثالث</a:t>
                      </a:r>
                      <a:endParaRPr lang="en-US" sz="1600">
                        <a:effectLst/>
                        <a:latin typeface="Times New Roman"/>
                        <a:ea typeface="Times New Roman"/>
                        <a:cs typeface="Arial"/>
                      </a:endParaRPr>
                    </a:p>
                  </a:txBody>
                  <a:tcPr marL="11894" marR="11894" marT="0" marB="0" anchor="ctr"/>
                </a:tc>
                <a:tc>
                  <a:txBody>
                    <a:bodyPr/>
                    <a:lstStyle/>
                    <a:p>
                      <a:pPr marL="0" marR="0" algn="ctr" rtl="1">
                        <a:lnSpc>
                          <a:spcPct val="150000"/>
                        </a:lnSpc>
                        <a:spcBef>
                          <a:spcPts val="0"/>
                        </a:spcBef>
                        <a:spcAft>
                          <a:spcPts val="0"/>
                        </a:spcAft>
                      </a:pPr>
                      <a:r>
                        <a:rPr lang="ar-SA" sz="1800">
                          <a:effectLst/>
                        </a:rPr>
                        <a:t>الأسبوع الرابع</a:t>
                      </a:r>
                      <a:endParaRPr lang="en-US" sz="1600">
                        <a:effectLst/>
                        <a:latin typeface="Times New Roman"/>
                        <a:ea typeface="Times New Roman"/>
                        <a:cs typeface="Arial"/>
                      </a:endParaRPr>
                    </a:p>
                  </a:txBody>
                  <a:tcPr marL="11894" marR="11894" marT="0" marB="0" anchor="ctr"/>
                </a:tc>
              </a:tr>
              <a:tr h="357680">
                <a:tc>
                  <a:txBody>
                    <a:bodyPr/>
                    <a:lstStyle/>
                    <a:p>
                      <a:pPr marL="71755" marR="0" algn="r" rtl="1">
                        <a:lnSpc>
                          <a:spcPct val="150000"/>
                        </a:lnSpc>
                        <a:spcBef>
                          <a:spcPts val="1200"/>
                        </a:spcBef>
                        <a:spcAft>
                          <a:spcPts val="300"/>
                        </a:spcAft>
                      </a:pPr>
                      <a:r>
                        <a:rPr lang="ar-SA" sz="1800">
                          <a:effectLst/>
                        </a:rPr>
                        <a:t>تحسن اللغة الشفهية:</a:t>
                      </a:r>
                      <a:endParaRPr lang="en-US" sz="1400" b="1" i="1">
                        <a:effectLst/>
                        <a:latin typeface="Calibri"/>
                        <a:ea typeface="Times New Roman"/>
                        <a:cs typeface="Arial"/>
                      </a:endParaRPr>
                    </a:p>
                  </a:txBody>
                  <a:tcPr marL="11894" marR="11894" marT="0" marB="0"/>
                </a:tc>
                <a:tc>
                  <a:txBody>
                    <a:bodyPr/>
                    <a:lstStyle/>
                    <a:p>
                      <a:pPr marL="0" marR="0" algn="ctr" rtl="1">
                        <a:lnSpc>
                          <a:spcPct val="150000"/>
                        </a:lnSpc>
                        <a:spcBef>
                          <a:spcPts val="0"/>
                        </a:spcBef>
                        <a:spcAft>
                          <a:spcPts val="0"/>
                        </a:spcAft>
                      </a:pPr>
                      <a:r>
                        <a:rPr lang="ar-SA" sz="1800">
                          <a:effectLst/>
                        </a:rPr>
                        <a:t> </a:t>
                      </a:r>
                      <a:endParaRPr lang="en-US" sz="1600">
                        <a:effectLst/>
                        <a:latin typeface="Times New Roman"/>
                        <a:ea typeface="Times New Roman"/>
                        <a:cs typeface="Arial"/>
                      </a:endParaRPr>
                    </a:p>
                  </a:txBody>
                  <a:tcPr marL="11894" marR="11894" marT="0" marB="0"/>
                </a:tc>
                <a:tc>
                  <a:txBody>
                    <a:bodyPr/>
                    <a:lstStyle/>
                    <a:p>
                      <a:pPr marL="0" marR="0" algn="ctr" rtl="1">
                        <a:lnSpc>
                          <a:spcPct val="150000"/>
                        </a:lnSpc>
                        <a:spcBef>
                          <a:spcPts val="0"/>
                        </a:spcBef>
                        <a:spcAft>
                          <a:spcPts val="0"/>
                        </a:spcAft>
                      </a:pPr>
                      <a:r>
                        <a:rPr lang="ar-SA" sz="1800" dirty="0">
                          <a:effectLst/>
                        </a:rPr>
                        <a:t> </a:t>
                      </a:r>
                      <a:endParaRPr lang="en-US" sz="1600" dirty="0">
                        <a:effectLst/>
                        <a:latin typeface="Times New Roman"/>
                        <a:ea typeface="Times New Roman"/>
                        <a:cs typeface="Arial"/>
                      </a:endParaRPr>
                    </a:p>
                  </a:txBody>
                  <a:tcPr marL="11894" marR="11894" marT="0" marB="0"/>
                </a:tc>
                <a:tc>
                  <a:txBody>
                    <a:bodyPr/>
                    <a:lstStyle/>
                    <a:p>
                      <a:pPr marL="0" marR="0" algn="ctr" rtl="1">
                        <a:lnSpc>
                          <a:spcPct val="150000"/>
                        </a:lnSpc>
                        <a:spcBef>
                          <a:spcPts val="0"/>
                        </a:spcBef>
                        <a:spcAft>
                          <a:spcPts val="0"/>
                        </a:spcAft>
                      </a:pPr>
                      <a:r>
                        <a:rPr lang="ar-SA" sz="1800">
                          <a:effectLst/>
                        </a:rPr>
                        <a:t> </a:t>
                      </a:r>
                      <a:endParaRPr lang="en-US" sz="1600">
                        <a:effectLst/>
                        <a:latin typeface="Times New Roman"/>
                        <a:ea typeface="Times New Roman"/>
                        <a:cs typeface="Arial"/>
                      </a:endParaRPr>
                    </a:p>
                  </a:txBody>
                  <a:tcPr marL="11894" marR="11894" marT="0" marB="0"/>
                </a:tc>
                <a:tc>
                  <a:txBody>
                    <a:bodyPr/>
                    <a:lstStyle/>
                    <a:p>
                      <a:pPr marL="0" marR="0" algn="ctr" rtl="1">
                        <a:lnSpc>
                          <a:spcPct val="150000"/>
                        </a:lnSpc>
                        <a:spcBef>
                          <a:spcPts val="0"/>
                        </a:spcBef>
                        <a:spcAft>
                          <a:spcPts val="0"/>
                        </a:spcAft>
                      </a:pPr>
                      <a:r>
                        <a:rPr lang="ar-SA" sz="1800">
                          <a:effectLst/>
                        </a:rPr>
                        <a:t> </a:t>
                      </a:r>
                      <a:endParaRPr lang="en-US" sz="1600">
                        <a:effectLst/>
                        <a:latin typeface="Times New Roman"/>
                        <a:ea typeface="Times New Roman"/>
                        <a:cs typeface="Arial"/>
                      </a:endParaRPr>
                    </a:p>
                  </a:txBody>
                  <a:tcPr marL="11894" marR="11894" marT="0" marB="0"/>
                </a:tc>
              </a:tr>
              <a:tr h="301181">
                <a:tc>
                  <a:txBody>
                    <a:bodyPr/>
                    <a:lstStyle/>
                    <a:p>
                      <a:pPr marL="71755" marR="0" algn="r" rtl="1">
                        <a:lnSpc>
                          <a:spcPct val="150000"/>
                        </a:lnSpc>
                        <a:spcBef>
                          <a:spcPts val="1200"/>
                        </a:spcBef>
                        <a:spcAft>
                          <a:spcPts val="300"/>
                        </a:spcAft>
                      </a:pPr>
                      <a:r>
                        <a:rPr lang="ar-SA" sz="1800">
                          <a:effectLst/>
                        </a:rPr>
                        <a:t>يعبر بطلاقة عن الأفكار شفهيا.</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r>
              <a:tr h="309677">
                <a:tc>
                  <a:txBody>
                    <a:bodyPr/>
                    <a:lstStyle/>
                    <a:p>
                      <a:pPr marL="71755" marR="0" algn="r" rtl="1">
                        <a:lnSpc>
                          <a:spcPct val="150000"/>
                        </a:lnSpc>
                        <a:spcBef>
                          <a:spcPts val="1200"/>
                        </a:spcBef>
                        <a:spcAft>
                          <a:spcPts val="300"/>
                        </a:spcAft>
                      </a:pPr>
                      <a:r>
                        <a:rPr lang="ar-SA" sz="1800">
                          <a:effectLst/>
                        </a:rPr>
                        <a:t>يشارك في المناقشات.</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r>
              <a:tr h="306279">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r>
              <a:tr h="333466">
                <a:tc>
                  <a:txBody>
                    <a:bodyPr/>
                    <a:lstStyle/>
                    <a:p>
                      <a:pPr marL="71755" marR="0" algn="r" rtl="1">
                        <a:lnSpc>
                          <a:spcPct val="150000"/>
                        </a:lnSpc>
                        <a:spcBef>
                          <a:spcPts val="1200"/>
                        </a:spcBef>
                        <a:spcAft>
                          <a:spcPts val="300"/>
                        </a:spcAft>
                      </a:pPr>
                      <a:r>
                        <a:rPr lang="ar-SA" sz="1800">
                          <a:effectLst/>
                        </a:rPr>
                        <a:t>تحسن مهارات الاستماع:</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dirty="0">
                          <a:effectLst/>
                        </a:rPr>
                        <a:t> </a:t>
                      </a:r>
                      <a:endParaRPr lang="en-US" sz="1400" b="1" i="1" dirty="0">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dirty="0">
                          <a:effectLst/>
                        </a:rPr>
                        <a:t> </a:t>
                      </a:r>
                      <a:endParaRPr lang="en-US" sz="1400" b="1" i="1" dirty="0">
                        <a:effectLst/>
                        <a:latin typeface="Calibri"/>
                        <a:ea typeface="Times New Roman"/>
                        <a:cs typeface="Arial"/>
                      </a:endParaRPr>
                    </a:p>
                  </a:txBody>
                  <a:tcPr marL="11894" marR="11894" marT="0" marB="0"/>
                </a:tc>
              </a:tr>
              <a:tr h="333466">
                <a:tc gridSpan="5">
                  <a:txBody>
                    <a:bodyPr/>
                    <a:lstStyle/>
                    <a:p>
                      <a:pPr marL="71755" marR="0" algn="r" rtl="1">
                        <a:lnSpc>
                          <a:spcPct val="150000"/>
                        </a:lnSpc>
                        <a:spcBef>
                          <a:spcPts val="1200"/>
                        </a:spcBef>
                        <a:spcAft>
                          <a:spcPts val="300"/>
                        </a:spcAft>
                      </a:pPr>
                      <a:r>
                        <a:rPr lang="ar-SA" sz="1400" b="1" i="1" dirty="0" smtClean="0">
                          <a:effectLst/>
                          <a:latin typeface="Calibri"/>
                          <a:ea typeface="Times New Roman"/>
                          <a:cs typeface="Arial"/>
                        </a:rPr>
                        <a:t>ملاحظة</a:t>
                      </a:r>
                      <a:r>
                        <a:rPr lang="ar-SA" sz="1400" b="1" i="1" baseline="0" dirty="0" smtClean="0">
                          <a:effectLst/>
                          <a:latin typeface="Calibri"/>
                          <a:ea typeface="Times New Roman"/>
                          <a:cs typeface="Arial"/>
                        </a:rPr>
                        <a:t> : لبيان باقي الحقول ، ارجع للمذكر ة </a:t>
                      </a:r>
                      <a:r>
                        <a:rPr lang="ar-SA" sz="2400" b="1" u="sng" kern="1200" dirty="0" smtClean="0">
                          <a:solidFill>
                            <a:schemeClr val="dk1"/>
                          </a:solidFill>
                          <a:effectLst/>
                          <a:latin typeface="+mn-lt"/>
                          <a:ea typeface="+mn-ea"/>
                          <a:cs typeface="+mn-cs"/>
                        </a:rPr>
                        <a:t>المادة العلمية للنشاط (2/2/3) :</a:t>
                      </a:r>
                      <a:endParaRPr lang="en-US" sz="1400" b="1" i="1" dirty="0">
                        <a:effectLst/>
                        <a:latin typeface="Calibri"/>
                        <a:ea typeface="Times New Roman"/>
                        <a:cs typeface="Arial"/>
                      </a:endParaRPr>
                    </a:p>
                  </a:txBody>
                  <a:tcPr marL="11894" marR="11894" marT="0" marB="0"/>
                </a:tc>
                <a:tc hMerge="1">
                  <a:txBody>
                    <a:bodyPr/>
                    <a:lstStyle/>
                    <a:p>
                      <a:pPr marL="71755" marR="0" algn="r" rtl="1">
                        <a:lnSpc>
                          <a:spcPct val="150000"/>
                        </a:lnSpc>
                        <a:spcBef>
                          <a:spcPts val="1200"/>
                        </a:spcBef>
                        <a:spcAft>
                          <a:spcPts val="300"/>
                        </a:spcAft>
                      </a:pPr>
                      <a:endParaRPr lang="en-US" sz="1100" b="1" i="1">
                        <a:effectLst/>
                        <a:latin typeface="Calibri"/>
                        <a:ea typeface="Times New Roman"/>
                        <a:cs typeface="Arial"/>
                      </a:endParaRPr>
                    </a:p>
                  </a:txBody>
                  <a:tcPr marL="11894" marR="11894" marT="0" marB="0"/>
                </a:tc>
                <a:tc hMerge="1">
                  <a:txBody>
                    <a:bodyPr/>
                    <a:lstStyle/>
                    <a:p>
                      <a:pPr marL="71755" marR="0" algn="r" rtl="1">
                        <a:lnSpc>
                          <a:spcPct val="150000"/>
                        </a:lnSpc>
                        <a:spcBef>
                          <a:spcPts val="1200"/>
                        </a:spcBef>
                        <a:spcAft>
                          <a:spcPts val="300"/>
                        </a:spcAft>
                      </a:pPr>
                      <a:endParaRPr lang="en-US" sz="1100" b="1" i="1" dirty="0">
                        <a:effectLst/>
                        <a:latin typeface="Calibri"/>
                        <a:ea typeface="Times New Roman"/>
                        <a:cs typeface="Arial"/>
                      </a:endParaRPr>
                    </a:p>
                  </a:txBody>
                  <a:tcPr marL="11894" marR="11894" marT="0" marB="0"/>
                </a:tc>
                <a:tc hMerge="1">
                  <a:txBody>
                    <a:bodyPr/>
                    <a:lstStyle/>
                    <a:p>
                      <a:pPr marL="71755" marR="0" algn="r" rtl="1">
                        <a:lnSpc>
                          <a:spcPct val="150000"/>
                        </a:lnSpc>
                        <a:spcBef>
                          <a:spcPts val="1200"/>
                        </a:spcBef>
                        <a:spcAft>
                          <a:spcPts val="300"/>
                        </a:spcAft>
                      </a:pPr>
                      <a:endParaRPr lang="en-US" sz="1100" b="1" i="1">
                        <a:effectLst/>
                        <a:latin typeface="Calibri"/>
                        <a:ea typeface="Times New Roman"/>
                        <a:cs typeface="Arial"/>
                      </a:endParaRPr>
                    </a:p>
                  </a:txBody>
                  <a:tcPr marL="11894" marR="11894" marT="0" marB="0"/>
                </a:tc>
                <a:tc hMerge="1">
                  <a:txBody>
                    <a:bodyPr/>
                    <a:lstStyle/>
                    <a:p>
                      <a:pPr marL="71755" marR="0" algn="r" rtl="1">
                        <a:lnSpc>
                          <a:spcPct val="150000"/>
                        </a:lnSpc>
                        <a:spcBef>
                          <a:spcPts val="1200"/>
                        </a:spcBef>
                        <a:spcAft>
                          <a:spcPts val="300"/>
                        </a:spcAft>
                      </a:pPr>
                      <a:endParaRPr lang="en-US" sz="1100" b="1" i="1" dirty="0">
                        <a:effectLst/>
                        <a:latin typeface="Calibri"/>
                        <a:ea typeface="Times New Roman"/>
                        <a:cs typeface="Arial"/>
                      </a:endParaRPr>
                    </a:p>
                  </a:txBody>
                  <a:tcPr marL="11894" marR="11894" marT="0" marB="0"/>
                </a:tc>
              </a:tr>
            </a:tbl>
          </a:graphicData>
        </a:graphic>
      </p:graphicFrame>
    </p:spTree>
    <p:extLst>
      <p:ext uri="{BB962C8B-B14F-4D97-AF65-F5344CB8AC3E}">
        <p14:creationId xmlns="" xmlns:p14="http://schemas.microsoft.com/office/powerpoint/2010/main" val="10956045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( 2/2/4) : </a:t>
            </a:r>
            <a:r>
              <a:rPr lang="ar-SA" b="1" u="sng" dirty="0" smtClean="0"/>
              <a:t>20د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096658060"/>
              </p:ext>
            </p:extLst>
          </p:nvPr>
        </p:nvGraphicFramePr>
        <p:xfrm>
          <a:off x="539552" y="1124744"/>
          <a:ext cx="8064895" cy="1261872"/>
        </p:xfrm>
        <a:graphic>
          <a:graphicData uri="http://schemas.openxmlformats.org/drawingml/2006/table">
            <a:tbl>
              <a:tblPr rtl="1" firstRow="1" firstCol="1" lastRow="1" lastCol="1" bandRow="1" bandCol="1">
                <a:tableStyleId>{5C22544A-7EE6-4342-B048-85BDC9FD1C3A}</a:tableStyleId>
              </a:tblPr>
              <a:tblGrid>
                <a:gridCol w="2109442"/>
                <a:gridCol w="5955453"/>
              </a:tblGrid>
              <a:tr h="0">
                <a:tc gridSpan="2">
                  <a:txBody>
                    <a:bodyPr/>
                    <a:lstStyle/>
                    <a:p>
                      <a:pPr marL="0" marR="0" algn="ctr" rtl="1">
                        <a:lnSpc>
                          <a:spcPct val="115000"/>
                        </a:lnSpc>
                        <a:spcBef>
                          <a:spcPts val="0"/>
                        </a:spcBef>
                        <a:spcAft>
                          <a:spcPts val="0"/>
                        </a:spcAft>
                      </a:pPr>
                      <a:r>
                        <a:rPr lang="ar-SA" sz="2400" dirty="0">
                          <a:effectLst/>
                        </a:rPr>
                        <a:t>نوع </a:t>
                      </a:r>
                      <a:r>
                        <a:rPr lang="ar-SA" sz="2400" dirty="0" smtClean="0">
                          <a:effectLst/>
                        </a:rPr>
                        <a:t>المهمة : فردية </a:t>
                      </a:r>
                      <a:r>
                        <a:rPr lang="ar-SA" sz="2400" dirty="0">
                          <a:effectLst/>
                        </a:rPr>
                        <a:t>، جماعية ، وأسلوب التنفيذ : تصميم </a:t>
                      </a:r>
                      <a:endParaRPr lang="en-US" sz="1600" dirty="0">
                        <a:effectLst/>
                        <a:latin typeface="Times New Roman"/>
                        <a:ea typeface="Times New Roman"/>
                        <a:cs typeface="Arial"/>
                      </a:endParaRPr>
                    </a:p>
                  </a:txBody>
                  <a:tcPr marL="68580" marR="68580" marT="0" marB="0" anchor="ctr"/>
                </a:tc>
                <a:tc hMerge="1">
                  <a:txBody>
                    <a:bodyPr/>
                    <a:lstStyle/>
                    <a:p>
                      <a:pPr marL="0" marR="0" algn="ctr" rtl="1">
                        <a:lnSpc>
                          <a:spcPct val="115000"/>
                        </a:lnSpc>
                        <a:spcBef>
                          <a:spcPts val="0"/>
                        </a:spcBef>
                        <a:spcAft>
                          <a:spcPts val="0"/>
                        </a:spcAft>
                      </a:pPr>
                      <a:endParaRPr lang="en-US" sz="1600" dirty="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2400" dirty="0">
                          <a:effectLst/>
                        </a:rPr>
                        <a:t>أهداف النشاط </a:t>
                      </a:r>
                      <a:endParaRPr lang="en-US" sz="1600" dirty="0">
                        <a:effectLst/>
                        <a:latin typeface="Times New Roman"/>
                        <a:ea typeface="Times New Roman"/>
                        <a:cs typeface="Arial"/>
                      </a:endParaRPr>
                    </a:p>
                  </a:txBody>
                  <a:tcPr marL="68580" marR="68580" marT="0" marB="0" anchor="ctr"/>
                </a:tc>
                <a:tc>
                  <a:txBody>
                    <a:bodyPr/>
                    <a:lstStyle/>
                    <a:p>
                      <a:pPr marL="342900" marR="0" lvl="0" indent="-342900" algn="justLow" rtl="1">
                        <a:lnSpc>
                          <a:spcPct val="115000"/>
                        </a:lnSpc>
                        <a:spcBef>
                          <a:spcPts val="0"/>
                        </a:spcBef>
                        <a:spcAft>
                          <a:spcPts val="0"/>
                        </a:spcAft>
                        <a:buFont typeface="+mj-lt"/>
                        <a:buAutoNum type="arabicPeriod"/>
                      </a:pPr>
                      <a:r>
                        <a:rPr lang="ar-SA" sz="2400" dirty="0">
                          <a:effectLst/>
                        </a:rPr>
                        <a:t>أن يعرف المتدرب صحيفة رصد البيانات</a:t>
                      </a:r>
                      <a:endParaRPr lang="en-US" sz="1600" dirty="0">
                        <a:effectLst/>
                      </a:endParaRPr>
                    </a:p>
                    <a:p>
                      <a:pPr marL="342900" marR="0" lvl="0" indent="-342900" algn="justLow" rtl="1">
                        <a:lnSpc>
                          <a:spcPct val="115000"/>
                        </a:lnSpc>
                        <a:spcBef>
                          <a:spcPts val="0"/>
                        </a:spcBef>
                        <a:spcAft>
                          <a:spcPts val="0"/>
                        </a:spcAft>
                        <a:buFont typeface="+mj-lt"/>
                        <a:buAutoNum type="arabicPeriod"/>
                      </a:pPr>
                      <a:r>
                        <a:rPr lang="ar-SA" sz="2400" dirty="0">
                          <a:effectLst/>
                        </a:rPr>
                        <a:t>أن يصمم صحيفة لرصد البيانات.</a:t>
                      </a:r>
                      <a:endParaRPr lang="en-US" sz="16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2551837"/>
            <a:ext cx="7992888" cy="2246769"/>
          </a:xfrm>
          <a:prstGeom prst="rect">
            <a:avLst/>
          </a:prstGeom>
        </p:spPr>
        <p:txBody>
          <a:bodyPr wrap="square">
            <a:spAutoFit/>
          </a:bodyPr>
          <a:lstStyle/>
          <a:p>
            <a:r>
              <a:rPr lang="ar-SA" sz="2800" b="1" u="sng" dirty="0"/>
              <a:t>عزيزي المتدرب :</a:t>
            </a:r>
            <a:endParaRPr lang="en-US" sz="2800" dirty="0"/>
          </a:p>
          <a:p>
            <a:r>
              <a:rPr lang="ar-SA" sz="2800" dirty="0"/>
              <a:t>بالرجوع للنشرة المعرفية (2/2/4) ،وبالتعاون مع أفراد مجموعتك : </a:t>
            </a:r>
            <a:endParaRPr lang="en-US" sz="2800" dirty="0"/>
          </a:p>
          <a:p>
            <a:pPr lvl="0"/>
            <a:r>
              <a:rPr lang="ar-SA" sz="2800" dirty="0"/>
              <a:t>عرف صحيفة رصد البيانات . </a:t>
            </a:r>
            <a:endParaRPr lang="en-US" sz="2800" dirty="0"/>
          </a:p>
          <a:p>
            <a:pPr lvl="0"/>
            <a:r>
              <a:rPr lang="ar-SA" sz="2800" dirty="0"/>
              <a:t>صمم صحيفة لرصد البيانات بهدف تسجيل ملاحظة لطالب تناسب مادة تخصصك.</a:t>
            </a:r>
            <a:endParaRPr lang="en-US" sz="2800" dirty="0"/>
          </a:p>
        </p:txBody>
      </p:sp>
    </p:spTree>
    <p:extLst>
      <p:ext uri="{BB962C8B-B14F-4D97-AF65-F5344CB8AC3E}">
        <p14:creationId xmlns="" xmlns:p14="http://schemas.microsoft.com/office/powerpoint/2010/main" val="159187258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صحائف رصد البيانات</a:t>
            </a:r>
            <a:r>
              <a:rPr lang="ar-SA" u="sng" dirty="0"/>
              <a:t>:</a:t>
            </a:r>
            <a:endParaRPr lang="en-US" b="1" dirty="0"/>
          </a:p>
        </p:txBody>
      </p:sp>
      <p:sp>
        <p:nvSpPr>
          <p:cNvPr id="3" name="عنصر نائب للمحتوى 2"/>
          <p:cNvSpPr>
            <a:spLocks noGrp="1"/>
          </p:cNvSpPr>
          <p:nvPr>
            <p:ph idx="1"/>
          </p:nvPr>
        </p:nvSpPr>
        <p:spPr>
          <a:xfrm>
            <a:off x="457200" y="1142984"/>
            <a:ext cx="8229600" cy="4983179"/>
          </a:xfrm>
        </p:spPr>
        <p:txBody>
          <a:bodyPr>
            <a:normAutofit fontScale="92500"/>
          </a:bodyPr>
          <a:lstStyle/>
          <a:p>
            <a:r>
              <a:rPr lang="ar-SA" b="1" dirty="0"/>
              <a:t>تستخدم هذه الصحائف لرصد البيانات الذي يجمعها  الطالب  خلال عمليات الاكتشاف والبحث الميداني. ليس لهذه الصحائف شكل أو نمط أو محتوى محدد، فشكلها ومحتواها يتحددان بأهداف عملية البحث أو الاكتشاف وبالأشياء المطلوب رصدها. ،ويمكن أن يصمم المعلم هذه الصحائف، لكن مع الزمن ومع تعود الطلاب على استخدامها، ومع تقدمهم في التعلم يمكن أن يصمم كل طالب الصحيفة الذي يرى أنها الأنسب لرصد بيانات عملية البحث أو عملية الاكتشاف </a:t>
            </a:r>
            <a:r>
              <a:rPr lang="ar-SA" b="1" dirty="0" smtClean="0"/>
              <a:t>التي </a:t>
            </a:r>
            <a:r>
              <a:rPr lang="ar-SA" b="1" dirty="0"/>
              <a:t>يقوم بها. </a:t>
            </a:r>
            <a:endParaRPr lang="en-US" b="1" dirty="0"/>
          </a:p>
          <a:p>
            <a:r>
              <a:rPr lang="ar-SA" b="1" dirty="0"/>
              <a:t>هذه الصحائف يستخدمها الطالب ؛ ويفترض في المعلم وضعها في ملف أداء الطالب الذي سنتحدث عنه لاحقاً.</a:t>
            </a:r>
            <a:endParaRPr lang="en-US" b="1" dirty="0"/>
          </a:p>
          <a:p>
            <a:endParaRPr lang="en-US" b="1" u="sng" dirty="0"/>
          </a:p>
        </p:txBody>
      </p:sp>
    </p:spTree>
    <p:extLst>
      <p:ext uri="{BB962C8B-B14F-4D97-AF65-F5344CB8AC3E}">
        <p14:creationId xmlns="" xmlns:p14="http://schemas.microsoft.com/office/powerpoint/2010/main" val="26808567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u="sng" dirty="0"/>
              <a:t>مثال : لصحيفة لرصد البيانات:</a:t>
            </a:r>
            <a:endParaRPr lang="en-US" dirty="0"/>
          </a:p>
        </p:txBody>
      </p:sp>
      <p:graphicFrame>
        <p:nvGraphicFramePr>
          <p:cNvPr id="5" name="عنصر نائب للمحتوى 4"/>
          <p:cNvGraphicFramePr>
            <a:graphicFrameLocks noGrp="1"/>
          </p:cNvGraphicFramePr>
          <p:nvPr>
            <p:ph idx="1"/>
            <p:extLst>
              <p:ext uri="{D42A27DB-BD31-4B8C-83A1-F6EECF244321}">
                <p14:modId xmlns="" xmlns:p14="http://schemas.microsoft.com/office/powerpoint/2010/main" val="1066432798"/>
              </p:ext>
            </p:extLst>
          </p:nvPr>
        </p:nvGraphicFramePr>
        <p:xfrm>
          <a:off x="539552" y="1086395"/>
          <a:ext cx="7704855" cy="5201380"/>
        </p:xfrm>
        <a:graphic>
          <a:graphicData uri="http://schemas.openxmlformats.org/drawingml/2006/table">
            <a:tbl>
              <a:tblPr rtl="1" firstRow="1" firstCol="1" lastRow="1" lastCol="1" bandRow="1" bandCol="1"/>
              <a:tblGrid>
                <a:gridCol w="3864744"/>
                <a:gridCol w="3840111"/>
              </a:tblGrid>
              <a:tr h="582484">
                <a:tc gridSpan="2">
                  <a:txBody>
                    <a:bodyPr/>
                    <a:lstStyle/>
                    <a:p>
                      <a:pPr marL="0" marR="0" algn="ctr" rtl="1">
                        <a:lnSpc>
                          <a:spcPct val="115000"/>
                        </a:lnSpc>
                        <a:spcBef>
                          <a:spcPts val="0"/>
                        </a:spcBef>
                        <a:spcAft>
                          <a:spcPts val="0"/>
                        </a:spcAft>
                        <a:tabLst>
                          <a:tab pos="62230" algn="l"/>
                        </a:tabLst>
                      </a:pPr>
                      <a:r>
                        <a:rPr lang="ar-SA" sz="1800" b="1" dirty="0">
                          <a:effectLst/>
                          <a:latin typeface="Times New Roman"/>
                          <a:ea typeface="Times New Roman"/>
                          <a:cs typeface="Traditional Arabic"/>
                        </a:rPr>
                        <a:t>صحيفة رصد أداء الطالب في استقصاء أوراق النبات</a:t>
                      </a:r>
                      <a:endParaRPr lang="en-US" sz="1050" dirty="0">
                        <a:effectLst/>
                        <a:latin typeface="Times New Roman"/>
                        <a:ea typeface="Times New Roman"/>
                        <a:cs typeface="Tahoma"/>
                      </a:endParaRPr>
                    </a:p>
                    <a:p>
                      <a:pPr marL="0" marR="0" algn="ctr"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C0C0C0"/>
                    </a:solidFill>
                  </a:tcPr>
                </a:tc>
                <a:tc hMerge="1">
                  <a:txBody>
                    <a:bodyPr/>
                    <a:lstStyle/>
                    <a:p>
                      <a:pPr rtl="1"/>
                      <a:endParaRPr lang="ar-SA"/>
                    </a:p>
                  </a:txBody>
                  <a:tcPr/>
                </a:tc>
              </a:tr>
              <a:tr h="582484">
                <a:tc gridSpan="2">
                  <a:txBody>
                    <a:bodyPr/>
                    <a:lstStyle/>
                    <a:p>
                      <a:pPr marL="0" marR="0" algn="ctr" rtl="1">
                        <a:lnSpc>
                          <a:spcPct val="115000"/>
                        </a:lnSpc>
                        <a:spcBef>
                          <a:spcPts val="0"/>
                        </a:spcBef>
                        <a:spcAft>
                          <a:spcPts val="0"/>
                        </a:spcAft>
                        <a:tabLst>
                          <a:tab pos="62230" algn="l"/>
                        </a:tabLst>
                      </a:pPr>
                      <a:r>
                        <a:rPr lang="ar-SA" sz="1800" b="1">
                          <a:effectLst/>
                          <a:latin typeface="Times New Roman"/>
                          <a:ea typeface="Times New Roman"/>
                          <a:cs typeface="Traditional Arabic"/>
                        </a:rPr>
                        <a:t>  اسم الطالب :                                       اسم النشاط:</a:t>
                      </a:r>
                      <a:endParaRPr lang="en-US" sz="1050">
                        <a:effectLst/>
                        <a:latin typeface="Times New Roman"/>
                        <a:ea typeface="Times New Roman"/>
                        <a:cs typeface="Tahoma"/>
                      </a:endParaRPr>
                    </a:p>
                    <a:p>
                      <a:pPr marL="0" marR="0" algn="ctr" rtl="1">
                        <a:lnSpc>
                          <a:spcPct val="115000"/>
                        </a:lnSpc>
                        <a:spcBef>
                          <a:spcPts val="0"/>
                        </a:spcBef>
                        <a:spcAft>
                          <a:spcPts val="0"/>
                        </a:spcAft>
                        <a:tabLst>
                          <a:tab pos="62230" algn="l"/>
                        </a:tabLst>
                      </a:pPr>
                      <a:r>
                        <a:rPr lang="ar-SA" sz="1800" b="1">
                          <a:effectLst/>
                          <a:latin typeface="Times New Roman"/>
                          <a:ea typeface="Times New Roman"/>
                          <a:cs typeface="Traditional Arabic"/>
                        </a:rPr>
                        <a:t>  الصف:                                             التاريخ:</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rtl="1"/>
                      <a:endParaRPr lang="ar-SA"/>
                    </a:p>
                  </a:txBody>
                  <a:tcPr/>
                </a:tc>
              </a:tr>
              <a:tr h="291242">
                <a:tc>
                  <a:txBody>
                    <a:bodyPr/>
                    <a:lstStyle/>
                    <a:p>
                      <a:pPr marL="0" marR="0" algn="ctr" rtl="1">
                        <a:lnSpc>
                          <a:spcPct val="115000"/>
                        </a:lnSpc>
                        <a:spcBef>
                          <a:spcPts val="0"/>
                        </a:spcBef>
                        <a:spcAft>
                          <a:spcPts val="0"/>
                        </a:spcAft>
                        <a:tabLst>
                          <a:tab pos="62230" algn="l"/>
                        </a:tabLst>
                      </a:pPr>
                      <a:r>
                        <a:rPr lang="ar-SA" sz="1800" b="1">
                          <a:effectLst/>
                          <a:latin typeface="Times New Roman"/>
                          <a:ea typeface="Times New Roman"/>
                          <a:cs typeface="Traditional Arabic"/>
                        </a:rPr>
                        <a:t>ورقة النبات الأول</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62230" algn="l"/>
                        </a:tabLst>
                      </a:pPr>
                      <a:r>
                        <a:rPr lang="ar-SA" sz="1800" b="1">
                          <a:effectLst/>
                          <a:latin typeface="Times New Roman"/>
                          <a:ea typeface="Times New Roman"/>
                          <a:cs typeface="Traditional Arabic"/>
                        </a:rPr>
                        <a:t>ورقة النبات الثاني</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873726">
                <a:tc>
                  <a:txBody>
                    <a:bodyPr/>
                    <a:lstStyle/>
                    <a:p>
                      <a:pPr marL="0" marR="0" algn="justLow" rtl="1">
                        <a:lnSpc>
                          <a:spcPct val="115000"/>
                        </a:lnSpc>
                        <a:spcBef>
                          <a:spcPts val="0"/>
                        </a:spcBef>
                        <a:spcAft>
                          <a:spcPts val="0"/>
                        </a:spcAft>
                        <a:tabLst>
                          <a:tab pos="62230" algn="l"/>
                        </a:tabLst>
                      </a:pPr>
                      <a:r>
                        <a:rPr lang="ar-SA" sz="1800" b="1">
                          <a:effectLst/>
                          <a:latin typeface="Times New Roman"/>
                          <a:ea typeface="Times New Roman"/>
                          <a:cs typeface="Traditional Arabic"/>
                        </a:rPr>
                        <a:t>ألصق ورقة النبات الأول هنا</a:t>
                      </a:r>
                      <a:endParaRPr lang="en-US" sz="105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a:effectLst/>
                          <a:latin typeface="Times New Roman"/>
                          <a:ea typeface="Times New Roman"/>
                          <a:cs typeface="Traditional Arabic"/>
                        </a:rPr>
                        <a:t> </a:t>
                      </a:r>
                      <a:endParaRPr lang="en-US" sz="105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a:effectLst/>
                          <a:latin typeface="Times New Roman"/>
                          <a:ea typeface="Times New Roman"/>
                          <a:cs typeface="Traditional Arabic"/>
                        </a:rPr>
                        <a:t> </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justLow" rtl="1">
                        <a:lnSpc>
                          <a:spcPct val="115000"/>
                        </a:lnSpc>
                        <a:spcBef>
                          <a:spcPts val="0"/>
                        </a:spcBef>
                        <a:spcAft>
                          <a:spcPts val="0"/>
                        </a:spcAft>
                        <a:tabLst>
                          <a:tab pos="62230" algn="l"/>
                        </a:tabLst>
                      </a:pPr>
                      <a:r>
                        <a:rPr lang="ar-SA" sz="1800" b="1">
                          <a:effectLst/>
                          <a:latin typeface="Times New Roman"/>
                          <a:ea typeface="Times New Roman"/>
                          <a:cs typeface="Traditional Arabic"/>
                        </a:rPr>
                        <a:t>ألصق ورقة النبات الثاني هنا</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566264">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2- ارسم ورقة النبات الأول في المساحة التالية: </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2- ارسم ورقة النبات الثاني في المساحة التالية:</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873726">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3- انظر لورقة النبات الأول ، ماذا ترى؟</a:t>
                      </a:r>
                      <a:endParaRPr lang="en-US" sz="1050" dirty="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3-انظر لورقة النبات الثاني ماذا ترى؟</a:t>
                      </a:r>
                      <a:endParaRPr lang="en-US" sz="1050" dirty="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1164968">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4-المس ورقة النبات </a:t>
                      </a:r>
                      <a:r>
                        <a:rPr lang="ar-SA" sz="1800" b="1" dirty="0" err="1">
                          <a:effectLst/>
                          <a:latin typeface="Times New Roman"/>
                          <a:ea typeface="Times New Roman"/>
                          <a:cs typeface="Traditional Arabic"/>
                        </a:rPr>
                        <a:t>الأول.صف</a:t>
                      </a:r>
                      <a:r>
                        <a:rPr lang="ar-SA" sz="1800" b="1" dirty="0">
                          <a:effectLst/>
                          <a:latin typeface="Times New Roman"/>
                          <a:ea typeface="Times New Roman"/>
                          <a:cs typeface="Traditional Arabic"/>
                        </a:rPr>
                        <a:t> ملمسها</a:t>
                      </a:r>
                      <a:r>
                        <a:rPr lang="ar-SA" sz="1800" b="1" dirty="0" smtClean="0">
                          <a:effectLst/>
                          <a:latin typeface="Times New Roman"/>
                          <a:ea typeface="Times New Roman"/>
                          <a:cs typeface="Traditional Arabic"/>
                        </a:rPr>
                        <a:t>.</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4- المس ورقة النبات الثاني. صف ملمسها</a:t>
                      </a:r>
                      <a:r>
                        <a:rPr lang="ar-SA" sz="1800" b="1" dirty="0" smtClean="0">
                          <a:effectLst/>
                          <a:latin typeface="Times New Roman"/>
                          <a:ea typeface="Times New Roman"/>
                          <a:cs typeface="Traditional Arabic"/>
                        </a:rPr>
                        <a:t>.</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366302762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( 2/2/5) </a:t>
            </a:r>
            <a:r>
              <a:rPr lang="ar-SA" b="1" u="sng" dirty="0" smtClean="0"/>
              <a:t>: </a:t>
            </a:r>
            <a:r>
              <a:rPr lang="ar-SA" dirty="0"/>
              <a:t>20د </a:t>
            </a:r>
            <a:r>
              <a:rPr lang="ar-SA" b="1" u="sng" dirty="0" smtClean="0"/>
              <a:t> </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2249752502"/>
              </p:ext>
            </p:extLst>
          </p:nvPr>
        </p:nvGraphicFramePr>
        <p:xfrm>
          <a:off x="467544" y="1124744"/>
          <a:ext cx="7992887" cy="1677289"/>
        </p:xfrm>
        <a:graphic>
          <a:graphicData uri="http://schemas.openxmlformats.org/drawingml/2006/table">
            <a:tbl>
              <a:tblPr rtl="1" firstRow="1" firstCol="1" lastRow="1" lastCol="1" bandRow="1" bandCol="1">
                <a:tableStyleId>{5C22544A-7EE6-4342-B048-85BDC9FD1C3A}</a:tableStyleId>
              </a:tblPr>
              <a:tblGrid>
                <a:gridCol w="2090607"/>
                <a:gridCol w="5902280"/>
              </a:tblGrid>
              <a:tr h="0">
                <a:tc>
                  <a:txBody>
                    <a:bodyPr/>
                    <a:lstStyle/>
                    <a:p>
                      <a:pPr marL="0" marR="0" algn="ctr" rtl="1">
                        <a:lnSpc>
                          <a:spcPct val="115000"/>
                        </a:lnSpc>
                        <a:spcBef>
                          <a:spcPts val="0"/>
                        </a:spcBef>
                        <a:spcAft>
                          <a:spcPts val="0"/>
                        </a:spcAft>
                      </a:pPr>
                      <a:r>
                        <a:rPr lang="ar-SA" sz="1800" dirty="0">
                          <a:effectLst/>
                        </a:rPr>
                        <a:t>نوع المهمة</a:t>
                      </a:r>
                      <a:endParaRPr lang="en-US" sz="12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تصميم  </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dirty="0" smtClean="0">
                          <a:effectLst/>
                        </a:rPr>
                        <a:t>أهداف</a:t>
                      </a:r>
                      <a:r>
                        <a:rPr lang="ar-SA" sz="2400" baseline="0" dirty="0" smtClean="0">
                          <a:effectLst/>
                        </a:rPr>
                        <a:t> </a:t>
                      </a:r>
                      <a:r>
                        <a:rPr lang="ar-SA" sz="2400" dirty="0" smtClean="0">
                          <a:effectLst/>
                        </a:rPr>
                        <a:t> </a:t>
                      </a:r>
                      <a:r>
                        <a:rPr lang="ar-SA" sz="2400" dirty="0">
                          <a:effectLst/>
                        </a:rPr>
                        <a:t>النشاط</a:t>
                      </a:r>
                      <a:endParaRPr lang="en-US" sz="1600" dirty="0">
                        <a:effectLst/>
                        <a:latin typeface="Times New Roman"/>
                        <a:ea typeface="Times New Roman"/>
                        <a:cs typeface="Arial"/>
                      </a:endParaRPr>
                    </a:p>
                  </a:txBody>
                  <a:tcPr marL="68580" marR="68580" marT="0" marB="0" anchor="ctr"/>
                </a:tc>
                <a:tc>
                  <a:txBody>
                    <a:bodyPr/>
                    <a:lstStyle/>
                    <a:p>
                      <a:pPr lvl="0" rtl="1"/>
                      <a:r>
                        <a:rPr lang="ar-SA" sz="2400" b="1" kern="1200" dirty="0" smtClean="0">
                          <a:solidFill>
                            <a:schemeClr val="lt1"/>
                          </a:solidFill>
                          <a:effectLst/>
                          <a:latin typeface="+mn-lt"/>
                          <a:ea typeface="+mn-ea"/>
                          <a:cs typeface="+mn-cs"/>
                        </a:rPr>
                        <a:t>أن يبين المتدرب مفهوم صورة تعلم الطالب </a:t>
                      </a:r>
                      <a:endParaRPr lang="en-US" sz="2400" b="1" kern="1200" dirty="0" smtClean="0">
                        <a:solidFill>
                          <a:schemeClr val="lt1"/>
                        </a:solidFill>
                        <a:effectLst/>
                        <a:latin typeface="+mn-lt"/>
                        <a:ea typeface="+mn-ea"/>
                        <a:cs typeface="+mn-cs"/>
                      </a:endParaRPr>
                    </a:p>
                    <a:p>
                      <a:pPr lvl="0" rtl="1"/>
                      <a:r>
                        <a:rPr lang="ar-SA" sz="2400" b="1" kern="1200" dirty="0" smtClean="0">
                          <a:solidFill>
                            <a:schemeClr val="lt1"/>
                          </a:solidFill>
                          <a:effectLst/>
                          <a:latin typeface="+mn-lt"/>
                          <a:ea typeface="+mn-ea"/>
                          <a:cs typeface="+mn-cs"/>
                        </a:rPr>
                        <a:t>أن يصمم صورة لتعلم الطالب.</a:t>
                      </a:r>
                      <a:endParaRPr lang="en-US" sz="2400" b="1" kern="1200" dirty="0" smtClean="0">
                        <a:solidFill>
                          <a:schemeClr val="lt1"/>
                        </a:solidFill>
                        <a:effectLst/>
                        <a:latin typeface="+mn-lt"/>
                        <a:ea typeface="+mn-ea"/>
                        <a:cs typeface="+mn-cs"/>
                      </a:endParaRPr>
                    </a:p>
                    <a:p>
                      <a:pPr marL="0" marR="0" algn="ctr" rtl="1">
                        <a:lnSpc>
                          <a:spcPct val="115000"/>
                        </a:lnSpc>
                        <a:spcBef>
                          <a:spcPts val="0"/>
                        </a:spcBef>
                        <a:spcAft>
                          <a:spcPts val="0"/>
                        </a:spcAft>
                      </a:pPr>
                      <a:endParaRPr lang="en-US" sz="16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3258850"/>
            <a:ext cx="7848872" cy="1569660"/>
          </a:xfrm>
          <a:prstGeom prst="rect">
            <a:avLst/>
          </a:prstGeom>
        </p:spPr>
        <p:txBody>
          <a:bodyPr wrap="square">
            <a:spAutoFit/>
          </a:bodyPr>
          <a:lstStyle/>
          <a:p>
            <a:r>
              <a:rPr lang="ar-SA" sz="2400" b="1" dirty="0"/>
              <a:t>عزيزي المتدرب :</a:t>
            </a:r>
            <a:endParaRPr lang="en-US" sz="2400" dirty="0"/>
          </a:p>
          <a:p>
            <a:r>
              <a:rPr lang="ar-SA" sz="2400" dirty="0"/>
              <a:t>بالرجوع للنشرة المعرفية (2/2/5) ، وبالتعاون مع أفراد مجموعتك :</a:t>
            </a:r>
            <a:endParaRPr lang="en-US" sz="2400" dirty="0"/>
          </a:p>
          <a:p>
            <a:pPr lvl="0"/>
            <a:r>
              <a:rPr lang="ar-SA" sz="2400" dirty="0"/>
              <a:t>بين مفهوم صورة تعلم الطالب كأداة من أدوات التقويم . </a:t>
            </a:r>
            <a:endParaRPr lang="en-US" sz="2400" dirty="0"/>
          </a:p>
          <a:p>
            <a:pPr lvl="0"/>
            <a:r>
              <a:rPr lang="ar-SA" sz="2400" dirty="0"/>
              <a:t>صمم صورة لتعلم طالب بهدف تسجيل الملاحظة تناسب مادة تخصصك.</a:t>
            </a:r>
            <a:endParaRPr lang="en-US" sz="2400" dirty="0"/>
          </a:p>
        </p:txBody>
      </p:sp>
    </p:spTree>
    <p:extLst>
      <p:ext uri="{BB962C8B-B14F-4D97-AF65-F5344CB8AC3E}">
        <p14:creationId xmlns="" xmlns:p14="http://schemas.microsoft.com/office/powerpoint/2010/main" val="305305486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صورة تعلم الطالب </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dirty="0"/>
              <a:t>هي  نموذج لتقويم تعلم الطالب وتوثيق هذا التعلم، ولها عدة استخدامات منها :</a:t>
            </a:r>
            <a:endParaRPr lang="en-US" b="1" dirty="0"/>
          </a:p>
          <a:p>
            <a:pPr lvl="0"/>
            <a:r>
              <a:rPr lang="ar-SA" dirty="0"/>
              <a:t>أداة تقويمية لتشخيص تعلم الطالب واستنباط التغذية الراجعة لتحسين هذا التعلم</a:t>
            </a:r>
            <a:r>
              <a:rPr lang="ar-SA" dirty="0" smtClean="0"/>
              <a:t>. </a:t>
            </a:r>
          </a:p>
          <a:p>
            <a:pPr lvl="0"/>
            <a:r>
              <a:rPr lang="ar-SA" dirty="0" smtClean="0"/>
              <a:t>يستخدمها </a:t>
            </a:r>
            <a:r>
              <a:rPr lang="ar-SA" dirty="0"/>
              <a:t>الطالب بنفسه ليعطي فيها صورة عن نفسه للمعلم </a:t>
            </a:r>
            <a:r>
              <a:rPr lang="ar-SA" dirty="0" smtClean="0"/>
              <a:t>.</a:t>
            </a:r>
          </a:p>
          <a:p>
            <a:pPr lvl="0"/>
            <a:r>
              <a:rPr lang="ar-SA" dirty="0" smtClean="0"/>
              <a:t> </a:t>
            </a:r>
            <a:r>
              <a:rPr lang="ar-SA" dirty="0"/>
              <a:t>يستخدمها المعلم ليعطي بوساطتها صورة عن الطالب للطالب أو لولي أمره أو لمن يعنيه الأمر. </a:t>
            </a:r>
            <a:endParaRPr lang="ar-SA" dirty="0" smtClean="0"/>
          </a:p>
          <a:p>
            <a:pPr lvl="0"/>
            <a:r>
              <a:rPr lang="ar-SA" dirty="0" smtClean="0"/>
              <a:t>ويفترض </a:t>
            </a:r>
            <a:r>
              <a:rPr lang="ar-SA" dirty="0"/>
              <a:t>في المعلم أن يحفظ هذا النموذج بعد تعبئته في ملف أعمال الطالب. ومثاله : </a:t>
            </a:r>
            <a:endParaRPr lang="en-US" b="1" dirty="0"/>
          </a:p>
        </p:txBody>
      </p:sp>
    </p:spTree>
    <p:extLst>
      <p:ext uri="{BB962C8B-B14F-4D97-AF65-F5344CB8AC3E}">
        <p14:creationId xmlns="" xmlns:p14="http://schemas.microsoft.com/office/powerpoint/2010/main" val="381368432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317084"/>
            <a:ext cx="6286544" cy="468709"/>
          </a:xfrm>
        </p:spPr>
        <p:txBody>
          <a:bodyPr>
            <a:normAutofit fontScale="90000"/>
          </a:bodyPr>
          <a:lstStyle/>
          <a:p>
            <a:r>
              <a:rPr lang="ar-SA" dirty="0" smtClean="0"/>
              <a:t>صورة تعلم طالب </a:t>
            </a:r>
            <a:endParaRPr lang="en-US" dirty="0"/>
          </a:p>
        </p:txBody>
      </p:sp>
      <p:graphicFrame>
        <p:nvGraphicFramePr>
          <p:cNvPr id="6" name="عنصر نائب للمحتوى 5"/>
          <p:cNvGraphicFramePr>
            <a:graphicFrameLocks noGrp="1"/>
          </p:cNvGraphicFramePr>
          <p:nvPr>
            <p:ph idx="1"/>
            <p:extLst>
              <p:ext uri="{D42A27DB-BD31-4B8C-83A1-F6EECF244321}">
                <p14:modId xmlns="" xmlns:p14="http://schemas.microsoft.com/office/powerpoint/2010/main" val="3113183663"/>
              </p:ext>
            </p:extLst>
          </p:nvPr>
        </p:nvGraphicFramePr>
        <p:xfrm>
          <a:off x="395536" y="980728"/>
          <a:ext cx="8424936" cy="5173989"/>
        </p:xfrm>
        <a:graphic>
          <a:graphicData uri="http://schemas.openxmlformats.org/drawingml/2006/table">
            <a:tbl>
              <a:tblPr rtl="1">
                <a:tableStyleId>{5C22544A-7EE6-4342-B048-85BDC9FD1C3A}</a:tableStyleId>
              </a:tblPr>
              <a:tblGrid>
                <a:gridCol w="4191212"/>
                <a:gridCol w="4233724"/>
              </a:tblGrid>
              <a:tr h="177507">
                <a:tc gridSpan="2">
                  <a:txBody>
                    <a:bodyPr/>
                    <a:lstStyle/>
                    <a:p>
                      <a:pPr marL="0" marR="0" algn="ctr" rtl="1">
                        <a:lnSpc>
                          <a:spcPct val="115000"/>
                        </a:lnSpc>
                        <a:spcBef>
                          <a:spcPts val="0"/>
                        </a:spcBef>
                        <a:spcAft>
                          <a:spcPts val="0"/>
                        </a:spcAft>
                        <a:tabLst>
                          <a:tab pos="62230" algn="l"/>
                        </a:tabLst>
                      </a:pPr>
                      <a:r>
                        <a:rPr lang="ar-SA" sz="2000">
                          <a:effectLst/>
                        </a:rPr>
                        <a:t>صورة تعلم الطالــــــــــــــــب</a:t>
                      </a:r>
                      <a:endParaRPr lang="en-US" sz="1800">
                        <a:effectLst/>
                      </a:endParaRPr>
                    </a:p>
                    <a:p>
                      <a:pPr marL="0" marR="0" algn="just" rtl="1">
                        <a:lnSpc>
                          <a:spcPct val="115000"/>
                        </a:lnSpc>
                        <a:spcBef>
                          <a:spcPts val="0"/>
                        </a:spcBef>
                        <a:spcAft>
                          <a:spcPts val="0"/>
                        </a:spcAft>
                        <a:tabLst>
                          <a:tab pos="62230" algn="l"/>
                        </a:tabLst>
                      </a:pPr>
                      <a:r>
                        <a:rPr lang="en-US" sz="2000">
                          <a:effectLst/>
                        </a:rPr>
                        <a:t> </a:t>
                      </a:r>
                      <a:endParaRPr lang="en-US" sz="1800">
                        <a:effectLst/>
                        <a:latin typeface="Times New Roman"/>
                        <a:ea typeface="Times New Roman"/>
                        <a:cs typeface="Tahoma"/>
                      </a:endParaRPr>
                    </a:p>
                  </a:txBody>
                  <a:tcPr marL="24807" marR="24807" marT="0" marB="0"/>
                </a:tc>
                <a:tc hMerge="1">
                  <a:txBody>
                    <a:bodyPr/>
                    <a:lstStyle/>
                    <a:p>
                      <a:pPr rtl="1"/>
                      <a:endParaRPr lang="ar-SA"/>
                    </a:p>
                  </a:txBody>
                  <a:tcPr/>
                </a:tc>
              </a:tr>
              <a:tr h="208332">
                <a:tc gridSpan="2">
                  <a:txBody>
                    <a:bodyPr/>
                    <a:lstStyle/>
                    <a:p>
                      <a:pPr marL="0" marR="0" algn="just" rtl="1">
                        <a:lnSpc>
                          <a:spcPts val="1900"/>
                        </a:lnSpc>
                        <a:spcBef>
                          <a:spcPts val="0"/>
                        </a:spcBef>
                        <a:spcAft>
                          <a:spcPts val="0"/>
                        </a:spcAft>
                        <a:tabLst>
                          <a:tab pos="62230" algn="l"/>
                        </a:tabLst>
                      </a:pPr>
                      <a:r>
                        <a:rPr lang="ar-SA" sz="2000">
                          <a:effectLst/>
                        </a:rPr>
                        <a:t> الاسم  :                                                    الصف:</a:t>
                      </a:r>
                      <a:endParaRPr lang="en-US" sz="1800">
                        <a:effectLst/>
                      </a:endParaRPr>
                    </a:p>
                    <a:p>
                      <a:pPr marL="0" marR="0" algn="just" rtl="1">
                        <a:lnSpc>
                          <a:spcPts val="1900"/>
                        </a:lnSpc>
                        <a:spcBef>
                          <a:spcPts val="0"/>
                        </a:spcBef>
                        <a:spcAft>
                          <a:spcPts val="0"/>
                        </a:spcAft>
                        <a:tabLst>
                          <a:tab pos="62230" algn="l"/>
                        </a:tabLst>
                      </a:pPr>
                      <a:r>
                        <a:rPr lang="ar-SA" sz="2000">
                          <a:effectLst/>
                        </a:rPr>
                        <a:t>  المادة :                                                     الفترة الزمنية :   </a:t>
                      </a:r>
                      <a:endParaRPr lang="en-US" sz="1800">
                        <a:effectLst/>
                        <a:latin typeface="Times New Roman"/>
                        <a:ea typeface="Times New Roman"/>
                        <a:cs typeface="Tahoma"/>
                      </a:endParaRPr>
                    </a:p>
                  </a:txBody>
                  <a:tcPr marL="24807" marR="24807" marT="0" marB="0"/>
                </a:tc>
                <a:tc hMerge="1">
                  <a:txBody>
                    <a:bodyPr/>
                    <a:lstStyle/>
                    <a:p>
                      <a:pPr rtl="1"/>
                      <a:endParaRPr lang="ar-SA"/>
                    </a:p>
                  </a:txBody>
                  <a:tcPr/>
                </a:tc>
              </a:tr>
              <a:tr h="88753">
                <a:tc>
                  <a:txBody>
                    <a:bodyPr/>
                    <a:lstStyle/>
                    <a:p>
                      <a:pPr marL="0" marR="0" indent="215900" algn="ctr" rtl="1">
                        <a:lnSpc>
                          <a:spcPct val="115000"/>
                        </a:lnSpc>
                        <a:spcBef>
                          <a:spcPts val="1200"/>
                        </a:spcBef>
                        <a:spcAft>
                          <a:spcPts val="300"/>
                        </a:spcAft>
                      </a:pPr>
                      <a:r>
                        <a:rPr lang="ar-SA" sz="1800" dirty="0">
                          <a:effectLst/>
                        </a:rPr>
                        <a:t>بنـــود التـــــــعلم</a:t>
                      </a:r>
                      <a:endParaRPr lang="en-US" sz="1800" b="1" i="1" dirty="0">
                        <a:effectLst/>
                        <a:latin typeface="Calibri"/>
                        <a:ea typeface="Times New Roman"/>
                        <a:cs typeface="Arial"/>
                      </a:endParaRPr>
                    </a:p>
                  </a:txBody>
                  <a:tcPr marL="24807" marR="24807" marT="0" marB="0"/>
                </a:tc>
                <a:tc>
                  <a:txBody>
                    <a:bodyPr/>
                    <a:lstStyle/>
                    <a:p>
                      <a:pPr marL="0" marR="0" algn="l" rtl="1">
                        <a:lnSpc>
                          <a:spcPct val="115000"/>
                        </a:lnSpc>
                        <a:spcBef>
                          <a:spcPts val="1200"/>
                        </a:spcBef>
                        <a:spcAft>
                          <a:spcPts val="300"/>
                        </a:spcAft>
                      </a:pPr>
                      <a:r>
                        <a:rPr lang="ar-SA" sz="2000">
                          <a:effectLst/>
                        </a:rPr>
                        <a:t>ملاحظــــــــات</a:t>
                      </a:r>
                      <a:endParaRPr lang="en-US" sz="1800" b="1">
                        <a:effectLst/>
                        <a:latin typeface="Calibri"/>
                        <a:ea typeface="Times New Roman"/>
                        <a:cs typeface="Arial"/>
                      </a:endParaRPr>
                    </a:p>
                  </a:txBody>
                  <a:tcPr marL="24807" marR="24807" marT="0" marB="0"/>
                </a:tc>
              </a:tr>
              <a:tr h="496137">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المطلوب من الطالب تعلمها </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r>
                        <a:rPr lang="en-US" sz="2000" dirty="0">
                          <a:effectLst/>
                        </a:rPr>
                        <a:t> </a:t>
                      </a:r>
                      <a:endParaRPr lang="en-US" sz="1800" dirty="0">
                        <a:effectLst/>
                        <a:latin typeface="Times New Roman"/>
                        <a:ea typeface="Times New Roman"/>
                        <a:cs typeface="Arial"/>
                      </a:endParaRPr>
                    </a:p>
                  </a:txBody>
                  <a:tcPr marL="24807" marR="24807" marT="0" marB="0"/>
                </a:tc>
              </a:tr>
              <a:tr h="376132">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تعلمها الطالب</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endParaRPr lang="en-US" sz="1800" dirty="0">
                        <a:effectLst/>
                        <a:latin typeface="Times New Roman"/>
                        <a:ea typeface="Times New Roman"/>
                        <a:cs typeface="Arial"/>
                      </a:endParaRPr>
                    </a:p>
                  </a:txBody>
                  <a:tcPr marL="24807" marR="24807" marT="0" marB="0"/>
                </a:tc>
              </a:tr>
              <a:tr h="621274">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لم يتعلمها الطالب</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r>
                        <a:rPr lang="ar-SA" sz="2000" dirty="0">
                          <a:effectLst/>
                        </a:rPr>
                        <a:t>  ما الأسباب </a:t>
                      </a:r>
                      <a:r>
                        <a:rPr lang="ar-SA" sz="2000" dirty="0" smtClean="0">
                          <a:effectLst/>
                        </a:rPr>
                        <a:t>؟</a:t>
                      </a:r>
                      <a:endParaRPr lang="en-US" sz="1800" dirty="0">
                        <a:effectLst/>
                      </a:endParaRPr>
                    </a:p>
                  </a:txBody>
                  <a:tcPr marL="24807" marR="24807" marT="0" marB="0"/>
                </a:tc>
              </a:tr>
              <a:tr h="661516">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يجب أن يتعلمها الطالب ولم يتعلمها ( الأساسيات الذي لا مناص من تعلمها</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r>
                        <a:rPr lang="ar-SA" sz="2000" dirty="0">
                          <a:effectLst/>
                        </a:rPr>
                        <a:t>ما الفرص التعلمية المطلوبة لتحقيق تعلم هذه الأشياء ؟</a:t>
                      </a:r>
                      <a:endParaRPr lang="en-US" sz="1800" dirty="0">
                        <a:effectLst/>
                        <a:latin typeface="Times New Roman"/>
                        <a:ea typeface="Times New Roman"/>
                        <a:cs typeface="Arial"/>
                      </a:endParaRPr>
                    </a:p>
                  </a:txBody>
                  <a:tcPr marL="24807" marR="24807" marT="0" marB="0"/>
                </a:tc>
              </a:tr>
              <a:tr h="744206">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يمكن أن يتعلمها الطالب بدون مساعدة </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r>
                        <a:rPr lang="ar-SA" sz="2000" dirty="0">
                          <a:effectLst/>
                        </a:rPr>
                        <a:t>ما الفرص التعلمية المطلوبة لتحقيق التعلم ؟</a:t>
                      </a:r>
                      <a:endParaRPr lang="en-US" sz="1800" dirty="0">
                        <a:effectLst/>
                        <a:latin typeface="Times New Roman"/>
                        <a:ea typeface="Times New Roman"/>
                        <a:cs typeface="Arial"/>
                      </a:endParaRPr>
                    </a:p>
                  </a:txBody>
                  <a:tcPr marL="24807" marR="24807" marT="0" marB="0"/>
                </a:tc>
              </a:tr>
              <a:tr h="661516">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يمكن أن يتعلمها الطالب ولكنه يحتاج لمساعدة. </a:t>
                      </a:r>
                      <a:r>
                        <a:rPr lang="en-US" sz="2000" dirty="0">
                          <a:effectLst/>
                        </a:rPr>
                        <a:t> </a:t>
                      </a:r>
                      <a:endParaRPr lang="en-US" sz="1800" dirty="0">
                        <a:effectLst/>
                      </a:endParaRPr>
                    </a:p>
                    <a:p>
                      <a:pPr marL="96520" marR="6350" indent="-15875" algn="justLow" rtl="1">
                        <a:lnSpc>
                          <a:spcPts val="1800"/>
                        </a:lnSpc>
                        <a:spcBef>
                          <a:spcPts val="0"/>
                        </a:spcBef>
                        <a:spcAft>
                          <a:spcPts val="0"/>
                        </a:spcAft>
                        <a:tabLst>
                          <a:tab pos="439420" algn="l"/>
                        </a:tabLst>
                      </a:pPr>
                      <a:r>
                        <a:rPr lang="ar-SA" sz="2000" dirty="0">
                          <a:effectLst/>
                        </a:rPr>
                        <a:t> </a:t>
                      </a:r>
                      <a:endParaRPr lang="en-US" sz="1800" dirty="0">
                        <a:effectLst/>
                        <a:latin typeface="Times New Roman"/>
                        <a:ea typeface="Times New Roman"/>
                        <a:cs typeface="Arial"/>
                      </a:endParaRPr>
                    </a:p>
                  </a:txBody>
                  <a:tcPr marL="24807" marR="24807" marT="0" marB="0"/>
                </a:tc>
                <a:tc>
                  <a:txBody>
                    <a:bodyPr/>
                    <a:lstStyle/>
                    <a:p>
                      <a:pPr marL="0" marR="0" algn="justLow" rtl="1">
                        <a:lnSpc>
                          <a:spcPct val="115000"/>
                        </a:lnSpc>
                        <a:spcBef>
                          <a:spcPts val="0"/>
                        </a:spcBef>
                        <a:spcAft>
                          <a:spcPts val="0"/>
                        </a:spcAft>
                      </a:pPr>
                      <a:r>
                        <a:rPr lang="ar-SA" sz="2000" dirty="0">
                          <a:effectLst/>
                        </a:rPr>
                        <a:t>ما المساعدة اللازمة؟ من المطلوب منه تقديم المساعدة ؟</a:t>
                      </a:r>
                      <a:endParaRPr lang="en-US" sz="1800" dirty="0">
                        <a:effectLst/>
                        <a:latin typeface="Times New Roman"/>
                        <a:ea typeface="Times New Roman"/>
                        <a:cs typeface="Arial"/>
                      </a:endParaRPr>
                    </a:p>
                  </a:txBody>
                  <a:tcPr marL="24807" marR="24807" marT="0" marB="0"/>
                </a:tc>
              </a:tr>
            </a:tbl>
          </a:graphicData>
        </a:graphic>
      </p:graphicFrame>
    </p:spTree>
    <p:extLst>
      <p:ext uri="{BB962C8B-B14F-4D97-AF65-F5344CB8AC3E}">
        <p14:creationId xmlns="" xmlns:p14="http://schemas.microsoft.com/office/powerpoint/2010/main" val="148857588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a:t>
            </a:r>
            <a:r>
              <a:rPr lang="en-US" b="1" u="sng" dirty="0"/>
              <a:t>6</a:t>
            </a:r>
            <a:r>
              <a:rPr lang="ar-SA" b="1" u="sng" dirty="0"/>
              <a:t>) : </a:t>
            </a:r>
            <a:r>
              <a:rPr lang="ar-SA" dirty="0" smtClean="0"/>
              <a:t>20د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086839277"/>
              </p:ext>
            </p:extLst>
          </p:nvPr>
        </p:nvGraphicFramePr>
        <p:xfrm>
          <a:off x="611560" y="1052736"/>
          <a:ext cx="7920879" cy="665353"/>
        </p:xfrm>
        <a:graphic>
          <a:graphicData uri="http://schemas.openxmlformats.org/drawingml/2006/table">
            <a:tbl>
              <a:tblPr rtl="1" firstRow="1" firstCol="1" lastRow="1" lastCol="1" bandRow="1" bandCol="1">
                <a:tableStyleId>{5C22544A-7EE6-4342-B048-85BDC9FD1C3A}</a:tableStyleId>
              </a:tblPr>
              <a:tblGrid>
                <a:gridCol w="2071774"/>
                <a:gridCol w="5849105"/>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 . وأسلوب التنفيذ : تصميم </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الهدف من النشاط </a:t>
                      </a:r>
                      <a:endParaRPr lang="en-US" sz="1200">
                        <a:effectLst/>
                        <a:latin typeface="Times New Roman"/>
                        <a:ea typeface="Times New Roman"/>
                        <a:cs typeface="Arial"/>
                      </a:endParaRPr>
                    </a:p>
                  </a:txBody>
                  <a:tcPr marL="68580" marR="68580" marT="0" marB="0" anchor="ctr"/>
                </a:tc>
                <a:tc>
                  <a:txBody>
                    <a:bodyPr/>
                    <a:lstStyle/>
                    <a:p>
                      <a:pPr marL="180340" marR="180340" algn="just" rtl="1">
                        <a:lnSpc>
                          <a:spcPct val="115000"/>
                        </a:lnSpc>
                        <a:spcBef>
                          <a:spcPts val="0"/>
                        </a:spcBef>
                        <a:spcAft>
                          <a:spcPts val="0"/>
                        </a:spcAft>
                      </a:pPr>
                      <a:r>
                        <a:rPr lang="ar-SA" sz="1800" dirty="0">
                          <a:effectLst/>
                        </a:rPr>
                        <a:t>1 - أن يصمم المتدرب </a:t>
                      </a:r>
                      <a:r>
                        <a:rPr lang="ar-SA" sz="1800" u="sng" dirty="0">
                          <a:effectLst/>
                        </a:rPr>
                        <a:t>قائمة المهارات الموصوفة </a:t>
                      </a:r>
                      <a:r>
                        <a:rPr lang="ar-SA" sz="1800" u="sng" dirty="0" err="1">
                          <a:effectLst/>
                        </a:rPr>
                        <a:t>بمحكات</a:t>
                      </a:r>
                      <a:r>
                        <a:rPr lang="ar-SA" sz="1800" u="sng" dirty="0">
                          <a:effectLst/>
                        </a:rPr>
                        <a:t> :</a:t>
                      </a:r>
                      <a:r>
                        <a:rPr lang="ar-SA" sz="1800" dirty="0">
                          <a:effectLst/>
                        </a:rPr>
                        <a:t>  </a:t>
                      </a:r>
                      <a:endParaRPr lang="en-US" sz="2000" b="1" dirty="0">
                        <a:effectLst/>
                        <a:latin typeface="Times New Roman"/>
                        <a:ea typeface="Times New Roman"/>
                        <a:cs typeface="القلم ــ المهند عريض"/>
                      </a:endParaRPr>
                    </a:p>
                  </a:txBody>
                  <a:tcPr marL="68580" marR="68580" marT="0" marB="0" anchor="ctr"/>
                </a:tc>
              </a:tr>
            </a:tbl>
          </a:graphicData>
        </a:graphic>
      </p:graphicFrame>
      <p:sp>
        <p:nvSpPr>
          <p:cNvPr id="5" name="مستطيل 4"/>
          <p:cNvSpPr/>
          <p:nvPr/>
        </p:nvSpPr>
        <p:spPr>
          <a:xfrm>
            <a:off x="395536" y="2690336"/>
            <a:ext cx="8064896" cy="1815882"/>
          </a:xfrm>
          <a:prstGeom prst="rect">
            <a:avLst/>
          </a:prstGeom>
        </p:spPr>
        <p:txBody>
          <a:bodyPr wrap="square">
            <a:spAutoFit/>
          </a:bodyPr>
          <a:lstStyle/>
          <a:p>
            <a:r>
              <a:rPr lang="ar-SA" sz="2800" b="1" u="sng" dirty="0"/>
              <a:t>عزيزي المتدرب :</a:t>
            </a:r>
            <a:endParaRPr lang="en-US" sz="2800" dirty="0"/>
          </a:p>
          <a:p>
            <a:r>
              <a:rPr lang="ar-SA" sz="2800" dirty="0"/>
              <a:t>بالرجوع للنشرة المعرفية (2/2/6) ، وبالتعاون مع أفراد مجموعتك :</a:t>
            </a:r>
            <a:endParaRPr lang="en-US" sz="2800" dirty="0"/>
          </a:p>
          <a:p>
            <a:r>
              <a:rPr lang="ar-SA" sz="2800" dirty="0"/>
              <a:t>صمم قائمة بالمهارات الموصوفة </a:t>
            </a:r>
            <a:r>
              <a:rPr lang="ar-SA" sz="2800" dirty="0" err="1"/>
              <a:t>بمحكات</a:t>
            </a:r>
            <a:r>
              <a:rPr lang="ar-SA" sz="2800" dirty="0"/>
              <a:t> لأحد قوائم العلوم والمعارف والمهارات من أحد المواد التي تدرسها . </a:t>
            </a:r>
            <a:endParaRPr lang="en-US" sz="2800" dirty="0"/>
          </a:p>
        </p:txBody>
      </p:sp>
    </p:spTree>
    <p:extLst>
      <p:ext uri="{BB962C8B-B14F-4D97-AF65-F5344CB8AC3E}">
        <p14:creationId xmlns="" xmlns:p14="http://schemas.microsoft.com/office/powerpoint/2010/main" val="108991587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قائمة المهارات الموصوفة </a:t>
            </a:r>
            <a:r>
              <a:rPr lang="ar-SA" b="1" u="sng" dirty="0" err="1"/>
              <a:t>بمحكات</a:t>
            </a:r>
            <a:r>
              <a:rPr lang="ar-SA" b="1" u="sng" dirty="0"/>
              <a:t> </a:t>
            </a:r>
            <a:r>
              <a:rPr lang="ar-SA" b="1" u="sng" dirty="0" smtClean="0"/>
              <a:t>:</a:t>
            </a:r>
            <a:endParaRPr lang="en-US" dirty="0"/>
          </a:p>
        </p:txBody>
      </p:sp>
      <p:graphicFrame>
        <p:nvGraphicFramePr>
          <p:cNvPr id="5" name="كائن 4"/>
          <p:cNvGraphicFramePr>
            <a:graphicFrameLocks noChangeAspect="1"/>
          </p:cNvGraphicFramePr>
          <p:nvPr>
            <p:extLst>
              <p:ext uri="{D42A27DB-BD31-4B8C-83A1-F6EECF244321}">
                <p14:modId xmlns="" xmlns:p14="http://schemas.microsoft.com/office/powerpoint/2010/main" val="974428364"/>
              </p:ext>
            </p:extLst>
          </p:nvPr>
        </p:nvGraphicFramePr>
        <p:xfrm>
          <a:off x="683568" y="1340768"/>
          <a:ext cx="8460432" cy="4896544"/>
        </p:xfrm>
        <a:graphic>
          <a:graphicData uri="http://schemas.openxmlformats.org/presentationml/2006/ole">
            <p:oleObj spid="_x0000_s46082" name="Document" r:id="rId4" imgW="6487384" imgH="8157499" progId="Word.Document.12">
              <p:embed/>
            </p:oleObj>
          </a:graphicData>
        </a:graphic>
      </p:graphicFrame>
      <p:sp>
        <p:nvSpPr>
          <p:cNvPr id="6" name="مستطيل 5"/>
          <p:cNvSpPr/>
          <p:nvPr/>
        </p:nvSpPr>
        <p:spPr>
          <a:xfrm>
            <a:off x="2418206" y="836712"/>
            <a:ext cx="4307590" cy="523220"/>
          </a:xfrm>
          <a:prstGeom prst="rect">
            <a:avLst/>
          </a:prstGeom>
        </p:spPr>
        <p:txBody>
          <a:bodyPr wrap="none">
            <a:spAutoFit/>
          </a:bodyPr>
          <a:lstStyle/>
          <a:p>
            <a:pPr algn="ctr"/>
            <a:r>
              <a:rPr lang="ar-SA" sz="2800" b="1" dirty="0"/>
              <a:t>قائمة تقويم مهارات التجريب العملي</a:t>
            </a:r>
          </a:p>
        </p:txBody>
      </p:sp>
    </p:spTree>
    <p:extLst>
      <p:ext uri="{BB962C8B-B14F-4D97-AF65-F5344CB8AC3E}">
        <p14:creationId xmlns="" xmlns:p14="http://schemas.microsoft.com/office/powerpoint/2010/main" val="924216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أهداف الوحدة </a:t>
            </a:r>
            <a:endParaRPr lang="ar-SA" dirty="0"/>
          </a:p>
        </p:txBody>
      </p:sp>
      <p:sp>
        <p:nvSpPr>
          <p:cNvPr id="3" name="عنصر نائب للمحتوى 2"/>
          <p:cNvSpPr>
            <a:spLocks noGrp="1"/>
          </p:cNvSpPr>
          <p:nvPr>
            <p:ph idx="1"/>
          </p:nvPr>
        </p:nvSpPr>
        <p:spPr>
          <a:xfrm>
            <a:off x="457200" y="1142984"/>
            <a:ext cx="8229600" cy="4983179"/>
          </a:xfrm>
        </p:spPr>
        <p:txBody>
          <a:bodyPr/>
          <a:lstStyle/>
          <a:p>
            <a:pPr marL="514350" lvl="0" indent="-514350">
              <a:buFont typeface="+mj-lt"/>
              <a:buAutoNum type="arabicPeriod"/>
            </a:pPr>
            <a:r>
              <a:rPr lang="ar-SA" dirty="0"/>
              <a:t>أن يبين المتدرب بعض المفاهيم والمصطلحات في مجال التقويم  .</a:t>
            </a:r>
            <a:endParaRPr lang="en-US" dirty="0"/>
          </a:p>
          <a:p>
            <a:pPr marL="514350" lvl="0" indent="-514350">
              <a:buFont typeface="+mj-lt"/>
              <a:buAutoNum type="arabicPeriod"/>
            </a:pPr>
            <a:r>
              <a:rPr lang="ar-SA" dirty="0"/>
              <a:t>أن يقارن المتدرب بين التقويم التقليدي والتقويم من أجل التعلم.</a:t>
            </a:r>
            <a:endParaRPr lang="en-US" dirty="0"/>
          </a:p>
          <a:p>
            <a:pPr marL="514350" lvl="0" indent="-514350">
              <a:buFont typeface="+mj-lt"/>
              <a:buAutoNum type="arabicPeriod"/>
            </a:pPr>
            <a:r>
              <a:rPr lang="ar-SA" dirty="0"/>
              <a:t>أن يتعرف المتدرب على أساليب التقويم المختلفة التي تدعم تطبيق التقويم من أجل التعلم.</a:t>
            </a:r>
            <a:endParaRPr lang="en-US" dirty="0"/>
          </a:p>
          <a:p>
            <a:pPr marL="514350" lvl="0" indent="-514350">
              <a:buFont typeface="+mj-lt"/>
              <a:buAutoNum type="arabicPeriod"/>
            </a:pPr>
            <a:r>
              <a:rPr lang="ar-SA" dirty="0"/>
              <a:t>ان يطبق المتدرب بعض أساليب التقويم على المهارات الواردة في المقررات الدراسية</a:t>
            </a:r>
            <a:r>
              <a:rPr lang="ar-SA" dirty="0" smtClean="0"/>
              <a:t>.</a:t>
            </a:r>
            <a:endParaRPr lang="en-US" dirty="0"/>
          </a:p>
        </p:txBody>
      </p:sp>
    </p:spTree>
    <p:extLst>
      <p:ext uri="{BB962C8B-B14F-4D97-AF65-F5344CB8AC3E}">
        <p14:creationId xmlns="" xmlns:p14="http://schemas.microsoft.com/office/powerpoint/2010/main" val="71701749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lstStyle/>
          <a:p>
            <a:pPr marL="0" indent="0">
              <a:buNone/>
            </a:pPr>
            <a:endParaRPr lang="ar-SA" dirty="0" smtClean="0"/>
          </a:p>
          <a:p>
            <a:pPr marL="0" indent="0">
              <a:buNone/>
            </a:pPr>
            <a:endParaRPr lang="en-US" dirty="0"/>
          </a:p>
          <a:p>
            <a:pPr marL="0" indent="0" algn="ctr">
              <a:buNone/>
            </a:pPr>
            <a:r>
              <a:rPr lang="ar-SA" sz="4000" b="1" u="sng" dirty="0"/>
              <a:t>الوحدة الثالثة</a:t>
            </a:r>
            <a:endParaRPr lang="en-US" sz="4000" dirty="0"/>
          </a:p>
          <a:p>
            <a:pPr marL="0" indent="0" algn="ctr">
              <a:buNone/>
            </a:pPr>
            <a:r>
              <a:rPr lang="ar-SA" sz="4000" b="1" u="sng" dirty="0"/>
              <a:t>ملف أعمال الطالب </a:t>
            </a:r>
            <a:endParaRPr lang="ar-SA" sz="4000" b="1" u="sng" dirty="0" smtClean="0"/>
          </a:p>
          <a:p>
            <a:pPr marL="0" indent="0" algn="ctr">
              <a:buNone/>
            </a:pPr>
            <a:r>
              <a:rPr lang="ar-SA" sz="4000" b="1" u="sng" dirty="0" smtClean="0"/>
              <a:t>والممارسات </a:t>
            </a:r>
            <a:r>
              <a:rPr lang="ar-SA" sz="4000" b="1" u="sng" dirty="0"/>
              <a:t>الخاطئة في  التقويم</a:t>
            </a:r>
            <a:endParaRPr lang="en-US" sz="4000" dirty="0"/>
          </a:p>
          <a:p>
            <a:pPr marL="0" indent="0">
              <a:buNone/>
            </a:pPr>
            <a:endParaRPr lang="en-US" b="1" u="sng" dirty="0"/>
          </a:p>
        </p:txBody>
      </p:sp>
    </p:spTree>
    <p:extLst>
      <p:ext uri="{BB962C8B-B14F-4D97-AF65-F5344CB8AC3E}">
        <p14:creationId xmlns="" xmlns:p14="http://schemas.microsoft.com/office/powerpoint/2010/main" val="385472945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أهداف الوحدة : </a:t>
            </a:r>
            <a:endParaRPr lang="en-US"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r>
              <a:rPr lang="ar-SA" b="1" dirty="0" smtClean="0"/>
              <a:t>في </a:t>
            </a:r>
            <a:r>
              <a:rPr lang="ar-SA" b="1" dirty="0"/>
              <a:t>نهاية الوحدة ، </a:t>
            </a:r>
            <a:r>
              <a:rPr lang="ar-SA" b="1" dirty="0" err="1"/>
              <a:t>يتقع</a:t>
            </a:r>
            <a:r>
              <a:rPr lang="ar-SA" b="1" dirty="0"/>
              <a:t> من المتدرب أن : </a:t>
            </a:r>
            <a:endParaRPr lang="en-US" dirty="0"/>
          </a:p>
          <a:p>
            <a:pPr marL="0" lvl="0" indent="0">
              <a:buNone/>
            </a:pPr>
            <a:r>
              <a:rPr lang="ar-SA" b="1" dirty="0"/>
              <a:t>- يبين مفهوم ملف أعمال الطالب </a:t>
            </a:r>
            <a:endParaRPr lang="en-US" b="1" u="sng" dirty="0"/>
          </a:p>
          <a:p>
            <a:pPr marL="0" lvl="0" indent="0">
              <a:buNone/>
            </a:pPr>
            <a:r>
              <a:rPr lang="ar-SA" b="1" dirty="0"/>
              <a:t>- يطبق ملف أعمال الطالب كأسلوب من أساليب التقويم  </a:t>
            </a:r>
            <a:endParaRPr lang="en-US" b="1" u="sng" dirty="0"/>
          </a:p>
          <a:p>
            <a:pPr marL="0" lvl="0" indent="0">
              <a:buNone/>
            </a:pPr>
            <a:r>
              <a:rPr lang="ar-SA" b="1" dirty="0"/>
              <a:t>– يذكر بعض الممارسات الخاطئة في التقويم المستمر . </a:t>
            </a:r>
            <a:endParaRPr lang="en-US" b="1" u="sng" dirty="0"/>
          </a:p>
          <a:p>
            <a:pPr marL="0" lvl="0" indent="0">
              <a:buNone/>
            </a:pPr>
            <a:r>
              <a:rPr lang="ar-SA" b="1" dirty="0"/>
              <a:t>يقترح الحلول لمعالجة الممارسات الخاطئة في التقويم المستمر . </a:t>
            </a:r>
            <a:endParaRPr lang="en-US" b="1" u="sng" dirty="0"/>
          </a:p>
          <a:p>
            <a:endParaRPr lang="en-US" b="1" u="sng" dirty="0"/>
          </a:p>
        </p:txBody>
      </p:sp>
    </p:spTree>
    <p:extLst>
      <p:ext uri="{BB962C8B-B14F-4D97-AF65-F5344CB8AC3E}">
        <p14:creationId xmlns="" xmlns:p14="http://schemas.microsoft.com/office/powerpoint/2010/main" val="68994700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خطة الوحدة</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1890650320"/>
              </p:ext>
            </p:extLst>
          </p:nvPr>
        </p:nvGraphicFramePr>
        <p:xfrm>
          <a:off x="1118369" y="1196752"/>
          <a:ext cx="6838007" cy="4752528"/>
        </p:xfrm>
        <a:graphic>
          <a:graphicData uri="http://schemas.openxmlformats.org/drawingml/2006/table">
            <a:tbl>
              <a:tblPr rtl="1" firstRow="1" firstCol="1" lastRow="1" lastCol="1" bandRow="1" bandCol="1">
                <a:tableStyleId>{5C22544A-7EE6-4342-B048-85BDC9FD1C3A}</a:tableStyleId>
              </a:tblPr>
              <a:tblGrid>
                <a:gridCol w="6051158"/>
                <a:gridCol w="786849"/>
              </a:tblGrid>
              <a:tr h="1005767">
                <a:tc>
                  <a:txBody>
                    <a:bodyPr/>
                    <a:lstStyle/>
                    <a:p>
                      <a:pPr marL="0" marR="0" algn="ctr" rtl="1">
                        <a:lnSpc>
                          <a:spcPct val="115000"/>
                        </a:lnSpc>
                        <a:spcBef>
                          <a:spcPts val="0"/>
                        </a:spcBef>
                        <a:spcAft>
                          <a:spcPts val="0"/>
                        </a:spcAft>
                      </a:pPr>
                      <a:r>
                        <a:rPr lang="ar-SA" sz="2400" dirty="0">
                          <a:effectLst/>
                        </a:rPr>
                        <a:t>خطة تنفيذ إجراءات الجلسة</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الزمن</a:t>
                      </a:r>
                      <a:endParaRPr lang="en-US" sz="1800">
                        <a:effectLst/>
                        <a:latin typeface="Times New Roman"/>
                        <a:ea typeface="Times New Roman"/>
                        <a:cs typeface="Arial"/>
                      </a:endParaRPr>
                    </a:p>
                  </a:txBody>
                  <a:tcPr marL="68580" marR="68580" marT="0" marB="0"/>
                </a:tc>
              </a:tr>
              <a:tr h="1005767">
                <a:tc>
                  <a:txBody>
                    <a:bodyPr/>
                    <a:lstStyle/>
                    <a:p>
                      <a:pPr marL="0" marR="0" algn="justLow" rtl="1">
                        <a:lnSpc>
                          <a:spcPct val="115000"/>
                        </a:lnSpc>
                        <a:spcBef>
                          <a:spcPts val="0"/>
                        </a:spcBef>
                        <a:spcAft>
                          <a:spcPts val="0"/>
                        </a:spcAft>
                      </a:pPr>
                      <a:r>
                        <a:rPr lang="ar-SA" sz="2800">
                          <a:effectLst/>
                        </a:rPr>
                        <a:t>الجلسة الأولى : ملف أعمال الطالب  .</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a:t>
                      </a:r>
                      <a:endParaRPr lang="en-US" sz="1800">
                        <a:effectLst/>
                        <a:latin typeface="Times New Roman"/>
                        <a:ea typeface="Times New Roman"/>
                        <a:cs typeface="Arial"/>
                      </a:endParaRPr>
                    </a:p>
                  </a:txBody>
                  <a:tcPr marL="68580" marR="68580" marT="0" marB="0"/>
                </a:tc>
              </a:tr>
              <a:tr h="561872">
                <a:tc>
                  <a:txBody>
                    <a:bodyPr/>
                    <a:lstStyle/>
                    <a:p>
                      <a:pPr marL="0" marR="0" algn="ctr" rtl="1">
                        <a:lnSpc>
                          <a:spcPct val="115000"/>
                        </a:lnSpc>
                        <a:spcBef>
                          <a:spcPts val="0"/>
                        </a:spcBef>
                        <a:spcAft>
                          <a:spcPts val="0"/>
                        </a:spcAft>
                      </a:pPr>
                      <a:r>
                        <a:rPr lang="ar-SA" sz="2800">
                          <a:effectLst/>
                        </a:rPr>
                        <a:t>استراحة</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20د</a:t>
                      </a:r>
                      <a:endParaRPr lang="en-US" sz="1800">
                        <a:effectLst/>
                        <a:latin typeface="Times New Roman"/>
                        <a:ea typeface="Times New Roman"/>
                        <a:cs typeface="Arial"/>
                      </a:endParaRPr>
                    </a:p>
                  </a:txBody>
                  <a:tcPr marL="68580" marR="68580" marT="0" marB="0"/>
                </a:tc>
              </a:tr>
              <a:tr h="1173355">
                <a:tc>
                  <a:txBody>
                    <a:bodyPr/>
                    <a:lstStyle/>
                    <a:p>
                      <a:pPr marL="0" marR="0" algn="justLow" rtl="1">
                        <a:lnSpc>
                          <a:spcPct val="115000"/>
                        </a:lnSpc>
                        <a:spcBef>
                          <a:spcPts val="0"/>
                        </a:spcBef>
                        <a:spcAft>
                          <a:spcPts val="0"/>
                        </a:spcAft>
                      </a:pPr>
                      <a:r>
                        <a:rPr lang="ar-SA" sz="2800">
                          <a:effectLst/>
                        </a:rPr>
                        <a:t>الجلسة الثانية : الممارسات الخاطئة في التقويم المستمر وطرق معالجتها  </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 </a:t>
                      </a:r>
                      <a:endParaRPr lang="en-US" sz="1800">
                        <a:effectLst/>
                        <a:latin typeface="Times New Roman"/>
                        <a:ea typeface="Times New Roman"/>
                        <a:cs typeface="Arial"/>
                      </a:endParaRPr>
                    </a:p>
                  </a:txBody>
                  <a:tcPr marL="68580" marR="68580" marT="0" marB="0"/>
                </a:tc>
              </a:tr>
              <a:tr h="1005767">
                <a:tc>
                  <a:txBody>
                    <a:bodyPr/>
                    <a:lstStyle/>
                    <a:p>
                      <a:pPr marL="0" marR="0" algn="ctr" rtl="1">
                        <a:lnSpc>
                          <a:spcPct val="115000"/>
                        </a:lnSpc>
                        <a:spcBef>
                          <a:spcPts val="0"/>
                        </a:spcBef>
                        <a:spcAft>
                          <a:spcPts val="0"/>
                        </a:spcAft>
                      </a:pPr>
                      <a:r>
                        <a:rPr lang="ar-SA" sz="2800" dirty="0">
                          <a:effectLst/>
                        </a:rPr>
                        <a:t>المجموع</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dirty="0">
                          <a:effectLst/>
                        </a:rPr>
                        <a:t>240د</a:t>
                      </a:r>
                      <a:endParaRPr lang="en-US" sz="18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 xmlns:p14="http://schemas.microsoft.com/office/powerpoint/2010/main" val="143374546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600" b="1" u="sng" dirty="0"/>
              <a:t>الجلسة الأولى : ملف أعمال الطالب</a:t>
            </a:r>
            <a:r>
              <a:rPr lang="ar-SA" sz="2000" b="1" u="sng" dirty="0"/>
              <a:t>(110 دقيقة </a:t>
            </a:r>
            <a:r>
              <a:rPr lang="ar-SA" sz="2000" b="1" u="sng" dirty="0" smtClean="0"/>
              <a:t>)</a:t>
            </a:r>
            <a:endParaRPr lang="en-US" sz="2000" dirty="0"/>
          </a:p>
        </p:txBody>
      </p:sp>
      <p:sp>
        <p:nvSpPr>
          <p:cNvPr id="3" name="عنصر نائب للمحتوى 2"/>
          <p:cNvSpPr>
            <a:spLocks noGrp="1"/>
          </p:cNvSpPr>
          <p:nvPr>
            <p:ph idx="1"/>
          </p:nvPr>
        </p:nvSpPr>
        <p:spPr>
          <a:xfrm>
            <a:off x="457200" y="1142984"/>
            <a:ext cx="8229600" cy="4983179"/>
          </a:xfrm>
        </p:spPr>
        <p:txBody>
          <a:bodyPr>
            <a:normAutofit/>
          </a:bodyPr>
          <a:lstStyle/>
          <a:p>
            <a:r>
              <a:rPr lang="ar-SA" b="1" u="sng" dirty="0" smtClean="0"/>
              <a:t>أهداف </a:t>
            </a:r>
            <a:r>
              <a:rPr lang="ar-SA" b="1" u="sng" dirty="0"/>
              <a:t>الجلسة:</a:t>
            </a:r>
            <a:r>
              <a:rPr lang="ar-SA" b="1" dirty="0"/>
              <a:t>          </a:t>
            </a:r>
            <a:endParaRPr lang="en-US" dirty="0"/>
          </a:p>
          <a:p>
            <a:pPr marL="0" indent="0">
              <a:buNone/>
            </a:pPr>
            <a:r>
              <a:rPr lang="ar-SA" b="1" dirty="0"/>
              <a:t>- أن يتعرف المتدرب على ملف أعمال الطالب.</a:t>
            </a:r>
            <a:endParaRPr lang="en-US" b="1" u="sng" dirty="0"/>
          </a:p>
          <a:p>
            <a:pPr marL="0" indent="0">
              <a:buNone/>
            </a:pPr>
            <a:r>
              <a:rPr lang="ar-SA" b="1" dirty="0"/>
              <a:t>- أن يتعرف المتدرب على فوائد ملف أعمال الطالب.</a:t>
            </a:r>
            <a:endParaRPr lang="en-US" b="1" u="sng" dirty="0"/>
          </a:p>
          <a:p>
            <a:pPr marL="0" indent="0">
              <a:buNone/>
            </a:pPr>
            <a:r>
              <a:rPr lang="ar-SA" b="1" dirty="0"/>
              <a:t>- أن يحدد المتدرب مكونات ملف أعمال الطالب.</a:t>
            </a:r>
            <a:endParaRPr lang="en-US" b="1" u="sng" dirty="0"/>
          </a:p>
          <a:p>
            <a:pPr marL="0" indent="0">
              <a:buNone/>
            </a:pPr>
            <a:r>
              <a:rPr lang="ar-SA" b="1" dirty="0"/>
              <a:t>- أن يتعرف المتدرب على أنواع الملفات.</a:t>
            </a:r>
            <a:endParaRPr lang="en-US" b="1" u="sng" dirty="0"/>
          </a:p>
          <a:p>
            <a:pPr marL="0" indent="0">
              <a:buNone/>
            </a:pPr>
            <a:r>
              <a:rPr lang="ar-SA" b="1" dirty="0"/>
              <a:t>- أن يتعرف على خطوات استخدام الملف كأداة لتقويم الطالب.</a:t>
            </a:r>
            <a:endParaRPr lang="en-US" sz="2800" b="1" u="sng" dirty="0"/>
          </a:p>
          <a:p>
            <a:pPr marL="0" indent="0">
              <a:buNone/>
            </a:pPr>
            <a:r>
              <a:rPr lang="ar-SA" b="1" dirty="0"/>
              <a:t>- أن يصمم ملف أعمال خاصا به.</a:t>
            </a:r>
            <a:endParaRPr lang="en-US" b="1" u="sng" dirty="0"/>
          </a:p>
          <a:p>
            <a:pPr marL="0" indent="0">
              <a:buNone/>
            </a:pPr>
            <a:r>
              <a:rPr lang="ar-SA" b="1" dirty="0"/>
              <a:t>-</a:t>
            </a:r>
            <a:r>
              <a:rPr lang="ar-SA" dirty="0"/>
              <a:t> </a:t>
            </a:r>
            <a:r>
              <a:rPr lang="ar-SA" b="1" dirty="0"/>
              <a:t>أن يصحح ملف أعمال لأحد الطلاب.</a:t>
            </a:r>
            <a:endParaRPr lang="en-US" dirty="0"/>
          </a:p>
          <a:p>
            <a:pPr marL="0" indent="0">
              <a:buNone/>
            </a:pPr>
            <a:endParaRPr lang="en-US" dirty="0"/>
          </a:p>
          <a:p>
            <a:endParaRPr lang="en-US" b="1" u="sng" dirty="0"/>
          </a:p>
        </p:txBody>
      </p:sp>
    </p:spTree>
    <p:extLst>
      <p:ext uri="{BB962C8B-B14F-4D97-AF65-F5344CB8AC3E}">
        <p14:creationId xmlns="" xmlns:p14="http://schemas.microsoft.com/office/powerpoint/2010/main" val="113766362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(3/1/1): </a:t>
            </a:r>
            <a:r>
              <a:rPr lang="ar-SA" b="1" u="sng" dirty="0" smtClean="0"/>
              <a:t>10</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60875149"/>
              </p:ext>
            </p:extLst>
          </p:nvPr>
        </p:nvGraphicFramePr>
        <p:xfrm>
          <a:off x="539552" y="1124744"/>
          <a:ext cx="8208912" cy="1051560"/>
        </p:xfrm>
        <a:graphic>
          <a:graphicData uri="http://schemas.openxmlformats.org/drawingml/2006/table">
            <a:tbl>
              <a:tblPr rtl="1" firstRow="1" firstCol="1" lastRow="1" lastCol="1" bandRow="1" bandCol="1">
                <a:tableStyleId>{5C22544A-7EE6-4342-B048-85BDC9FD1C3A}</a:tableStyleId>
              </a:tblPr>
              <a:tblGrid>
                <a:gridCol w="2147111"/>
                <a:gridCol w="6061801"/>
              </a:tblGrid>
              <a:tr h="0">
                <a:tc>
                  <a:txBody>
                    <a:bodyPr/>
                    <a:lstStyle/>
                    <a:p>
                      <a:pPr marL="0" marR="0" algn="ctr" rtl="1">
                        <a:lnSpc>
                          <a:spcPct val="115000"/>
                        </a:lnSpc>
                        <a:spcBef>
                          <a:spcPts val="0"/>
                        </a:spcBef>
                        <a:spcAft>
                          <a:spcPts val="0"/>
                        </a:spcAft>
                      </a:pPr>
                      <a:r>
                        <a:rPr lang="ar-SA" sz="2000">
                          <a:effectLst/>
                        </a:rPr>
                        <a:t>نوع المهمة</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فردية ، جماعية</a:t>
                      </a:r>
                      <a:endParaRPr lang="en-US" sz="14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2000">
                          <a:effectLst/>
                        </a:rPr>
                        <a:t>أسلوب تنفيذ النشاط</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حوار ومناقشة</a:t>
                      </a:r>
                      <a:endParaRPr lang="en-US" sz="14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000" dirty="0" smtClean="0">
                          <a:effectLst/>
                        </a:rPr>
                        <a:t>هدف</a:t>
                      </a:r>
                      <a:r>
                        <a:rPr lang="ar-SA" sz="2000" baseline="0" dirty="0" smtClean="0">
                          <a:effectLst/>
                        </a:rPr>
                        <a:t> </a:t>
                      </a:r>
                      <a:r>
                        <a:rPr lang="ar-SA" sz="2000" dirty="0" smtClean="0">
                          <a:effectLst/>
                        </a:rPr>
                        <a:t>النشاط</a:t>
                      </a:r>
                      <a:endParaRPr lang="en-US" sz="1400" dirty="0">
                        <a:effectLst/>
                        <a:latin typeface="Times New Roman"/>
                        <a:ea typeface="Times New Roman"/>
                        <a:cs typeface="Arial"/>
                      </a:endParaRPr>
                    </a:p>
                  </a:txBody>
                  <a:tcPr marL="68580" marR="68580" marT="0" marB="0" anchor="ctr"/>
                </a:tc>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ar-SA" sz="2000" dirty="0" smtClean="0">
                          <a:effectLst/>
                        </a:rPr>
                        <a:t> </a:t>
                      </a:r>
                      <a:r>
                        <a:rPr lang="ar-SA" sz="2000" b="1" u="none" strike="noStrike" kern="1200" dirty="0" smtClean="0">
                          <a:solidFill>
                            <a:schemeClr val="lt1"/>
                          </a:solidFill>
                          <a:effectLst/>
                          <a:latin typeface="+mn-lt"/>
                          <a:ea typeface="+mn-ea"/>
                          <a:cs typeface="+mn-cs"/>
                        </a:rPr>
                        <a:t>أن يتعرف المتدرب على ملف أعمال الطالب.</a:t>
                      </a:r>
                      <a:endParaRPr lang="en-US" sz="2000" b="1" u="sng" kern="1200" dirty="0" smtClean="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611560" y="2413338"/>
            <a:ext cx="8136904" cy="3108543"/>
          </a:xfrm>
          <a:prstGeom prst="rect">
            <a:avLst/>
          </a:prstGeom>
        </p:spPr>
        <p:txBody>
          <a:bodyPr wrap="square">
            <a:spAutoFit/>
          </a:bodyPr>
          <a:lstStyle/>
          <a:p>
            <a:r>
              <a:rPr lang="ar-SA" sz="2800" b="1" dirty="0" smtClean="0"/>
              <a:t>أخي المتدرب : </a:t>
            </a:r>
          </a:p>
          <a:p>
            <a:r>
              <a:rPr lang="ar-SA" sz="2800" b="1" dirty="0" smtClean="0"/>
              <a:t>بالتعاون </a:t>
            </a:r>
            <a:r>
              <a:rPr lang="ar-SA" sz="2800" b="1" dirty="0"/>
              <a:t>مع أفراد مجموعتك، أجب عن </a:t>
            </a:r>
            <a:r>
              <a:rPr lang="ar-SA" sz="2800" b="1" dirty="0" smtClean="0"/>
              <a:t>الأسئلة التالية :</a:t>
            </a:r>
            <a:endParaRPr lang="ar-SA" dirty="0"/>
          </a:p>
          <a:p>
            <a:r>
              <a:rPr lang="ar-SA" sz="2800" b="1" dirty="0" smtClean="0"/>
              <a:t>ما </a:t>
            </a:r>
            <a:r>
              <a:rPr lang="ar-SA" sz="2800" b="1" dirty="0"/>
              <a:t>ملف أعمال الطالب؟</a:t>
            </a:r>
            <a:endParaRPr lang="en-US" dirty="0"/>
          </a:p>
          <a:p>
            <a:r>
              <a:rPr lang="en-US" sz="2800" dirty="0"/>
              <a:t> </a:t>
            </a:r>
          </a:p>
          <a:p>
            <a:r>
              <a:rPr lang="ar-SA" sz="2800" dirty="0"/>
              <a:t> </a:t>
            </a:r>
            <a:r>
              <a:rPr lang="ar-SA" sz="2800" b="1" dirty="0" smtClean="0"/>
              <a:t>ما </a:t>
            </a:r>
            <a:r>
              <a:rPr lang="ar-SA" sz="2800" b="1" dirty="0"/>
              <a:t>المكونات الأساسية لملف أعمال الطالب؟</a:t>
            </a:r>
            <a:endParaRPr lang="en-US" dirty="0"/>
          </a:p>
          <a:p>
            <a:r>
              <a:rPr lang="en-US" sz="2800" dirty="0"/>
              <a:t> </a:t>
            </a:r>
            <a:endParaRPr lang="en-US" sz="2800" dirty="0" smtClean="0"/>
          </a:p>
          <a:p>
            <a:r>
              <a:rPr lang="ar-SA" sz="2400" b="1" dirty="0" smtClean="0"/>
              <a:t>  </a:t>
            </a:r>
            <a:r>
              <a:rPr lang="ar-SA" sz="2800" b="1" dirty="0"/>
              <a:t>ما أنواع ملف أعمال الطالب ؟</a:t>
            </a:r>
            <a:endParaRPr lang="en-US" dirty="0"/>
          </a:p>
        </p:txBody>
      </p:sp>
    </p:spTree>
    <p:extLst>
      <p:ext uri="{BB962C8B-B14F-4D97-AF65-F5344CB8AC3E}">
        <p14:creationId xmlns="" xmlns:p14="http://schemas.microsoft.com/office/powerpoint/2010/main" val="49464138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ملف أعمال الطالب:  </a:t>
            </a:r>
            <a:endParaRPr lang="en-US" dirty="0"/>
          </a:p>
        </p:txBody>
      </p:sp>
      <p:sp>
        <p:nvSpPr>
          <p:cNvPr id="3" name="عنصر نائب للمحتوى 2"/>
          <p:cNvSpPr>
            <a:spLocks noGrp="1"/>
          </p:cNvSpPr>
          <p:nvPr>
            <p:ph idx="1"/>
          </p:nvPr>
        </p:nvSpPr>
        <p:spPr>
          <a:xfrm>
            <a:off x="457200" y="1142984"/>
            <a:ext cx="8229600" cy="4983179"/>
          </a:xfrm>
        </p:spPr>
        <p:txBody>
          <a:bodyPr>
            <a:normAutofit lnSpcReduction="10000"/>
          </a:bodyPr>
          <a:lstStyle/>
          <a:p>
            <a:r>
              <a:rPr lang="ar-SA" dirty="0" smtClean="0"/>
              <a:t>يعد </a:t>
            </a:r>
            <a:r>
              <a:rPr lang="ar-SA" dirty="0"/>
              <a:t>ملف أعمال الطالب من أساليب التقويم الحقيقي المهمة التي تعطي صورة شاملة عن أدائه. كما أنه أداة يمكن استخدامها كمرشد للتعلم، وهذه نظرة واسعة للتقويم عندما يتم جمع مؤشرات متعددة للتعلم من خلال العديد من المواقف قبل وأثناء وبعد عملية التعلم، وبالمشاركة الإيجابية بين المعلم والطلاب من خلال تقويم أدائهم عبر مراحل نموهم </a:t>
            </a:r>
            <a:r>
              <a:rPr lang="ar-SA" dirty="0" smtClean="0"/>
              <a:t>الدراسي .</a:t>
            </a:r>
            <a:endParaRPr lang="en-US" dirty="0"/>
          </a:p>
          <a:p>
            <a:r>
              <a:rPr lang="ar-SA" b="1" u="sng" dirty="0" smtClean="0"/>
              <a:t>ويمكن </a:t>
            </a:r>
            <a:r>
              <a:rPr lang="ar-SA" b="1" u="sng" dirty="0"/>
              <a:t>تعريف ملف أعمال الطالب </a:t>
            </a:r>
            <a:r>
              <a:rPr lang="ar-SA" dirty="0"/>
              <a:t>: بأنه "مجموعة هادفة من أعماله التي تعرض جهوده وتقدمه وإنجازاته في جانب أو عدة جوانب من جوانب التعلم"    </a:t>
            </a:r>
            <a:r>
              <a:rPr lang="en-US" sz="2000" b="1" dirty="0"/>
              <a:t>(Kemp and Toperoff,1998,2)</a:t>
            </a:r>
            <a:r>
              <a:rPr lang="ar-SA" sz="2000" b="1" dirty="0"/>
              <a:t>.</a:t>
            </a:r>
            <a:r>
              <a:rPr lang="ar-SA" sz="2000" dirty="0"/>
              <a:t> </a:t>
            </a:r>
            <a:endParaRPr lang="en-US" sz="2000" dirty="0"/>
          </a:p>
          <a:p>
            <a:endParaRPr lang="en-US" b="1" u="sng" dirty="0"/>
          </a:p>
        </p:txBody>
      </p:sp>
    </p:spTree>
    <p:extLst>
      <p:ext uri="{BB962C8B-B14F-4D97-AF65-F5344CB8AC3E}">
        <p14:creationId xmlns="" xmlns:p14="http://schemas.microsoft.com/office/powerpoint/2010/main" val="418291027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u="sng" dirty="0"/>
              <a:t>المكونات الأساسية لملف أعمال الطالب </a:t>
            </a:r>
            <a:r>
              <a:rPr lang="ar-SA" sz="3200" u="sng" dirty="0" smtClean="0"/>
              <a:t>:</a:t>
            </a:r>
            <a:endParaRPr lang="en-US" sz="3200" dirty="0"/>
          </a:p>
        </p:txBody>
      </p:sp>
      <p:sp>
        <p:nvSpPr>
          <p:cNvPr id="3" name="عنصر نائب للمحتوى 2"/>
          <p:cNvSpPr>
            <a:spLocks noGrp="1"/>
          </p:cNvSpPr>
          <p:nvPr>
            <p:ph idx="1"/>
          </p:nvPr>
        </p:nvSpPr>
        <p:spPr>
          <a:xfrm>
            <a:off x="457200" y="1142984"/>
            <a:ext cx="8229600" cy="4983179"/>
          </a:xfrm>
        </p:spPr>
        <p:txBody>
          <a:bodyPr>
            <a:normAutofit fontScale="85000" lnSpcReduction="20000"/>
          </a:bodyPr>
          <a:lstStyle/>
          <a:p>
            <a:r>
              <a:rPr lang="ar-SA" dirty="0" smtClean="0"/>
              <a:t>غلاف </a:t>
            </a:r>
            <a:r>
              <a:rPr lang="ar-SA" dirty="0"/>
              <a:t>يحفظ محتويات الملف.</a:t>
            </a:r>
            <a:endParaRPr lang="en-US" dirty="0"/>
          </a:p>
          <a:p>
            <a:r>
              <a:rPr lang="ar-SA" dirty="0"/>
              <a:t>رسالة توضيحية حول الملف وما يعرضه عن تقدم الطالب كمتعلم، إضافة إلى تلخيص لشواهد تعلم الطالب وتقدمه.</a:t>
            </a:r>
            <a:endParaRPr lang="en-US" dirty="0"/>
          </a:p>
          <a:p>
            <a:r>
              <a:rPr lang="ar-SA" dirty="0"/>
              <a:t>فهرس محتويات الملف.</a:t>
            </a:r>
            <a:endParaRPr lang="en-US" dirty="0"/>
          </a:p>
          <a:p>
            <a:r>
              <a:rPr lang="ar-SA" dirty="0"/>
              <a:t>الأعمال التي طلب من الطالب تضمينها في الملف والعناصر التي اختارها بنفسه.</a:t>
            </a:r>
            <a:endParaRPr lang="en-US" dirty="0"/>
          </a:p>
          <a:p>
            <a:r>
              <a:rPr lang="ar-SA" dirty="0"/>
              <a:t>تواريخ إضافة كل عمل للتحقق من تقدم الطالب خلال المدة الزمنية الذي يغطيها الملف.</a:t>
            </a:r>
            <a:endParaRPr lang="en-US" dirty="0"/>
          </a:p>
          <a:p>
            <a:r>
              <a:rPr lang="ar-SA" dirty="0"/>
              <a:t>الأعمال بصورتها الأولية وصورتها النهائية.</a:t>
            </a:r>
            <a:endParaRPr lang="en-US" dirty="0"/>
          </a:p>
          <a:p>
            <a:r>
              <a:rPr lang="ar-SA" dirty="0"/>
              <a:t>ورقة تغذية راجعة من الطالب إلى المعلم تتضمن تعبيرا عن أفكاره ومشاعره عن أعماله الموجودة في الملف ، من خلال إجابته عن الأسئلة الآتية</a:t>
            </a:r>
            <a:r>
              <a:rPr lang="ar-SA" dirty="0" smtClean="0"/>
              <a:t>:</a:t>
            </a:r>
            <a:endParaRPr lang="en-US" dirty="0"/>
          </a:p>
        </p:txBody>
      </p:sp>
    </p:spTree>
    <p:extLst>
      <p:ext uri="{BB962C8B-B14F-4D97-AF65-F5344CB8AC3E}">
        <p14:creationId xmlns="" xmlns:p14="http://schemas.microsoft.com/office/powerpoint/2010/main" val="21531182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dirty="0"/>
              <a:t>ماذا تعلمت من هذا الجزء من العمل؟</a:t>
            </a:r>
            <a:endParaRPr lang="en-US" dirty="0"/>
          </a:p>
          <a:p>
            <a:r>
              <a:rPr lang="ar-SA" dirty="0"/>
              <a:t>ما الأعمال الحسنة التي قمت بها ؟</a:t>
            </a:r>
            <a:endParaRPr lang="en-US" dirty="0"/>
          </a:p>
          <a:p>
            <a:r>
              <a:rPr lang="ar-SA" dirty="0"/>
              <a:t>لماذا اخترت هذه الفقرة؟ (مستندًا إلى المعايير المتفق عليها بين المعلم والطالب).</a:t>
            </a:r>
            <a:endParaRPr lang="en-US" dirty="0"/>
          </a:p>
          <a:p>
            <a:r>
              <a:rPr lang="ar-SA" dirty="0"/>
              <a:t>ماذا أريد أن أحسّن في هذه الفقرة؟</a:t>
            </a:r>
            <a:endParaRPr lang="en-US" dirty="0"/>
          </a:p>
          <a:p>
            <a:r>
              <a:rPr lang="ar-SA" dirty="0"/>
              <a:t>ما درجة رضاي عن أدائي ؟</a:t>
            </a:r>
            <a:endParaRPr lang="en-US" dirty="0"/>
          </a:p>
          <a:p>
            <a:r>
              <a:rPr lang="ar-SA" dirty="0"/>
              <a:t>ما هي أبرز الصعوبات والمشكلات التي واجهتني أثناء العمل؟</a:t>
            </a:r>
            <a:endParaRPr lang="en-US" dirty="0"/>
          </a:p>
          <a:p>
            <a:endParaRPr lang="en-US" b="1" u="sng" dirty="0"/>
          </a:p>
        </p:txBody>
      </p:sp>
    </p:spTree>
    <p:extLst>
      <p:ext uri="{BB962C8B-B14F-4D97-AF65-F5344CB8AC3E}">
        <p14:creationId xmlns="" xmlns:p14="http://schemas.microsoft.com/office/powerpoint/2010/main" val="59471387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أنواع </a:t>
            </a:r>
            <a:r>
              <a:rPr lang="ar-SA" b="1" u="sng" dirty="0" smtClean="0"/>
              <a:t>الملفات</a:t>
            </a:r>
            <a:r>
              <a:rPr lang="ar-SA" b="1" u="sng" dirty="0"/>
              <a:t>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r>
              <a:rPr lang="ar-SA" dirty="0" smtClean="0"/>
              <a:t>يوجد </a:t>
            </a:r>
            <a:r>
              <a:rPr lang="ar-SA" dirty="0"/>
              <a:t>العديد من أنواع الملفات،  ويعتمد أخي ار أي منها على احتياجات التقويم.  ومن المهم التذكر أن قرار استخدام نوع من الملفات دون آخر ليس قرارًا نهائيا، حيث يمكن أن يقوم المعلم بتجريب أنواع مختلفة من الملفات قبل أن يعتمد استخدام نوع معين يكون أكثر فاعلية ومناسبة لتقويم طلابه. ويمكن تصنيف أنواع الملفات في ثلاث فئات </a:t>
            </a:r>
            <a:r>
              <a:rPr lang="en-US" b="1" dirty="0"/>
              <a:t>( Ryan,1994, 9-10)</a:t>
            </a:r>
            <a:r>
              <a:rPr lang="ar-SA" dirty="0"/>
              <a:t> هي:</a:t>
            </a:r>
            <a:endParaRPr lang="en-US" b="1" dirty="0"/>
          </a:p>
          <a:p>
            <a:r>
              <a:rPr lang="ar-SA" dirty="0"/>
              <a:t> </a:t>
            </a:r>
            <a:endParaRPr lang="en-US" b="1" dirty="0"/>
          </a:p>
          <a:p>
            <a:r>
              <a:rPr lang="ar-SA" b="1" u="sng" dirty="0"/>
              <a:t>الملفات التجميعية:</a:t>
            </a:r>
            <a:r>
              <a:rPr lang="ar-SA" dirty="0"/>
              <a:t> تضم أعمال الطلاب التراكمية مثل: عينات من الكتابة في كل مرحلة من عمليات الكتابة، أشرطة التسجيلات الصوتية لقراءة الطالب في التجويد أو الشعر أو الخطابة أو قراءة نص نثري في اللغة العربية أو الإنجليزية ، عينات من  مسائل حل المشكلات في الرياضيات</a:t>
            </a:r>
            <a:r>
              <a:rPr lang="ar-SA" dirty="0" smtClean="0"/>
              <a:t>....</a:t>
            </a:r>
            <a:endParaRPr lang="en-US" b="1" dirty="0"/>
          </a:p>
        </p:txBody>
      </p:sp>
    </p:spTree>
    <p:extLst>
      <p:ext uri="{BB962C8B-B14F-4D97-AF65-F5344CB8AC3E}">
        <p14:creationId xmlns="" xmlns:p14="http://schemas.microsoft.com/office/powerpoint/2010/main" val="165486866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r>
              <a:rPr lang="ar-SA" b="1" u="sng" dirty="0"/>
              <a:t>ملفات العرض:</a:t>
            </a:r>
            <a:r>
              <a:rPr lang="ar-SA" dirty="0"/>
              <a:t> تضم أعمالاً مختارة من إنجازات الطالب الذي تمثل مستوى متقدماً من أدائه وإنجازه. ويمكن أن يضم هذا النوع بعض مكونات الملف السابق (التجميعي) وكل ما يمكن أن يعكس شخصية الطالب (الأعمال الشخصية مثل: الصور ، الجوائز....).</a:t>
            </a:r>
            <a:endParaRPr lang="en-US" b="1" dirty="0"/>
          </a:p>
          <a:p>
            <a:r>
              <a:rPr lang="en-US" b="1" dirty="0"/>
              <a:t> </a:t>
            </a:r>
          </a:p>
          <a:p>
            <a:r>
              <a:rPr lang="ar-SA" b="1" u="sng" dirty="0"/>
              <a:t>الملف التقويمي:</a:t>
            </a:r>
            <a:r>
              <a:rPr lang="ar-SA" dirty="0"/>
              <a:t>  يضم مجموعة من الوثائق الذي تستخدم لتقديم معلومات تفيد في التقرير الخاص بدرجات الطالب مثل: عينات من الأعمال، تقرير عن لقاء المعلم بالطالب، عينات من أعمال الطالب الذي يعتز بها كمقالات في مجلات مهنية متخصصة، أو ملاحظات أو شهادات الالتحاق بدورات معينة أو ورشات أو أعمال أ و صور مؤتمر ... الخ . </a:t>
            </a:r>
            <a:endParaRPr lang="en-US" b="1" dirty="0"/>
          </a:p>
        </p:txBody>
      </p:sp>
    </p:spTree>
    <p:extLst>
      <p:ext uri="{BB962C8B-B14F-4D97-AF65-F5344CB8AC3E}">
        <p14:creationId xmlns="" xmlns:p14="http://schemas.microsoft.com/office/powerpoint/2010/main" val="743575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موضوعات الوحدة </a:t>
            </a:r>
            <a:r>
              <a:rPr lang="ar-SA" b="1" u="sng" dirty="0" smtClean="0"/>
              <a:t>:</a:t>
            </a:r>
            <a:endParaRPr lang="ar-SA"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endParaRPr lang="ar-SA" dirty="0" smtClean="0"/>
          </a:p>
          <a:p>
            <a:pPr marL="0" indent="0">
              <a:buNone/>
            </a:pPr>
            <a:endParaRPr lang="ar-SA" dirty="0"/>
          </a:p>
          <a:p>
            <a:pPr marL="0" indent="0">
              <a:buNone/>
            </a:pPr>
            <a:r>
              <a:rPr lang="ar-SA" dirty="0" smtClean="0"/>
              <a:t>- </a:t>
            </a:r>
            <a:r>
              <a:rPr lang="ar-SA" dirty="0"/>
              <a:t>مفاهيم ومصطلحات عن التقويم .</a:t>
            </a:r>
            <a:endParaRPr lang="en-US" b="1" u="sng" dirty="0"/>
          </a:p>
          <a:p>
            <a:pPr marL="0" indent="0">
              <a:buNone/>
            </a:pPr>
            <a:r>
              <a:rPr lang="ar-SA" dirty="0"/>
              <a:t>- التقويم التقليدي والتقويم من أجل التعلم .</a:t>
            </a:r>
            <a:endParaRPr lang="en-US" b="1" u="sng" dirty="0"/>
          </a:p>
          <a:p>
            <a:pPr marL="0" indent="0">
              <a:buNone/>
            </a:pPr>
            <a:r>
              <a:rPr lang="ar-SA" dirty="0"/>
              <a:t>- أساليب التقويم من أجل التعلم .</a:t>
            </a:r>
            <a:endParaRPr lang="en-US" b="1" u="sng" dirty="0"/>
          </a:p>
        </p:txBody>
      </p:sp>
    </p:spTree>
    <p:extLst>
      <p:ext uri="{BB962C8B-B14F-4D97-AF65-F5344CB8AC3E}">
        <p14:creationId xmlns="" xmlns:p14="http://schemas.microsoft.com/office/powerpoint/2010/main" val="4061935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a:t>
            </a:r>
            <a:r>
              <a:rPr lang="ar-SA" u="sng" dirty="0"/>
              <a:t>(3/1/2)</a:t>
            </a:r>
            <a:r>
              <a:rPr lang="ar-SA" b="1" u="sng" dirty="0"/>
              <a:t>  </a:t>
            </a:r>
            <a:r>
              <a:rPr lang="ar-SA" b="1" u="sng" dirty="0" smtClean="0"/>
              <a:t>10د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932212760"/>
              </p:ext>
            </p:extLst>
          </p:nvPr>
        </p:nvGraphicFramePr>
        <p:xfrm>
          <a:off x="611560" y="1052736"/>
          <a:ext cx="7992888" cy="1051560"/>
        </p:xfrm>
        <a:graphic>
          <a:graphicData uri="http://schemas.openxmlformats.org/drawingml/2006/table">
            <a:tbl>
              <a:tblPr rtl="1" firstRow="1" firstCol="1" lastRow="1" lastCol="1" bandRow="1" bandCol="1">
                <a:tableStyleId>{5C22544A-7EE6-4342-B048-85BDC9FD1C3A}</a:tableStyleId>
              </a:tblPr>
              <a:tblGrid>
                <a:gridCol w="2090608"/>
                <a:gridCol w="5902280"/>
              </a:tblGrid>
              <a:tr h="0">
                <a:tc>
                  <a:txBody>
                    <a:bodyPr/>
                    <a:lstStyle/>
                    <a:p>
                      <a:pPr marL="0" marR="0" algn="ctr" rtl="1">
                        <a:lnSpc>
                          <a:spcPct val="115000"/>
                        </a:lnSpc>
                        <a:spcBef>
                          <a:spcPts val="0"/>
                        </a:spcBef>
                        <a:spcAft>
                          <a:spcPts val="0"/>
                        </a:spcAft>
                      </a:pPr>
                      <a:r>
                        <a:rPr lang="ar-SA" sz="2000" dirty="0">
                          <a:effectLst/>
                        </a:rPr>
                        <a:t>نوع المهمة</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فردية ، جماعية</a:t>
                      </a:r>
                      <a:endParaRPr lang="en-US" sz="14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2000">
                          <a:effectLst/>
                        </a:rPr>
                        <a:t>أسلوب تنفيذ النشاط</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حوار ومناقشة</a:t>
                      </a:r>
                      <a:endParaRPr lang="en-US" sz="1400" dirty="0">
                        <a:effectLst/>
                        <a:latin typeface="Times New Roman"/>
                        <a:ea typeface="Times New Roman"/>
                        <a:cs typeface="Arial"/>
                      </a:endParaRPr>
                    </a:p>
                  </a:txBody>
                  <a:tcPr marL="68580" marR="68580" marT="0" marB="0" anchor="ctr"/>
                </a:tc>
              </a:tr>
              <a:tr h="0">
                <a:tc>
                  <a:txBody>
                    <a:bodyPr/>
                    <a:lstStyle/>
                    <a:p>
                      <a:pPr marL="0" marR="0" algn="r" rtl="1">
                        <a:lnSpc>
                          <a:spcPct val="115000"/>
                        </a:lnSpc>
                        <a:spcBef>
                          <a:spcPts val="0"/>
                        </a:spcBef>
                        <a:spcAft>
                          <a:spcPts val="0"/>
                        </a:spcAft>
                      </a:pPr>
                      <a:r>
                        <a:rPr lang="ar-SA" sz="2000" u="sng">
                          <a:effectLst/>
                        </a:rPr>
                        <a:t>الهدف من النشاط: </a:t>
                      </a:r>
                      <a:endParaRPr lang="en-US" sz="1400">
                        <a:effectLst/>
                        <a:latin typeface="Times New Roman"/>
                        <a:ea typeface="Times New Roman"/>
                        <a:cs typeface="Arial"/>
                      </a:endParaRPr>
                    </a:p>
                  </a:txBody>
                  <a:tcPr marL="68580" marR="68580" marT="0" marB="0" anchor="ctr"/>
                </a:tc>
                <a:tc>
                  <a:txBody>
                    <a:bodyPr/>
                    <a:lstStyle/>
                    <a:p>
                      <a:pPr marL="0" marR="0" algn="r" rtl="1">
                        <a:lnSpc>
                          <a:spcPct val="115000"/>
                        </a:lnSpc>
                        <a:spcBef>
                          <a:spcPts val="0"/>
                        </a:spcBef>
                        <a:spcAft>
                          <a:spcPts val="0"/>
                        </a:spcAft>
                      </a:pPr>
                      <a:r>
                        <a:rPr lang="ar-SA" sz="2000" dirty="0">
                          <a:effectLst/>
                        </a:rPr>
                        <a:t>أن يتعرف المتدرب على فوائد ملف أعمال الطالب.</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467544" y="2967335"/>
            <a:ext cx="7920880" cy="1384995"/>
          </a:xfrm>
          <a:prstGeom prst="rect">
            <a:avLst/>
          </a:prstGeom>
        </p:spPr>
        <p:txBody>
          <a:bodyPr wrap="square">
            <a:spAutoFit/>
          </a:bodyPr>
          <a:lstStyle/>
          <a:p>
            <a:r>
              <a:rPr lang="ar-SA" sz="2800" b="1" dirty="0"/>
              <a:t>عزيزي المتدرب:</a:t>
            </a:r>
            <a:endParaRPr lang="en-US" sz="2800" dirty="0"/>
          </a:p>
          <a:p>
            <a:r>
              <a:rPr lang="ar-SA" sz="2800" b="1" dirty="0"/>
              <a:t>بالتعاون مع أفراد مجموعتك، اذكر بعض فوائد استخدام ملف أعمال الطالب كأداة للتقويم .</a:t>
            </a:r>
            <a:endParaRPr lang="en-US" sz="2800" dirty="0"/>
          </a:p>
        </p:txBody>
      </p:sp>
    </p:spTree>
    <p:extLst>
      <p:ext uri="{BB962C8B-B14F-4D97-AF65-F5344CB8AC3E}">
        <p14:creationId xmlns="" xmlns:p14="http://schemas.microsoft.com/office/powerpoint/2010/main" val="370311895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2800" b="1" u="sng" dirty="0"/>
              <a:t>فوائد استخدام ملف أعمال الطالب كأداة للتقويم </a:t>
            </a:r>
            <a:endParaRPr lang="en-US" sz="2800" dirty="0"/>
          </a:p>
        </p:txBody>
      </p:sp>
      <p:sp>
        <p:nvSpPr>
          <p:cNvPr id="3" name="عنصر نائب للمحتوى 2"/>
          <p:cNvSpPr>
            <a:spLocks noGrp="1"/>
          </p:cNvSpPr>
          <p:nvPr>
            <p:ph idx="1"/>
          </p:nvPr>
        </p:nvSpPr>
        <p:spPr>
          <a:xfrm>
            <a:off x="457200" y="1142984"/>
            <a:ext cx="8229600" cy="4983179"/>
          </a:xfrm>
        </p:spPr>
        <p:txBody>
          <a:bodyPr>
            <a:normAutofit/>
          </a:bodyPr>
          <a:lstStyle/>
          <a:p>
            <a:pPr marL="0" indent="0">
              <a:buNone/>
            </a:pPr>
            <a:r>
              <a:rPr lang="ar-SA" dirty="0" smtClean="0"/>
              <a:t>إن </a:t>
            </a:r>
            <a:r>
              <a:rPr lang="ar-SA" dirty="0"/>
              <a:t>استخدام ملف أعمال الطالب أداة للتقويم له فوائد وأثار إيجابية متعددة ( الحكمي ، 1423 هـ) منها:</a:t>
            </a:r>
            <a:endParaRPr lang="en-US" b="1" dirty="0"/>
          </a:p>
          <a:p>
            <a:pPr lvl="0"/>
            <a:r>
              <a:rPr lang="ar-SA" dirty="0"/>
              <a:t>يجعل المعلم والطالب شركاء في عملية التعلم والتقويم.</a:t>
            </a:r>
            <a:endParaRPr lang="en-US" b="1" dirty="0"/>
          </a:p>
          <a:p>
            <a:pPr lvl="0"/>
            <a:r>
              <a:rPr lang="ar-SA" dirty="0"/>
              <a:t>يتيح للطالب مشاركة نشطة في وضع المعايير </a:t>
            </a:r>
            <a:r>
              <a:rPr lang="ar-SA" dirty="0" err="1" smtClean="0"/>
              <a:t>وأختيار</a:t>
            </a:r>
            <a:r>
              <a:rPr lang="ar-SA" dirty="0" smtClean="0"/>
              <a:t> </a:t>
            </a:r>
            <a:r>
              <a:rPr lang="ar-SA" dirty="0"/>
              <a:t>العينات وتقويم الملف.</a:t>
            </a:r>
            <a:endParaRPr lang="en-US" b="1" dirty="0"/>
          </a:p>
          <a:p>
            <a:pPr lvl="0"/>
            <a:r>
              <a:rPr lang="ar-SA" dirty="0"/>
              <a:t>يصبح الطالب على وعي بتقدمه مما يغرس فيه حب التقويم الذاتي وتطوير الأداء وتقديم أفضل ما عنده.</a:t>
            </a:r>
            <a:endParaRPr lang="en-US" b="1" dirty="0"/>
          </a:p>
          <a:p>
            <a:pPr lvl="0"/>
            <a:r>
              <a:rPr lang="ar-SA" dirty="0"/>
              <a:t>يشعر الطالب بأهمية المهام الذي قام بإنجازها ويحافظ عليها.</a:t>
            </a:r>
            <a:endParaRPr lang="en-US" b="1" dirty="0"/>
          </a:p>
          <a:p>
            <a:pPr lvl="0"/>
            <a:r>
              <a:rPr lang="ar-SA" dirty="0"/>
              <a:t>يصبح أولياء أمور الطلاب على معرفة كاملة بأعمال أبنائهم.</a:t>
            </a:r>
            <a:endParaRPr lang="en-US" b="1" dirty="0"/>
          </a:p>
          <a:p>
            <a:endParaRPr lang="en-US" b="1" u="sng" dirty="0"/>
          </a:p>
        </p:txBody>
      </p:sp>
    </p:spTree>
    <p:extLst>
      <p:ext uri="{BB962C8B-B14F-4D97-AF65-F5344CB8AC3E}">
        <p14:creationId xmlns="" xmlns:p14="http://schemas.microsoft.com/office/powerpoint/2010/main" val="294636589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a:t>
            </a:r>
            <a:r>
              <a:rPr lang="ar-SA" u="sng" dirty="0"/>
              <a:t>(3/1/3)</a:t>
            </a:r>
            <a:r>
              <a:rPr lang="ar-SA" b="1" u="sng" dirty="0"/>
              <a:t>  </a:t>
            </a:r>
            <a:r>
              <a:rPr lang="ar-SA" b="1" u="sng" dirty="0" smtClean="0"/>
              <a:t>10 د</a:t>
            </a:r>
            <a:endParaRPr lang="en-US" dirty="0"/>
          </a:p>
        </p:txBody>
      </p:sp>
      <p:graphicFrame>
        <p:nvGraphicFramePr>
          <p:cNvPr id="4" name="عنصر نائب للمحتوى 3"/>
          <p:cNvGraphicFramePr>
            <a:graphicFrameLocks noGrp="1"/>
          </p:cNvGraphicFramePr>
          <p:nvPr>
            <p:ph idx="1"/>
            <p:extLst>
              <p:ext uri="{D42A27DB-BD31-4B8C-83A1-F6EECF244321}">
                <p14:modId xmlns="" xmlns:p14="http://schemas.microsoft.com/office/powerpoint/2010/main" val="3055999910"/>
              </p:ext>
            </p:extLst>
          </p:nvPr>
        </p:nvGraphicFramePr>
        <p:xfrm>
          <a:off x="395536" y="1196752"/>
          <a:ext cx="8136903" cy="980821"/>
        </p:xfrm>
        <a:graphic>
          <a:graphicData uri="http://schemas.openxmlformats.org/drawingml/2006/table">
            <a:tbl>
              <a:tblPr rtl="1" firstRow="1" firstCol="1" lastRow="1" lastCol="1" bandRow="1" bandCol="1">
                <a:tableStyleId>{5C22544A-7EE6-4342-B048-85BDC9FD1C3A}</a:tableStyleId>
              </a:tblPr>
              <a:tblGrid>
                <a:gridCol w="2128276"/>
                <a:gridCol w="6008627"/>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بطاقات ، حوار ومناقشة</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smtClean="0">
                          <a:effectLst/>
                        </a:rPr>
                        <a:t>أهداف </a:t>
                      </a:r>
                      <a:r>
                        <a:rPr lang="ar-SA" sz="1800" dirty="0">
                          <a:effectLst/>
                        </a:rPr>
                        <a:t>النشاط</a:t>
                      </a:r>
                      <a:endParaRPr lang="en-US" sz="1200" dirty="0">
                        <a:effectLst/>
                        <a:latin typeface="Times New Roman"/>
                        <a:ea typeface="Times New Roman"/>
                        <a:cs typeface="Arial"/>
                      </a:endParaRPr>
                    </a:p>
                  </a:txBody>
                  <a:tcPr marL="68580" marR="68580" marT="0" marB="0" anchor="ctr"/>
                </a:tc>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ar-SA" sz="1800" dirty="0" smtClean="0">
                          <a:effectLst/>
                        </a:rPr>
                        <a:t> </a:t>
                      </a:r>
                      <a:r>
                        <a:rPr lang="ar-SA" sz="1800" b="1" kern="1200" dirty="0" smtClean="0">
                          <a:solidFill>
                            <a:schemeClr val="lt1"/>
                          </a:solidFill>
                          <a:effectLst/>
                          <a:latin typeface="+mn-lt"/>
                          <a:ea typeface="+mn-ea"/>
                          <a:cs typeface="+mn-cs"/>
                        </a:rPr>
                        <a:t>أن يتعرف المتدرب على خطوات استخدام الملف كأداة لتقويم الطالب.</a:t>
                      </a:r>
                      <a:endParaRPr lang="en-US" sz="1800" b="1" kern="1200" dirty="0" smtClean="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1043608" y="2967335"/>
            <a:ext cx="6840760" cy="1384995"/>
          </a:xfrm>
          <a:prstGeom prst="rect">
            <a:avLst/>
          </a:prstGeom>
        </p:spPr>
        <p:txBody>
          <a:bodyPr wrap="square">
            <a:spAutoFit/>
          </a:bodyPr>
          <a:lstStyle/>
          <a:p>
            <a:r>
              <a:rPr lang="ar-SA" sz="2800" b="1" dirty="0"/>
              <a:t>عزيزي المتدرب :</a:t>
            </a:r>
            <a:endParaRPr lang="en-US" sz="2800" dirty="0"/>
          </a:p>
          <a:p>
            <a:r>
              <a:rPr lang="ar-SA" sz="2800" b="1" dirty="0"/>
              <a:t>بالتعاون مع أفراد مجموعتك، اذكر خطوات استخدام الملف كأداة لتقويم الطالب.</a:t>
            </a:r>
            <a:endParaRPr lang="ar-SA" sz="2800" dirty="0"/>
          </a:p>
        </p:txBody>
      </p:sp>
    </p:spTree>
    <p:extLst>
      <p:ext uri="{BB962C8B-B14F-4D97-AF65-F5344CB8AC3E}">
        <p14:creationId xmlns="" xmlns:p14="http://schemas.microsoft.com/office/powerpoint/2010/main" val="23072816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خطوات استخدام الملف كأداة للتقويم </a:t>
            </a:r>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pPr marL="0" indent="0">
              <a:buNone/>
            </a:pPr>
            <a:r>
              <a:rPr lang="ar-SA" b="1" dirty="0" smtClean="0"/>
              <a:t>يتطلب </a:t>
            </a:r>
            <a:r>
              <a:rPr lang="ar-SA" b="1" dirty="0"/>
              <a:t>استخدام الملف أداة للتقويم أن يسير المعلم وفقاً لخطوات محددة  </a:t>
            </a:r>
            <a:r>
              <a:rPr lang="en-US" dirty="0"/>
              <a:t>( Ryan, 1994, 8-10) </a:t>
            </a:r>
            <a:r>
              <a:rPr lang="ar-SA" dirty="0"/>
              <a:t>هي : </a:t>
            </a:r>
            <a:r>
              <a:rPr lang="ar-SA" b="1" dirty="0"/>
              <a:t> </a:t>
            </a:r>
            <a:endParaRPr lang="en-US" b="1" dirty="0"/>
          </a:p>
          <a:p>
            <a:r>
              <a:rPr lang="ar-SA" dirty="0"/>
              <a:t>أولاً : تحديد الهدف من استخدام الملف.</a:t>
            </a:r>
            <a:endParaRPr lang="en-US" dirty="0"/>
          </a:p>
          <a:p>
            <a:r>
              <a:rPr lang="ar-SA" dirty="0"/>
              <a:t>ثانيًا : تحديد المحك.</a:t>
            </a:r>
            <a:endParaRPr lang="en-US" dirty="0"/>
          </a:p>
          <a:p>
            <a:r>
              <a:rPr lang="ar-SA" dirty="0"/>
              <a:t>ثالثًا : تجميع العينات المطلوبة من أعمال الطالب.</a:t>
            </a:r>
            <a:endParaRPr lang="en-US" dirty="0"/>
          </a:p>
          <a:p>
            <a:r>
              <a:rPr lang="ar-SA" dirty="0"/>
              <a:t>رابعًا : إجراء عملية تقويم الملفات باستخدام </a:t>
            </a:r>
            <a:r>
              <a:rPr lang="ar-SA" dirty="0" err="1"/>
              <a:t>المحكات</a:t>
            </a:r>
            <a:r>
              <a:rPr lang="ar-SA" dirty="0"/>
              <a:t> الذي تم تحديدها مسبقا.</a:t>
            </a:r>
            <a:endParaRPr lang="en-US" dirty="0"/>
          </a:p>
          <a:p>
            <a:r>
              <a:rPr lang="ar-SA" dirty="0"/>
              <a:t>خامسا : كتابة تقرير حول أعمال الطالب (تغذية راجعة ) من أجل تقديمه لكل من الطالب وولي </a:t>
            </a:r>
            <a:endParaRPr lang="en-US" b="1" u="sng" dirty="0"/>
          </a:p>
        </p:txBody>
      </p:sp>
    </p:spTree>
    <p:extLst>
      <p:ext uri="{BB962C8B-B14F-4D97-AF65-F5344CB8AC3E}">
        <p14:creationId xmlns="" xmlns:p14="http://schemas.microsoft.com/office/powerpoint/2010/main" val="412673253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أولا :تحديد الهدف: </a:t>
            </a:r>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pPr marL="0" indent="0">
              <a:buNone/>
            </a:pPr>
            <a:r>
              <a:rPr lang="ar-SA" dirty="0" smtClean="0"/>
              <a:t>يعتمد </a:t>
            </a:r>
            <a:r>
              <a:rPr lang="ar-SA" dirty="0"/>
              <a:t>تحديد  الهدف على احتياجات التقويم للمادة الذي يدرسها المعلم في مرحلة مبكرة من عملية التدريس، مما يساعد في اتخاذ القرارات المتعلقة بالتقويم. ويمكن للمعلم تحديد هدف/ أهداف الملف من خلال الإجابة عن الأسئلة التالية:</a:t>
            </a:r>
            <a:endParaRPr lang="en-US" b="1" dirty="0"/>
          </a:p>
          <a:p>
            <a:pPr lvl="0"/>
            <a:r>
              <a:rPr lang="ar-SA" dirty="0"/>
              <a:t>ما هي أوجه أداء الطلاب الذي أريد تقويمها؟</a:t>
            </a:r>
            <a:endParaRPr lang="en-US" b="1" dirty="0"/>
          </a:p>
          <a:p>
            <a:pPr lvl="0"/>
            <a:r>
              <a:rPr lang="ar-SA" dirty="0"/>
              <a:t>ما نوع الملف الذي سأستخدمه؟</a:t>
            </a:r>
            <a:endParaRPr lang="en-US" b="1" dirty="0"/>
          </a:p>
          <a:p>
            <a:pPr lvl="0"/>
            <a:r>
              <a:rPr lang="ar-SA" dirty="0"/>
              <a:t>ما نوع الأعمال الذي سيضمها الملف ( مجموعة أعمال الطالب، أم عينة من أفضل أعماله</a:t>
            </a:r>
            <a:r>
              <a:rPr lang="ar-SA" dirty="0" smtClean="0"/>
              <a:t>)؟</a:t>
            </a:r>
            <a:endParaRPr lang="en-US" b="1" dirty="0"/>
          </a:p>
        </p:txBody>
      </p:sp>
    </p:spTree>
    <p:extLst>
      <p:ext uri="{BB962C8B-B14F-4D97-AF65-F5344CB8AC3E}">
        <p14:creationId xmlns="" xmlns:p14="http://schemas.microsoft.com/office/powerpoint/2010/main" val="178765393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lstStyle/>
          <a:p>
            <a:pPr lvl="0"/>
            <a:r>
              <a:rPr lang="ar-SA" dirty="0"/>
              <a:t>ما عدد العينات الذي سيضمها الملف؟</a:t>
            </a:r>
            <a:endParaRPr lang="en-US" b="1" dirty="0"/>
          </a:p>
          <a:p>
            <a:pPr lvl="0"/>
            <a:r>
              <a:rPr lang="ar-SA" dirty="0"/>
              <a:t>كيف سيتم تنظيم الأعمال المختارة في الملف؟</a:t>
            </a:r>
            <a:endParaRPr lang="en-US" b="1" dirty="0"/>
          </a:p>
          <a:p>
            <a:pPr lvl="0"/>
            <a:r>
              <a:rPr lang="ar-SA" dirty="0"/>
              <a:t> من الذي سيختار المكونات الذي سيتضمنها الملف؟</a:t>
            </a:r>
            <a:endParaRPr lang="en-US" b="1" dirty="0"/>
          </a:p>
          <a:p>
            <a:pPr lvl="0"/>
            <a:r>
              <a:rPr lang="ar-SA" dirty="0"/>
              <a:t>من الذي سيسمح له </a:t>
            </a:r>
            <a:r>
              <a:rPr lang="ar-SA" dirty="0" err="1"/>
              <a:t>بالإطلاع</a:t>
            </a:r>
            <a:r>
              <a:rPr lang="ar-SA" dirty="0"/>
              <a:t> على الملف؟</a:t>
            </a:r>
            <a:endParaRPr lang="en-US" b="1" dirty="0"/>
          </a:p>
          <a:p>
            <a:pPr lvl="0"/>
            <a:r>
              <a:rPr lang="ar-SA" dirty="0"/>
              <a:t>كيف تستخدم النتائج للتعبير عن أداء الطالب؟</a:t>
            </a:r>
            <a:endParaRPr lang="en-US" b="1" dirty="0"/>
          </a:p>
          <a:p>
            <a:r>
              <a:rPr lang="ar-SA" dirty="0"/>
              <a:t>وعند تحليل أوجه أداء الطلاب يمكن للمعلم أن يستخدم النتائج  للتغذية الراجعة كمؤشرات لتقدم الطالب عبر الزمن، أو لدعم نتائج الاختبارات التحصيلية للطالب</a:t>
            </a:r>
            <a:r>
              <a:rPr lang="ar-SA" dirty="0" smtClean="0"/>
              <a:t>.</a:t>
            </a:r>
            <a:endParaRPr lang="en-US" b="1" dirty="0"/>
          </a:p>
        </p:txBody>
      </p:sp>
    </p:spTree>
    <p:extLst>
      <p:ext uri="{BB962C8B-B14F-4D97-AF65-F5344CB8AC3E}">
        <p14:creationId xmlns="" xmlns:p14="http://schemas.microsoft.com/office/powerpoint/2010/main" val="27185295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ثانيا: تحديد المحك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r>
              <a:rPr lang="ar-SA" dirty="0" smtClean="0"/>
              <a:t>يعد </a:t>
            </a:r>
            <a:r>
              <a:rPr lang="ar-SA" dirty="0"/>
              <a:t>تحديد </a:t>
            </a:r>
            <a:r>
              <a:rPr lang="ar-SA" dirty="0" err="1"/>
              <a:t>المحكات</a:t>
            </a:r>
            <a:r>
              <a:rPr lang="ar-SA" dirty="0"/>
              <a:t> خطوة مهمة لاستخدام الملف كأداة للتقويم، ولكي ينجح التقويم باستخدام الملف يجب أن يكون لدى المعلم </a:t>
            </a:r>
            <a:r>
              <a:rPr lang="ar-SA" dirty="0" err="1"/>
              <a:t>محكات</a:t>
            </a:r>
            <a:r>
              <a:rPr lang="ar-SA" dirty="0"/>
              <a:t> واضحة ومحددة فهي </a:t>
            </a:r>
            <a:r>
              <a:rPr lang="ar-SA" dirty="0" err="1"/>
              <a:t>تفيده</a:t>
            </a:r>
            <a:r>
              <a:rPr lang="ar-SA" dirty="0"/>
              <a:t> في:</a:t>
            </a:r>
            <a:endParaRPr lang="en-US" b="1" dirty="0"/>
          </a:p>
          <a:p>
            <a:r>
              <a:rPr lang="ar-SA" dirty="0"/>
              <a:t>أ-  الحكم على نوعية الأعمال في الملف .</a:t>
            </a:r>
            <a:endParaRPr lang="en-US" b="1" dirty="0"/>
          </a:p>
          <a:p>
            <a:r>
              <a:rPr lang="ar-SA" dirty="0"/>
              <a:t>ب- مراجعة محتويات الملف .</a:t>
            </a:r>
            <a:endParaRPr lang="en-US" b="1" dirty="0"/>
          </a:p>
          <a:p>
            <a:r>
              <a:rPr lang="ar-SA" dirty="0"/>
              <a:t>ج- تحديد الدرجة الذي يستحقها الطالب على أعماله.</a:t>
            </a:r>
            <a:endParaRPr lang="en-US" b="1" dirty="0"/>
          </a:p>
          <a:p>
            <a:r>
              <a:rPr lang="ar-SA" dirty="0"/>
              <a:t>د- الرد على تساؤلات الطلاب أو آبائهم.</a:t>
            </a:r>
            <a:endParaRPr lang="en-US" b="1" dirty="0"/>
          </a:p>
          <a:p>
            <a:r>
              <a:rPr lang="ar-SA" dirty="0"/>
              <a:t>هـ- تقدير درجة رسمية لأداء الطالب.</a:t>
            </a:r>
            <a:endParaRPr lang="en-US" b="1" dirty="0"/>
          </a:p>
          <a:p>
            <a:r>
              <a:rPr lang="ar-SA" dirty="0"/>
              <a:t>يجب أن يقرر المعلم نوع التقويم الذي يريد إجراءه هل هو تقويم كمي أم تقويم نوعي؟</a:t>
            </a:r>
            <a:endParaRPr lang="en-US" b="1" dirty="0"/>
          </a:p>
          <a:p>
            <a:endParaRPr lang="en-US" b="1" u="sng" dirty="0"/>
          </a:p>
        </p:txBody>
      </p:sp>
    </p:spTree>
    <p:extLst>
      <p:ext uri="{BB962C8B-B14F-4D97-AF65-F5344CB8AC3E}">
        <p14:creationId xmlns="" xmlns:p14="http://schemas.microsoft.com/office/powerpoint/2010/main" val="9960755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r>
              <a:rPr lang="ar-SA" dirty="0"/>
              <a:t> يعنى التقويم الكمي بفحص مدى توفر جميع العناصر الذي تم تحديدها في الملف. فالمعلم يدرج قائمة بالعناصر المطلوب توفرها في الملف من خلال قائمة الشطب (الفحص) ثم يتم التأكد من وجود كل عنصر من  هذه العناصر المطلوبة.</a:t>
            </a:r>
            <a:endParaRPr lang="en-US" b="1" dirty="0"/>
          </a:p>
          <a:p>
            <a:r>
              <a:rPr lang="ar-SA" dirty="0"/>
              <a:t>أما التقويم النوعي: فيمكن تحقيقه  بوسائل عدة منها ورقة محك الدرجات، فهذه الورقة تُعرف محك الدرجات بمرونة للمعلم ولطلابه، كما يمكن أن يطور المعلم هذه الورقة أو المحك بنفسه، أو أن يسمح للطلبة أن يضعوا العناصر الذي يريدون تقويمهم على ضوئها. ويمكن أن يتغير محك الدرجات مع التقدم في استخدام الملف، ويمكن أن يطور المعلم وطلابه محكًا جديدًا بشكل دوري خلال العام الدراسي. </a:t>
            </a:r>
            <a:endParaRPr lang="en-US" b="1" dirty="0"/>
          </a:p>
          <a:p>
            <a:pPr marL="0" indent="0">
              <a:buNone/>
            </a:pPr>
            <a:endParaRPr lang="en-US" b="1" u="sng" dirty="0"/>
          </a:p>
        </p:txBody>
      </p:sp>
    </p:spTree>
    <p:extLst>
      <p:ext uri="{BB962C8B-B14F-4D97-AF65-F5344CB8AC3E}">
        <p14:creationId xmlns="" xmlns:p14="http://schemas.microsoft.com/office/powerpoint/2010/main" val="376065304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ثالثا: جمع </a:t>
            </a:r>
            <a:r>
              <a:rPr lang="ar-SA" b="1" u="sng" dirty="0" smtClean="0"/>
              <a:t>العينات</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pPr marL="0" indent="0">
              <a:buNone/>
            </a:pPr>
            <a:r>
              <a:rPr lang="ar-SA" dirty="0" smtClean="0"/>
              <a:t>يتطلب </a:t>
            </a:r>
            <a:r>
              <a:rPr lang="ar-SA" dirty="0"/>
              <a:t>جمع العينات قيام المعلم بعدد من الخطوات المهمة وهي </a:t>
            </a:r>
            <a:r>
              <a:rPr lang="ar-SA" dirty="0" smtClean="0"/>
              <a:t>:</a:t>
            </a:r>
          </a:p>
          <a:p>
            <a:r>
              <a:rPr lang="ar-SA" dirty="0" smtClean="0"/>
              <a:t>إعداد  </a:t>
            </a:r>
            <a:r>
              <a:rPr lang="ar-SA" dirty="0"/>
              <a:t>قائمة أساسية بالعينات </a:t>
            </a:r>
            <a:r>
              <a:rPr lang="ar-SA" dirty="0" smtClean="0"/>
              <a:t>الذي </a:t>
            </a:r>
            <a:r>
              <a:rPr lang="ar-SA" dirty="0"/>
              <a:t>يريد جمعها لكل طالب، و ذلك في  ضوء الأهداف المدرسية ومستوى الموضوع في المادة الدراسية أو المتطلبات المحددة للفصل. </a:t>
            </a:r>
          </a:p>
          <a:p>
            <a:r>
              <a:rPr lang="ar-SA" dirty="0" smtClean="0"/>
              <a:t>منح </a:t>
            </a:r>
            <a:r>
              <a:rPr lang="ar-SA" dirty="0"/>
              <a:t>الطلاب فرصة المشاركة في تحديد محتوى تلك </a:t>
            </a:r>
            <a:r>
              <a:rPr lang="ar-SA" dirty="0" smtClean="0"/>
              <a:t>القائمة.</a:t>
            </a:r>
            <a:endParaRPr lang="ar-SA" sz="1400" dirty="0"/>
          </a:p>
          <a:p>
            <a:r>
              <a:rPr lang="ar-SA" dirty="0" smtClean="0"/>
              <a:t>مراعاة </a:t>
            </a:r>
            <a:r>
              <a:rPr lang="ar-SA" dirty="0"/>
              <a:t>أن يكون تحديد المحتوى مرنا بحيث يمكن للمعلم والطلاب تحديده في ضوء الأهداف و حسب الحاجة.  </a:t>
            </a:r>
            <a:endParaRPr lang="ar-SA" sz="1400" dirty="0"/>
          </a:p>
          <a:p>
            <a:r>
              <a:rPr lang="ar-SA" dirty="0" smtClean="0"/>
              <a:t>أن </a:t>
            </a:r>
            <a:r>
              <a:rPr lang="ar-SA" dirty="0"/>
              <a:t>تكون هناك قابلية لإدراج  العينات الذي تعبر عن تقدم الطلاب في الملف. </a:t>
            </a:r>
            <a:endParaRPr lang="ar-SA" sz="1400" dirty="0"/>
          </a:p>
          <a:p>
            <a:r>
              <a:rPr lang="ar-SA" dirty="0" smtClean="0"/>
              <a:t>الأخذ </a:t>
            </a:r>
            <a:r>
              <a:rPr lang="ar-SA" dirty="0"/>
              <a:t>في الاعتبار أن كل عنصر من إنجازات الطلاب مهم  بحد ذاته، وكلما جمع المعلم معلومات أكثر عن أداء  الطالب كلما اتضحت الصورة أكثر.</a:t>
            </a:r>
            <a:endParaRPr lang="en-US" sz="1400" dirty="0"/>
          </a:p>
          <a:p>
            <a:endParaRPr lang="en-US" b="1" u="sng" dirty="0"/>
          </a:p>
        </p:txBody>
      </p:sp>
    </p:spTree>
    <p:extLst>
      <p:ext uri="{BB962C8B-B14F-4D97-AF65-F5344CB8AC3E}">
        <p14:creationId xmlns="" xmlns:p14="http://schemas.microsoft.com/office/powerpoint/2010/main" val="250117791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رابعا : إجراء عملية تقويم </a:t>
            </a:r>
            <a:r>
              <a:rPr lang="ar-SA" b="1" u="sng" dirty="0" smtClean="0"/>
              <a:t>الملف</a:t>
            </a:r>
            <a:endParaRPr lang="en-US" b="1" dirty="0"/>
          </a:p>
        </p:txBody>
      </p:sp>
      <p:sp>
        <p:nvSpPr>
          <p:cNvPr id="3" name="عنصر نائب للمحتوى 2"/>
          <p:cNvSpPr>
            <a:spLocks noGrp="1"/>
          </p:cNvSpPr>
          <p:nvPr>
            <p:ph idx="1"/>
          </p:nvPr>
        </p:nvSpPr>
        <p:spPr>
          <a:xfrm>
            <a:off x="457200" y="1142984"/>
            <a:ext cx="8229600" cy="4983179"/>
          </a:xfrm>
        </p:spPr>
        <p:txBody>
          <a:bodyPr>
            <a:normAutofit/>
          </a:bodyPr>
          <a:lstStyle/>
          <a:p>
            <a:r>
              <a:rPr lang="ar-SA" dirty="0" smtClean="0"/>
              <a:t>لتقويم </a:t>
            </a:r>
            <a:r>
              <a:rPr lang="ar-SA" dirty="0"/>
              <a:t>أداء الطالب باستخدام الملف تراعى الخطوات الآتية:</a:t>
            </a:r>
            <a:endParaRPr lang="en-US" b="1" dirty="0"/>
          </a:p>
          <a:p>
            <a:pPr marL="0" indent="0">
              <a:buNone/>
            </a:pPr>
            <a:r>
              <a:rPr lang="ar-SA" dirty="0"/>
              <a:t>1- مراجعة محتويات الملف والتأكد من وجود عدد العناصر المطلوبة باستخدام "قائمة الشطب". وهذا يساعد المعلم في تقدير الدرجة، حيث إن تقدير الدرجة للطالب تعتمد على توفر عدد العناصر المطلوبة في الملف.</a:t>
            </a:r>
            <a:endParaRPr lang="en-US" b="1" dirty="0"/>
          </a:p>
          <a:p>
            <a:pPr marL="0" indent="0">
              <a:buNone/>
            </a:pPr>
            <a:r>
              <a:rPr lang="ar-SA" dirty="0"/>
              <a:t>2- تحليل محتوى الملف بدراسة أعمال الطالب وتشخيص ما بها من نقاط قوة أو ضعف.</a:t>
            </a:r>
            <a:endParaRPr lang="en-US" b="1" dirty="0"/>
          </a:p>
          <a:p>
            <a:pPr marL="0" indent="0">
              <a:buNone/>
            </a:pPr>
            <a:r>
              <a:rPr lang="ar-SA" dirty="0"/>
              <a:t>3- وضع ملاحظات محددة عن نقاط القوة أو نقاط الضعف الذي تحتاج إلى تحسين.</a:t>
            </a:r>
            <a:endParaRPr lang="en-US" b="1" dirty="0"/>
          </a:p>
          <a:p>
            <a:endParaRPr lang="en-US" b="1" u="sng" dirty="0"/>
          </a:p>
        </p:txBody>
      </p:sp>
    </p:spTree>
    <p:extLst>
      <p:ext uri="{BB962C8B-B14F-4D97-AF65-F5344CB8AC3E}">
        <p14:creationId xmlns="" xmlns:p14="http://schemas.microsoft.com/office/powerpoint/2010/main" val="2701145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1602</TotalTime>
  <Words>7669</Words>
  <Application>Microsoft Office PowerPoint</Application>
  <PresentationFormat>عرض على الشاشة (3:4)‏</PresentationFormat>
  <Paragraphs>987</Paragraphs>
  <Slides>122</Slides>
  <Notes>0</Notes>
  <HiddenSlides>0</HiddenSlides>
  <MMClips>0</MMClips>
  <ScaleCrop>false</ScaleCrop>
  <HeadingPairs>
    <vt:vector size="6" baseType="variant">
      <vt:variant>
        <vt:lpstr>سمة</vt:lpstr>
      </vt:variant>
      <vt:variant>
        <vt:i4>1</vt:i4>
      </vt:variant>
      <vt:variant>
        <vt:lpstr>خوادم OLE مضمنة</vt:lpstr>
      </vt:variant>
      <vt:variant>
        <vt:i4>1</vt:i4>
      </vt:variant>
      <vt:variant>
        <vt:lpstr>عناوين الشرائح</vt:lpstr>
      </vt:variant>
      <vt:variant>
        <vt:i4>122</vt:i4>
      </vt:variant>
    </vt:vector>
  </HeadingPairs>
  <TitlesOfParts>
    <vt:vector size="124" baseType="lpstr">
      <vt:lpstr>سمة Office</vt:lpstr>
      <vt:lpstr>Document</vt:lpstr>
      <vt:lpstr>الشريحة 1</vt:lpstr>
      <vt:lpstr>الشريحة 2</vt:lpstr>
      <vt:lpstr>دليل البرنامج </vt:lpstr>
      <vt:lpstr>الجدول الزمني</vt:lpstr>
      <vt:lpstr>إرشادات للمتدرب:</vt:lpstr>
      <vt:lpstr>لكي تتم الفائدة</vt:lpstr>
      <vt:lpstr>الوحدة التدريبية الأولى </vt:lpstr>
      <vt:lpstr>أهداف الوحدة </vt:lpstr>
      <vt:lpstr>موضوعات الوحدة :</vt:lpstr>
      <vt:lpstr>خطة الوحدة</vt:lpstr>
      <vt:lpstr>الجلسة الأولى : مفاهيم ومصطلحات</vt:lpstr>
      <vt:lpstr>موضوعات الجلسة :</vt:lpstr>
      <vt:lpstr>خطة تنفيذ إجراءات الجلسة</vt:lpstr>
      <vt:lpstr>نشاط (1/1/1) : 25د</vt:lpstr>
      <vt:lpstr>نشاط (1/1/2) : 25د</vt:lpstr>
      <vt:lpstr>نشاط (1/1/2) : 25د</vt:lpstr>
      <vt:lpstr>نشاط (1/1/2) : 25د</vt:lpstr>
      <vt:lpstr>نشاط (1/1/2) : 25د</vt:lpstr>
      <vt:lpstr>نشاط (1/1/2) : 25د</vt:lpstr>
      <vt:lpstr>نشاط (1/1/2) : 25د</vt:lpstr>
      <vt:lpstr>الشريحة 21</vt:lpstr>
      <vt:lpstr>نشاط (1/1/3) : 25د</vt:lpstr>
      <vt:lpstr>الشريحة 23</vt:lpstr>
      <vt:lpstr>الشريحة 24</vt:lpstr>
      <vt:lpstr>نشاط (1/1/4) : 30د</vt:lpstr>
      <vt:lpstr>تابع </vt:lpstr>
      <vt:lpstr>تابع </vt:lpstr>
      <vt:lpstr>الشريحة 28</vt:lpstr>
      <vt:lpstr>أهداف الجلسة : </vt:lpstr>
      <vt:lpstr>موضوعات الجلسة </vt:lpstr>
      <vt:lpstr>خطة تنفيذ إجراءات الجلسة</vt:lpstr>
      <vt:lpstr>نشاط (1/2/1) : 40د</vt:lpstr>
      <vt:lpstr>نشاط (1/2/1) : 40د</vt:lpstr>
      <vt:lpstr>نشاط (1/2/1) : 40د</vt:lpstr>
      <vt:lpstr>نشاط (1/2/1) : 40د</vt:lpstr>
      <vt:lpstr>نشاط (1/2/1) : 40د</vt:lpstr>
      <vt:lpstr>نشاط (1/2/1) : 40د</vt:lpstr>
      <vt:lpstr>نشاط (1/2/2) 30د</vt:lpstr>
      <vt:lpstr>معايير اختيار أسلوب التقويم الأجود لتقويم الطلاب في  مهارة من المهارات</vt:lpstr>
      <vt:lpstr>نشاط (1/2/3) :   40د</vt:lpstr>
      <vt:lpstr>الوحدة التدريبية الثانية</vt:lpstr>
      <vt:lpstr>أهداف الوحدة</vt:lpstr>
      <vt:lpstr>موضوعات الوحدة</vt:lpstr>
      <vt:lpstr>خطة الوحدة </vt:lpstr>
      <vt:lpstr>الجلسة الأولى / الاختبارات ( 110  دقيقة )</vt:lpstr>
      <vt:lpstr>نشاط (2/1/1) 20د</vt:lpstr>
      <vt:lpstr>المادة العلمية للنشاط ( 2/1/1)</vt:lpstr>
      <vt:lpstr>نشاط (2/1/2) 20د</vt:lpstr>
      <vt:lpstr>المادة العلمية للنشاط  (2/1/2) </vt:lpstr>
      <vt:lpstr>تابع </vt:lpstr>
      <vt:lpstr>نشاط (2/1/3)  20د</vt:lpstr>
      <vt:lpstr>خطوات بناء الاختبار </vt:lpstr>
      <vt:lpstr>نشاط (2/1/4)  50 د</vt:lpstr>
      <vt:lpstr>الشريحة 54</vt:lpstr>
      <vt:lpstr>أهداف الجلسة :</vt:lpstr>
      <vt:lpstr>الإجراءات التدريبية للجلسة :</vt:lpstr>
      <vt:lpstr>نشاط (2/2/1)  10د</vt:lpstr>
      <vt:lpstr>المادة العلمية للنشاط (2/2/1 )</vt:lpstr>
      <vt:lpstr>أنواع الملاحظة:</vt:lpstr>
      <vt:lpstr>شروط الملاحظة:</vt:lpstr>
      <vt:lpstr>أساليب تسجيل الملاحظة:</vt:lpstr>
      <vt:lpstr>نشاط ( 2/2/2) : 20د</vt:lpstr>
      <vt:lpstr>السجلات الوصفية:</vt:lpstr>
      <vt:lpstr>تابع </vt:lpstr>
      <vt:lpstr>مثال: نموذج ملاحظة طالب</vt:lpstr>
      <vt:lpstr>نشاط ( 2/2/3 ) : 20د </vt:lpstr>
      <vt:lpstr>مقاييس التقدير</vt:lpstr>
      <vt:lpstr>قوائم التقدير (الشطب): </vt:lpstr>
      <vt:lpstr>سلالم التقدير:</vt:lpstr>
      <vt:lpstr>تصميم مقاييس التقدير :</vt:lpstr>
      <vt:lpstr>قائمة تقدير التحسن في مادة اللغة العربية:</vt:lpstr>
      <vt:lpstr>نشاط ( 2/2/4) : 20د</vt:lpstr>
      <vt:lpstr>صحائف رصد البيانات:</vt:lpstr>
      <vt:lpstr>مثال : لصحيفة لرصد البيانات:</vt:lpstr>
      <vt:lpstr>نشاط ( 2/2/5) : 20د  </vt:lpstr>
      <vt:lpstr>صورة تعلم الطالب </vt:lpstr>
      <vt:lpstr>صورة تعلم طالب </vt:lpstr>
      <vt:lpstr>نشاط ( 2/2/6) : 20د</vt:lpstr>
      <vt:lpstr>قائمة المهارات الموصوفة بمحكات :</vt:lpstr>
      <vt:lpstr>الشريحة 80</vt:lpstr>
      <vt:lpstr>أهداف الوحدة : </vt:lpstr>
      <vt:lpstr>خطة الوحدة</vt:lpstr>
      <vt:lpstr>الجلسة الأولى : ملف أعمال الطالب(110 دقيقة )</vt:lpstr>
      <vt:lpstr>نشاط (3/1/1): 10</vt:lpstr>
      <vt:lpstr>ملف أعمال الطالب:  </vt:lpstr>
      <vt:lpstr>المكونات الأساسية لملف أعمال الطالب :</vt:lpstr>
      <vt:lpstr>تابع </vt:lpstr>
      <vt:lpstr>أنواع الملفات </vt:lpstr>
      <vt:lpstr>تابع </vt:lpstr>
      <vt:lpstr>نشاط  (3/1/2)  10د</vt:lpstr>
      <vt:lpstr>فوائد استخدام ملف أعمال الطالب كأداة للتقويم </vt:lpstr>
      <vt:lpstr>نشاط  (3/1/3)  10 د</vt:lpstr>
      <vt:lpstr>خطوات استخدام الملف كأداة للتقويم </vt:lpstr>
      <vt:lpstr>أولا :تحديد الهدف: </vt:lpstr>
      <vt:lpstr>تابع </vt:lpstr>
      <vt:lpstr>ثانيا: تحديد المحك </vt:lpstr>
      <vt:lpstr>تابع </vt:lpstr>
      <vt:lpstr>ثالثا: جمع العينات</vt:lpstr>
      <vt:lpstr>رابعا : إجراء عملية تقويم الملف</vt:lpstr>
      <vt:lpstr>تابع </vt:lpstr>
      <vt:lpstr>مثال على تصحيح ملف أعمال الطالب</vt:lpstr>
      <vt:lpstr>الشريحة 102</vt:lpstr>
      <vt:lpstr>نشاط  (3/1/4) 20د                                         </vt:lpstr>
      <vt:lpstr>الشريحة 104</vt:lpstr>
      <vt:lpstr>أهداف الجلسة :</vt:lpstr>
      <vt:lpstr>الإجراءات التدريبية للجلسة </vt:lpstr>
      <vt:lpstr>نشاط (3/2/1) 35د</vt:lpstr>
      <vt:lpstr>الشريحة 108</vt:lpstr>
      <vt:lpstr>الممارسات الخاطئة في التقويم </vt:lpstr>
      <vt:lpstr>الشريحة 110</vt:lpstr>
      <vt:lpstr>الشريحة 111</vt:lpstr>
      <vt:lpstr>الشريحة 112</vt:lpstr>
      <vt:lpstr>تابع فقرة ب </vt:lpstr>
      <vt:lpstr>نشاط (3/2/2) 40د</vt:lpstr>
      <vt:lpstr>الحالة الأولى</vt:lpstr>
      <vt:lpstr>الحالة الثانية : </vt:lpstr>
      <vt:lpstr>الحالة الثالثة</vt:lpstr>
      <vt:lpstr>النشرة المعرفية (3/2/2)</vt:lpstr>
      <vt:lpstr>نشاط (3/3/3) 35</vt:lpstr>
      <vt:lpstr>الشريحة 120</vt:lpstr>
      <vt:lpstr>الشريحة 121</vt:lpstr>
      <vt:lpstr>الشريحة 122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Ahmed</dc:creator>
  <cp:lastModifiedBy>User</cp:lastModifiedBy>
  <cp:revision>38</cp:revision>
  <dcterms:created xsi:type="dcterms:W3CDTF">2013-04-08T22:44:04Z</dcterms:created>
  <dcterms:modified xsi:type="dcterms:W3CDTF">2015-04-16T20:06:10Z</dcterms:modified>
</cp:coreProperties>
</file>