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0" r:id="rId1"/>
    <p:sldMasterId id="2147483714" r:id="rId2"/>
  </p:sldMasterIdLst>
  <p:notesMasterIdLst>
    <p:notesMasterId r:id="rId38"/>
  </p:notesMasterIdLst>
  <p:handoutMasterIdLst>
    <p:handoutMasterId r:id="rId39"/>
  </p:handoutMasterIdLst>
  <p:sldIdLst>
    <p:sldId id="282" r:id="rId3"/>
    <p:sldId id="388" r:id="rId4"/>
    <p:sldId id="332" r:id="rId5"/>
    <p:sldId id="333" r:id="rId6"/>
    <p:sldId id="389" r:id="rId7"/>
    <p:sldId id="391" r:id="rId8"/>
    <p:sldId id="334" r:id="rId9"/>
    <p:sldId id="338" r:id="rId10"/>
    <p:sldId id="380" r:id="rId11"/>
    <p:sldId id="381" r:id="rId12"/>
    <p:sldId id="390" r:id="rId13"/>
    <p:sldId id="383" r:id="rId14"/>
    <p:sldId id="342" r:id="rId15"/>
    <p:sldId id="343" r:id="rId16"/>
    <p:sldId id="344" r:id="rId17"/>
    <p:sldId id="384" r:id="rId18"/>
    <p:sldId id="348" r:id="rId19"/>
    <p:sldId id="349" r:id="rId20"/>
    <p:sldId id="350" r:id="rId21"/>
    <p:sldId id="351" r:id="rId22"/>
    <p:sldId id="352" r:id="rId23"/>
    <p:sldId id="353" r:id="rId24"/>
    <p:sldId id="382" r:id="rId25"/>
    <p:sldId id="385" r:id="rId26"/>
    <p:sldId id="386" r:id="rId27"/>
    <p:sldId id="387" r:id="rId28"/>
    <p:sldId id="359" r:id="rId29"/>
    <p:sldId id="367" r:id="rId30"/>
    <p:sldId id="368" r:id="rId31"/>
    <p:sldId id="369" r:id="rId32"/>
    <p:sldId id="374" r:id="rId33"/>
    <p:sldId id="375" r:id="rId34"/>
    <p:sldId id="376" r:id="rId35"/>
    <p:sldId id="331" r:id="rId36"/>
    <p:sldId id="378" r:id="rId3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  <a:srgbClr val="FFFF66"/>
    <a:srgbClr val="66FF33"/>
    <a:srgbClr val="800000"/>
    <a:srgbClr val="CCCC00"/>
    <a:srgbClr val="FF66FF"/>
    <a:srgbClr val="FF66CC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507" autoAdjust="0"/>
    <p:restoredTop sz="98305" autoAdjust="0"/>
  </p:normalViewPr>
  <p:slideViewPr>
    <p:cSldViewPr>
      <p:cViewPr varScale="1">
        <p:scale>
          <a:sx n="87" d="100"/>
          <a:sy n="87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r>
              <a:rPr lang="ar-SA"/>
              <a:t>إشكالية الهوية في الحياة الثانية</a:t>
            </a: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8B3FA8F-56AA-4E65-991C-295A5231CD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r>
              <a:rPr lang="ar-SA"/>
              <a:t>إشكالية الهوية في الحياة الثانية</a:t>
            </a: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7BA2B1F4-DD21-4CB1-B20F-1EB656E59A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5CBF7-C7D5-4149-B816-43EB5B4A5CF3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03288"/>
            <a:fld id="{057E1272-5EA9-4A5F-89E6-2B680784EFE9}" type="slidenum">
              <a:rPr lang="en-US" smtClean="0">
                <a:ea typeface="ＭＳ Ｐゴシック" charset="-128"/>
              </a:rPr>
              <a:pPr defTabSz="903288"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CD752-0894-4301-B7B9-F8E5034A3EF2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Date of publication shows it was an early access paper, Date of Current Version is when it was published in it’s final format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3BEB60-2A48-4DD9-A893-B7ADE1137805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877E7F-C1B8-48FD-9AA5-613B7B80E922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146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1E67-14E2-45DF-92CA-3AC110CDC5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82DB-8074-46E5-8377-BB7EF7E89179}" type="datetime1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F4AF-6A63-43E8-BE1D-0C66E60A1E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B354-9C1A-4360-83F4-9AE9D36894AA}" type="datetime1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52C9-826F-4F7E-9C78-DC1DC88965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6746-3FB2-416E-946D-831B4C242B68}" type="datetime5">
              <a:rPr lang="en-US"/>
              <a:pPr>
                <a:defRPr/>
              </a:pPr>
              <a:t>31-Mar-13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C485-31A8-41C6-8794-9BE9DD66E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962A-5407-490C-AAEC-C015AF0F057F}" type="datetime5">
              <a:rPr lang="en-US"/>
              <a:pPr>
                <a:defRPr/>
              </a:pPr>
              <a:t>31-Mar-13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2511-7604-4FDA-83FA-CB38D149F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E1AF-542C-40B8-890A-65C0344EE54F}" type="datetime5">
              <a:rPr lang="en-US"/>
              <a:pPr>
                <a:defRPr/>
              </a:pPr>
              <a:t>31-Mar-13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41EA-3A85-4A8B-ADF6-2B55E34A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146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1352-FBF3-4074-AF8B-6C1DF6A4F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B4A1-F653-4938-9EBB-CA3B0BE5D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74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21B4-E640-4307-90CF-7740E6FB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CA72-864B-4C87-8224-E8E67629D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667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70B5-3D7A-426F-AEF8-122A8079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27F6-EC25-4C24-BC2A-DCE1645E07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076-BBA1-4136-989C-8C717186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F8B5-81E5-4FE2-B2B8-A72A1C4B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7710-0460-43E9-B7BE-CA9DD2D96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--Ara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0349-0BD7-4CE2-9617-B48B5F063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74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F043-3DB6-410A-AE59-A2D004F1AC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4A392-D672-44DE-9569-D948CBAA06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667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DD8B-C77D-4DCF-BA6A-CBE3B474F9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DCBE-ECAB-4EAE-B94A-12B2F6B958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E012-9C63-4381-954F-00680DCE37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AF779-0A5B-4108-BF3F-4E031A0138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-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908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06DD-E30A-4D35-8160-BAD5902E7A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gray">
          <a:xfrm flipV="1">
            <a:off x="0" y="0"/>
            <a:ext cx="9144000" cy="692150"/>
          </a:xfrm>
          <a:prstGeom prst="rect">
            <a:avLst/>
          </a:prstGeom>
          <a:solidFill>
            <a:srgbClr val="A20000"/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endParaRPr lang="ar-SA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72B434-AA03-43E4-965A-597DD70910B5}" type="datetime1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05EF8-941F-4A7A-B4FD-6AC466CBCD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6" descr="curves--inverting22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white">
          <a:xfrm>
            <a:off x="304800" y="6446838"/>
            <a:ext cx="1676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cs typeface="+mn-cs"/>
              </a:rPr>
              <a:t>www.aas.com.sa</a:t>
            </a:r>
            <a:endParaRPr lang="en-US" dirty="0">
              <a:cs typeface="+mn-cs"/>
            </a:endParaRPr>
          </a:p>
        </p:txBody>
      </p:sp>
      <p:pic>
        <p:nvPicPr>
          <p:cNvPr id="3082" name="Picture 11" descr="White_H.gif"/>
          <p:cNvPicPr>
            <a:picLocks noChangeAspect="1"/>
          </p:cNvPicPr>
          <p:nvPr/>
        </p:nvPicPr>
        <p:blipFill>
          <a:blip r:embed="rId17" cstate="print"/>
          <a:srcRect t="31580" b="31580"/>
          <a:stretch>
            <a:fillRect/>
          </a:stretch>
        </p:blipFill>
        <p:spPr bwMode="auto">
          <a:xfrm>
            <a:off x="7094538" y="6324600"/>
            <a:ext cx="2049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7" r:id="rId10"/>
    <p:sldLayoutId id="2147483928" r:id="rId11"/>
    <p:sldLayoutId id="2147483938" r:id="rId12"/>
    <p:sldLayoutId id="2147483939" r:id="rId13"/>
    <p:sldLayoutId id="214748394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gray">
          <a:xfrm flipV="1">
            <a:off x="0" y="0"/>
            <a:ext cx="9144000" cy="692150"/>
          </a:xfrm>
          <a:prstGeom prst="rect">
            <a:avLst/>
          </a:prstGeom>
          <a:solidFill>
            <a:srgbClr val="A20000"/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endParaRPr lang="ar-SA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7FB64D-C383-4ADD-AF59-978F23DDCA8C}" type="datetime1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968925-9D34-4E7B-8638-38A0863B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6" descr="curves--inverting22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white">
          <a:xfrm>
            <a:off x="304800" y="6446838"/>
            <a:ext cx="1676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cs typeface="+mn-cs"/>
              </a:rPr>
              <a:t>www.aas.com.sa</a:t>
            </a:r>
            <a:endParaRPr lang="en-US" dirty="0">
              <a:cs typeface="+mn-cs"/>
            </a:endParaRPr>
          </a:p>
        </p:txBody>
      </p:sp>
      <p:pic>
        <p:nvPicPr>
          <p:cNvPr id="4106" name="Picture 11" descr="White_H.gif"/>
          <p:cNvPicPr>
            <a:picLocks noChangeAspect="1"/>
          </p:cNvPicPr>
          <p:nvPr/>
        </p:nvPicPr>
        <p:blipFill>
          <a:blip r:embed="rId12" cstate="print"/>
          <a:srcRect t="31580" b="36842"/>
          <a:stretch>
            <a:fillRect/>
          </a:stretch>
        </p:blipFill>
        <p:spPr bwMode="auto">
          <a:xfrm>
            <a:off x="7094538" y="6324600"/>
            <a:ext cx="204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s://www.google.com.sa/url?sa=t&amp;rct=j&amp;q=&amp;esrc=s&amp;source=web&amp;cd=4&amp;cad=rja&amp;ved=0CGMQFjAD&amp;url=http://en.wikipedia.org/wiki/Institute_of_Electrical_and_Electronics_Engineers&amp;ei=J0YxUaewGuqM0AXj7IFY&amp;usg=AFQjCNEybVD6Zmwtx09iZdliquGd8IHFCA&amp;sig2=kXt0RhSZ-RpoUZH4fEVD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eee.org/training" TargetMode="Externa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eee.org/publications_standards/publications/subscriptions/clientservices/promote/user_guides.html" TargetMode="Externa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/tocresult.jsp?isnumber=6490409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http://ieeexplore.ieee.org/xpl/opacjrn.js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.abdulrahman@naseej.com.sa" TargetMode="External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QUEST_PPT_MAIN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1"/>
            <a:ext cx="8320087" cy="761999"/>
          </a:xfrm>
        </p:spPr>
        <p:txBody>
          <a:bodyPr/>
          <a:lstStyle/>
          <a:p>
            <a:pPr eaLnBrk="1" hangingPunct="1"/>
            <a:r>
              <a:rPr lang="en-GB" sz="7200" dirty="0" smtClean="0"/>
              <a:t>IEEE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sz="40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 cstate="print"/>
          <a:srcRect r="2283"/>
          <a:stretch>
            <a:fillRect/>
          </a:stretch>
        </p:blipFill>
        <p:spPr bwMode="auto">
          <a:xfrm>
            <a:off x="0" y="2571750"/>
            <a:ext cx="91440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E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25780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Filtering Your Results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Launched in 2012 – Subscribed Content Filter</a:t>
            </a:r>
            <a:r>
              <a:rPr lang="en-US" sz="3600" b="1" kern="0" dirty="0" smtClean="0">
                <a:solidFill>
                  <a:srgbClr val="005582"/>
                </a:solidFill>
                <a:latin typeface="Verdana"/>
                <a:ea typeface="ＭＳ Ｐゴシック"/>
                <a:cs typeface="ＭＳ Ｐゴシック"/>
              </a:rPr>
              <a:t/>
            </a:r>
            <a:br>
              <a:rPr lang="en-US" sz="3600" b="1" kern="0" dirty="0" smtClean="0">
                <a:solidFill>
                  <a:srgbClr val="005582"/>
                </a:solidFill>
                <a:latin typeface="Verdana"/>
                <a:ea typeface="ＭＳ Ｐゴシック"/>
                <a:cs typeface="ＭＳ Ｐゴシック"/>
              </a:rPr>
            </a:b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0263"/>
            <a:ext cx="9144000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Refine your results with many facets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22157"/>
          <a:stretch>
            <a:fillRect/>
          </a:stretch>
        </p:blipFill>
        <p:spPr bwMode="auto">
          <a:xfrm>
            <a:off x="381000" y="1066800"/>
            <a:ext cx="2590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971800" y="2286000"/>
            <a:ext cx="1447800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Imprint MT Shadow" pitchFamily="82" charset="0"/>
                <a:ea typeface="宋体" pitchFamily="2" charset="-122"/>
              </a:rPr>
              <a:t>Top 25</a:t>
            </a:r>
            <a:r>
              <a:rPr lang="zh-CN" altLang="en-US" sz="2000" dirty="0">
                <a:solidFill>
                  <a:srgbClr val="FF0000"/>
                </a:solidFill>
                <a:latin typeface="Imprint MT Shadow" pitchFamily="82" charset="0"/>
                <a:ea typeface="宋体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Imprint MT Shadow" pitchFamily="82" charset="0"/>
                <a:ea typeface="宋体" pitchFamily="2" charset="-122"/>
              </a:rPr>
              <a:t>affiliations by record count</a:t>
            </a:r>
            <a:endParaRPr lang="zh-CN" altLang="en-US" sz="2000" dirty="0">
              <a:solidFill>
                <a:srgbClr val="FF0000"/>
              </a:solidFill>
              <a:latin typeface="Imprint MT Shadow" pitchFamily="82" charset="0"/>
              <a:ea typeface="宋体" pitchFamily="2" charset="-122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4267200" y="1143000"/>
            <a:ext cx="2590800" cy="2397125"/>
            <a:chOff x="4267200" y="1295400"/>
            <a:chExt cx="2590800" cy="2396728"/>
          </a:xfrm>
        </p:grpSpPr>
        <p:pic>
          <p:nvPicPr>
            <p:cNvPr id="143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1295400"/>
              <a:ext cx="2514600" cy="2396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47" name="矩形 7"/>
            <p:cNvSpPr>
              <a:spLocks noChangeArrowheads="1"/>
            </p:cNvSpPr>
            <p:nvPr/>
          </p:nvSpPr>
          <p:spPr bwMode="auto">
            <a:xfrm>
              <a:off x="4267200" y="1524000"/>
              <a:ext cx="2590800" cy="5334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endParaRPr lang="zh-CN" altLang="en-US">
                <a:latin typeface="Verdana" pitchFamily="34" charset="0"/>
              </a:endParaRPr>
            </a:p>
          </p:txBody>
        </p:sp>
      </p:grp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4267200" y="3657600"/>
            <a:ext cx="2667000" cy="2528888"/>
            <a:chOff x="4267200" y="3810000"/>
            <a:chExt cx="2667000" cy="2529525"/>
          </a:xfrm>
        </p:grpSpPr>
        <p:pic>
          <p:nvPicPr>
            <p:cNvPr id="143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3810000"/>
              <a:ext cx="2667000" cy="2529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45" name="矩形 9"/>
            <p:cNvSpPr>
              <a:spLocks noChangeArrowheads="1"/>
            </p:cNvSpPr>
            <p:nvPr/>
          </p:nvSpPr>
          <p:spPr bwMode="auto">
            <a:xfrm>
              <a:off x="4318000" y="4114800"/>
              <a:ext cx="2590800" cy="5334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endParaRPr lang="zh-CN" altLang="en-US">
                <a:latin typeface="Verdana" pitchFamily="34" charset="0"/>
              </a:endParaRPr>
            </a:p>
          </p:txBody>
        </p:sp>
      </p:grp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6858000" y="2298700"/>
            <a:ext cx="1905000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Imprint MT Shadow" pitchFamily="82" charset="0"/>
                <a:ea typeface="宋体" pitchFamily="2" charset="-122"/>
              </a:rPr>
              <a:t>Look for a special affiliation name, city name or country name</a:t>
            </a:r>
            <a:endParaRPr lang="zh-CN" altLang="en-US" sz="2000" dirty="0">
              <a:solidFill>
                <a:srgbClr val="FF0000"/>
              </a:solidFill>
              <a:latin typeface="Imprint MT Shadow" pitchFamily="82" charset="0"/>
              <a:ea typeface="宋体" pitchFamily="2" charset="-122"/>
            </a:endParaRPr>
          </a:p>
        </p:txBody>
      </p:sp>
      <p:sp>
        <p:nvSpPr>
          <p:cNvPr id="14343" name="标题 3"/>
          <p:cNvSpPr txBox="1">
            <a:spLocks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36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Clustering- Affiliation Search … </a:t>
            </a:r>
            <a:endParaRPr lang="zh-CN" altLang="en-US" sz="36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B0F0"/>
                </a:solidFill>
              </a:rPr>
              <a:t>Clustering- More Facets …</a:t>
            </a:r>
            <a:endParaRPr lang="zh-CN" altLang="en-US" sz="3600" b="1" dirty="0" smtClean="0">
              <a:solidFill>
                <a:srgbClr val="00B0F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b="29691"/>
          <a:stretch>
            <a:fillRect/>
          </a:stretch>
        </p:blipFill>
        <p:spPr bwMode="auto">
          <a:xfrm>
            <a:off x="457200" y="1371600"/>
            <a:ext cx="2667000" cy="409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2841625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 cstate="print"/>
          <a:srcRect b="2779"/>
          <a:stretch>
            <a:fillRect/>
          </a:stretch>
        </p:blipFill>
        <p:spPr bwMode="auto">
          <a:xfrm>
            <a:off x="5867400" y="904875"/>
            <a:ext cx="2743200" cy="564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3124200" y="3200400"/>
            <a:ext cx="2667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Imprint MT Shadow" pitchFamily="82" charset="0"/>
                <a:ea typeface="宋体" pitchFamily="2" charset="-122"/>
              </a:rPr>
              <a:t>16 subjects from IEEE thesaurus </a:t>
            </a:r>
            <a:endParaRPr lang="zh-CN" altLang="en-US" sz="2400" b="1" dirty="0">
              <a:solidFill>
                <a:srgbClr val="FF0000"/>
              </a:solidFill>
              <a:latin typeface="Imprint MT Shadow" pitchFamily="82" charset="0"/>
              <a:ea typeface="宋体" pitchFamily="2" charset="-122"/>
            </a:endParaRPr>
          </a:p>
        </p:txBody>
      </p:sp>
      <p:sp>
        <p:nvSpPr>
          <p:cNvPr id="37895" name="矩形 7"/>
          <p:cNvSpPr>
            <a:spLocks noChangeArrowheads="1"/>
          </p:cNvSpPr>
          <p:nvPr/>
        </p:nvSpPr>
        <p:spPr bwMode="auto">
          <a:xfrm>
            <a:off x="5867400" y="914400"/>
            <a:ext cx="26670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F0"/>
                </a:solidFill>
              </a:rPr>
              <a:t>Clustering- Locate Conference</a:t>
            </a:r>
            <a:endParaRPr lang="zh-CN" altLang="en-US" sz="3600" b="1" dirty="0" smtClean="0">
              <a:solidFill>
                <a:srgbClr val="00B0F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2782888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2743200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Search Results : saving, sorting and many actions 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Abstract Plus: Retrieve All Related Articles</a:t>
            </a:r>
            <a:endParaRPr lang="zh-CN" altLang="en-US" sz="2800" b="1" dirty="0" smtClean="0">
              <a:solidFill>
                <a:srgbClr val="00B0F0"/>
              </a:solidFill>
            </a:endParaRP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14400"/>
            <a:ext cx="8382000" cy="4953000"/>
          </a:xfrm>
          <a:noFill/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00400" y="5410200"/>
            <a:ext cx="15240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B0F0"/>
                </a:solidFill>
              </a:rPr>
              <a:t>AbstractPlus – Date fields</a:t>
            </a:r>
            <a:br>
              <a:rPr lang="en-US" altLang="zh-CN" sz="2800" b="1" dirty="0" smtClean="0">
                <a:solidFill>
                  <a:srgbClr val="00B0F0"/>
                </a:solidFill>
              </a:rPr>
            </a:br>
            <a:r>
              <a:rPr lang="en-US" altLang="zh-CN" sz="2800" b="1" dirty="0" smtClean="0">
                <a:solidFill>
                  <a:srgbClr val="00B0F0"/>
                </a:solidFill>
              </a:rPr>
              <a:t>Pre published date &amp; Final published date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6477000" cy="5338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 descr="Displays the Abstract Plus page, scroll down to view index term options"/>
          <p:cNvGrpSpPr>
            <a:grpSpLocks/>
          </p:cNvGrpSpPr>
          <p:nvPr/>
        </p:nvGrpSpPr>
        <p:grpSpPr bwMode="auto">
          <a:xfrm>
            <a:off x="76200" y="1595437"/>
            <a:ext cx="4800600" cy="3048000"/>
            <a:chOff x="465" y="906"/>
            <a:chExt cx="4575" cy="2955"/>
          </a:xfrm>
        </p:grpSpPr>
        <p:pic>
          <p:nvPicPr>
            <p:cNvPr id="22533" name="Picture 2" descr="Displays the Abstract Plus page, scroll down to view index term optio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912"/>
              <a:ext cx="4560" cy="294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34" name="矩形 4" descr="Red Box"/>
            <p:cNvSpPr>
              <a:spLocks noChangeArrowheads="1"/>
            </p:cNvSpPr>
            <p:nvPr/>
          </p:nvSpPr>
          <p:spPr bwMode="auto">
            <a:xfrm>
              <a:off x="465" y="906"/>
              <a:ext cx="1304" cy="96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endParaRPr lang="zh-CN" altLang="en-US">
                <a:latin typeface="Verdana" pitchFamily="34" charset="0"/>
              </a:endParaRPr>
            </a:p>
          </p:txBody>
        </p:sp>
      </p:grpSp>
      <p:pic>
        <p:nvPicPr>
          <p:cNvPr id="22531" name="Picture 7" descr="The Abstract record may contain  index terms from Inspec, the Author, the IEEE Thesaurus, and MeSH terms."/>
          <p:cNvPicPr>
            <a:picLocks noChangeAspect="1" noChangeArrowheads="1"/>
          </p:cNvPicPr>
          <p:nvPr/>
        </p:nvPicPr>
        <p:blipFill>
          <a:blip r:embed="rId3" cstate="print"/>
          <a:srcRect l="2856" r="2856" b="2325"/>
          <a:stretch>
            <a:fillRect/>
          </a:stretch>
        </p:blipFill>
        <p:spPr bwMode="auto">
          <a:xfrm>
            <a:off x="4876800" y="1524000"/>
            <a:ext cx="38862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B0F0"/>
                </a:solidFill>
              </a:rPr>
              <a:t>Expanded Index Terms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</a:t>
            </a:r>
            <a:r>
              <a:rPr lang="en-US" b="1" dirty="0" smtClean="0"/>
              <a:t>Our Agenda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800600"/>
          </a:xfrm>
        </p:spPr>
        <p:txBody>
          <a:bodyPr/>
          <a:lstStyle/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Specifications of IEEE </a:t>
            </a:r>
            <a:r>
              <a:rPr lang="en-US" altLang="zh-CN" b="1" dirty="0" err="1" smtClean="0"/>
              <a:t>Xplore</a:t>
            </a:r>
            <a:r>
              <a:rPr lang="en-US" altLang="zh-CN" b="1" dirty="0" smtClean="0"/>
              <a:t>® Digital Library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Searching &amp; Filtering Results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Personalization (IEEE Personal Account)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Browsing Journals &amp; Magazines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Browse Conference Proceedings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Browse IEEE Online Standards Dictionary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Additional IEEE Support (Tutorials - FAQs)</a:t>
            </a:r>
          </a:p>
          <a:p>
            <a:pPr marL="503238" indent="-503238">
              <a:spcBef>
                <a:spcPts val="400"/>
              </a:spcBef>
              <a:buBlip>
                <a:blip r:embed="rId2"/>
              </a:buBlip>
            </a:pPr>
            <a:r>
              <a:rPr lang="en-US" altLang="zh-CN" b="1" dirty="0" smtClean="0"/>
              <a:t>IEEE </a:t>
            </a:r>
            <a:r>
              <a:rPr lang="en-US" altLang="zh-CN" b="1" dirty="0" err="1" smtClean="0"/>
              <a:t>Xplore</a:t>
            </a:r>
            <a:r>
              <a:rPr lang="en-US" altLang="zh-CN" b="1" dirty="0" smtClean="0"/>
              <a:t> Mobile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 descr="In the References section ignore the link to CrossRef and Buy Link - instead ask your EIC contact to obtain the document for you."/>
          <p:cNvGrpSpPr>
            <a:grpSpLocks/>
          </p:cNvGrpSpPr>
          <p:nvPr/>
        </p:nvGrpSpPr>
        <p:grpSpPr bwMode="auto">
          <a:xfrm>
            <a:off x="1219200" y="1219200"/>
            <a:ext cx="6819900" cy="4191000"/>
            <a:chOff x="946" y="1392"/>
            <a:chExt cx="4296" cy="2640"/>
          </a:xfrm>
        </p:grpSpPr>
        <p:pic>
          <p:nvPicPr>
            <p:cNvPr id="23556" name="Picture 3" descr="In the References section ignore the link to CrossRef and Buy Link - instead ask your EIC contact to obtain the document for you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6" y="1557"/>
              <a:ext cx="3998" cy="2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557" name="Picture 4" descr="Referenc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1392"/>
              <a:ext cx="42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558" name="矩形 4"/>
            <p:cNvSpPr>
              <a:spLocks noChangeArrowheads="1"/>
            </p:cNvSpPr>
            <p:nvPr/>
          </p:nvSpPr>
          <p:spPr bwMode="auto">
            <a:xfrm>
              <a:off x="960" y="1392"/>
              <a:ext cx="864" cy="2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endParaRPr lang="zh-CN" altLang="en-US">
                <a:latin typeface="Verdana" pitchFamily="34" charset="0"/>
              </a:endParaRPr>
            </a:p>
          </p:txBody>
        </p:sp>
      </p:grpSp>
      <p:sp>
        <p:nvSpPr>
          <p:cNvPr id="2355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B0F0"/>
                </a:solidFill>
              </a:rPr>
              <a:t>Linked References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itations for a paper are listed by citations by IEEE papers and Citations by Other Publish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52675"/>
            <a:ext cx="4343400" cy="324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Citations by IEEE &amp; Other Publishers …</a:t>
            </a:r>
          </a:p>
        </p:txBody>
      </p:sp>
      <p:pic>
        <p:nvPicPr>
          <p:cNvPr id="24580" name="Picture 5" descr="Citations from IEEE authored papers only in the Cited by IEEE section"/>
          <p:cNvPicPr>
            <a:picLocks noChangeAspect="1" noChangeArrowheads="1"/>
          </p:cNvPicPr>
          <p:nvPr/>
        </p:nvPicPr>
        <p:blipFill>
          <a:blip r:embed="rId3" cstate="print"/>
          <a:srcRect r="3355"/>
          <a:stretch>
            <a:fillRect/>
          </a:stretch>
        </p:blipFill>
        <p:spPr bwMode="auto">
          <a:xfrm>
            <a:off x="152400" y="1314450"/>
            <a:ext cx="4495800" cy="321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矩形 4" descr="Red Box"/>
          <p:cNvSpPr>
            <a:spLocks noChangeArrowheads="1"/>
          </p:cNvSpPr>
          <p:nvPr/>
        </p:nvSpPr>
        <p:spPr bwMode="auto">
          <a:xfrm>
            <a:off x="139700" y="1295400"/>
            <a:ext cx="16129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7" name="矩形 4" descr="Red Box"/>
          <p:cNvSpPr>
            <a:spLocks noChangeArrowheads="1"/>
          </p:cNvSpPr>
          <p:nvPr/>
        </p:nvSpPr>
        <p:spPr bwMode="auto">
          <a:xfrm>
            <a:off x="4705350" y="2305050"/>
            <a:ext cx="1925638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B0F0"/>
                </a:solidFill>
              </a:rPr>
              <a:t>Advanced Search …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0"/>
            <a:ext cx="65532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Personalization: IEEE Personal Account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b="1" dirty="0" smtClean="0">
                <a:solidFill>
                  <a:srgbClr val="00B0F0"/>
                </a:solidFill>
              </a:rPr>
              <a:t>Set Your Preferences 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altLang="zh-CN" sz="3400" b="1" dirty="0" smtClean="0">
                <a:solidFill>
                  <a:srgbClr val="00B0F0"/>
                </a:solidFill>
              </a:rPr>
              <a:t>Set up Table of Contents Alerts 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Set up Table of Contents Alerts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altLang="zh-CN" sz="3400" b="1" dirty="0" smtClean="0">
                <a:solidFill>
                  <a:srgbClr val="00B0F0"/>
                </a:solidFill>
              </a:rPr>
              <a:t>Set up Table of Contents Alerts (</a:t>
            </a:r>
            <a:r>
              <a:rPr lang="en-US" altLang="zh-CN" sz="3400" b="1" dirty="0" err="1" smtClean="0">
                <a:solidFill>
                  <a:srgbClr val="00B0F0"/>
                </a:solidFill>
              </a:rPr>
              <a:t>ToC</a:t>
            </a:r>
            <a:r>
              <a:rPr lang="en-US" altLang="zh-CN" sz="3400" b="1" dirty="0" smtClean="0">
                <a:solidFill>
                  <a:srgbClr val="00B0F0"/>
                </a:solidFill>
              </a:rPr>
              <a:t>) 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Set up Table of Contents Alerts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pPr algn="ctr"/>
            <a:r>
              <a:rPr lang="en-US" altLang="zh-CN" sz="3400" b="1" dirty="0" smtClean="0">
                <a:solidFill>
                  <a:srgbClr val="00B0F0"/>
                </a:solidFill>
              </a:rPr>
              <a:t>Search History …</a:t>
            </a:r>
          </a:p>
        </p:txBody>
      </p:sp>
      <p:pic>
        <p:nvPicPr>
          <p:cNvPr id="31747" name="Picture 2" descr="SEARCHES FOR THIS SESSION are listed on the right hand side of the search results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8150" r="9341" b="4485"/>
          <a:stretch>
            <a:fillRect/>
          </a:stretch>
        </p:blipFill>
        <p:spPr bwMode="auto">
          <a:xfrm>
            <a:off x="76200" y="1447800"/>
            <a:ext cx="8943975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800600"/>
            <a:ext cx="3505200" cy="1600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altLang="zh-CN"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657600"/>
            <a:ext cx="1600200" cy="1676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altLang="zh-CN">
              <a:latin typeface="Verdana" pitchFamily="34" charset="0"/>
            </a:endParaRPr>
          </a:p>
        </p:txBody>
      </p:sp>
      <p:sp>
        <p:nvSpPr>
          <p:cNvPr id="39941" name="标题 4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3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Identifying </a:t>
            </a:r>
            <a:r>
              <a:rPr lang="en-US" altLang="zh-CN" sz="3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The Best </a:t>
            </a:r>
            <a:r>
              <a:rPr lang="en-US" altLang="zh-CN" sz="3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altLang="zh-CN" sz="3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Your </a:t>
            </a:r>
            <a:r>
              <a:rPr lang="en-US" altLang="zh-CN" sz="3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Needs: </a:t>
            </a:r>
          </a:p>
          <a:p>
            <a:pPr algn="ctr"/>
            <a:endParaRPr lang="en-US" altLang="zh-CN" sz="105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Browsing Journals &amp; Magazines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020763"/>
            <a:ext cx="620077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4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B0F0"/>
                </a:solidFill>
              </a:rPr>
              <a:t>Identifying The Best of Your Needs: </a:t>
            </a:r>
          </a:p>
          <a:p>
            <a:pPr algn="ctr"/>
            <a:endParaRPr lang="en-US" altLang="zh-CN" sz="1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 Conference Proceedings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://ieeexplore.ieee.org/ielx5/42/5968123/5968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6" descr="http://s1.gigaimg.com/avaxhome/47/45/001a4547_mediu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05200"/>
            <a:ext cx="10683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http://www.ieee.org/ucm/groups/public/@ieee/@web/@org/@pubs/documents/images/42071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48000"/>
            <a:ext cx="12954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xplosion 1 13"/>
          <p:cNvSpPr>
            <a:spLocks noChangeArrowheads="1"/>
          </p:cNvSpPr>
          <p:nvPr/>
        </p:nvSpPr>
        <p:spPr bwMode="auto">
          <a:xfrm flipV="1">
            <a:off x="381000" y="1371600"/>
            <a:ext cx="1295400" cy="838200"/>
          </a:xfrm>
          <a:prstGeom prst="irregularSeal1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762000"/>
            <a:ext cx="8458200" cy="4114800"/>
          </a:xfrm>
        </p:spPr>
        <p:txBody>
          <a:bodyPr/>
          <a:lstStyle/>
          <a:p>
            <a:pPr eaLnBrk="1" hangingPunct="1">
              <a:lnSpc>
                <a:spcPts val="2100"/>
              </a:lnSpc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It ‘s Containing: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#1 journal in Electrical and Electronic Engineering 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17 of the top 20 journals in Electrical and Electronic Engineering 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8 of the top 10 journals in Telecommunications 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6 of top 10 journals in Computer Science, Hardware &amp; Architecture 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3 of the top 5 journals in Computer Science, Cybernetics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3 of the top 5 journals in Automation &amp; Control Systems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# 1 in Artificial Intelligence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# 1 in Information Systems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# 1 in </a:t>
            </a:r>
            <a:r>
              <a:rPr lang="en-US" altLang="en-US" sz="220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Transportation Science</a:t>
            </a:r>
            <a:endParaRPr lang="en-US" altLang="en-US" sz="2200" dirty="0" smtClean="0">
              <a:solidFill>
                <a:srgbClr val="002060"/>
              </a:solidFill>
              <a:latin typeface="Berlin Sans FB" pitchFamily="34" charset="0"/>
              <a:cs typeface="ＭＳ Ｐゴシック"/>
            </a:endParaRP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# 3 in Robotics</a:t>
            </a:r>
          </a:p>
          <a:p>
            <a:pPr eaLnBrk="1" hangingPunct="1">
              <a:spcBef>
                <a:spcPts val="0"/>
              </a:spcBef>
              <a:buBlip>
                <a:blip r:embed="rId6"/>
              </a:buBlip>
              <a:defRPr/>
            </a:pPr>
            <a:r>
              <a:rPr lang="en-US" altLang="en-US" sz="2200" dirty="0" smtClean="0">
                <a:solidFill>
                  <a:srgbClr val="002060"/>
                </a:solidFill>
                <a:latin typeface="Berlin Sans FB" pitchFamily="34" charset="0"/>
                <a:cs typeface="ＭＳ Ｐゴシック"/>
              </a:rPr>
              <a:t># 5 in Biomedical Engineering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white">
          <a:xfrm>
            <a:off x="533400" y="4953000"/>
            <a:ext cx="7467600" cy="170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</a:pPr>
            <a:endParaRPr lang="en-US" altLang="en-US" sz="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</a:pPr>
            <a:r>
              <a:rPr lang="en-US" altLang="en-US" sz="1400" b="1" dirty="0" smtClean="0">
                <a:solidFill>
                  <a:srgbClr val="C00000"/>
                </a:solidFill>
              </a:rPr>
              <a:t>IEEE Journals Continue to Dominate Citation Rankings: Journal Citation Reports</a:t>
            </a:r>
            <a:r>
              <a:rPr lang="en-US" altLang="en-US" sz="1400" dirty="0" smtClean="0">
                <a:solidFill>
                  <a:srgbClr val="C00000"/>
                </a:solidFill>
              </a:rPr>
              <a:t>.- accessed: 15 March 2013.- available at: </a:t>
            </a:r>
            <a:r>
              <a:rPr lang="en-US" altLang="en-US" sz="1400" b="1" u="sng" dirty="0" smtClean="0">
                <a:solidFill>
                  <a:srgbClr val="002060"/>
                </a:solidFill>
              </a:rPr>
              <a:t>http://www.ieee.org/publications_standards/publications/journmag/journalcitations.html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bg2"/>
              </a:buClr>
              <a:buSzPct val="80000"/>
            </a:pPr>
            <a:r>
              <a:rPr lang="en-US" altLang="en-US" sz="1400" b="1" dirty="0" smtClean="0">
                <a:solidFill>
                  <a:srgbClr val="C00000"/>
                </a:solidFill>
              </a:rPr>
              <a:t>Journal Citation Report Results, by Impact Factor: </a:t>
            </a:r>
            <a:r>
              <a:rPr lang="en-US" altLang="en-US" sz="1400" dirty="0" smtClean="0">
                <a:solidFill>
                  <a:srgbClr val="C00000"/>
                </a:solidFill>
              </a:rPr>
              <a:t>The </a:t>
            </a:r>
            <a:r>
              <a:rPr lang="en-US" altLang="en-US" sz="1400" dirty="0">
                <a:solidFill>
                  <a:srgbClr val="C00000"/>
                </a:solidFill>
              </a:rPr>
              <a:t>ISI JCR presents “quantifiable statistical data that provides a systematic, objective way to evaluate the world’s leading journals” </a:t>
            </a:r>
            <a:r>
              <a:rPr lang="en-US" altLang="en-US" sz="1400" dirty="0" smtClean="0">
                <a:solidFill>
                  <a:srgbClr val="C00000"/>
                </a:solidFill>
              </a:rPr>
              <a:t>(</a:t>
            </a:r>
            <a:r>
              <a:rPr lang="en-US" altLang="en-US" sz="1400" dirty="0">
                <a:solidFill>
                  <a:srgbClr val="C00000"/>
                </a:solidFill>
              </a:rPr>
              <a:t>2010 report released June 2011)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en-US" sz="1400" dirty="0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black">
          <a:xfrm>
            <a:off x="304800" y="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algn="ctr" defTabSz="231775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2200" b="1" dirty="0" smtClean="0">
                <a:solidFill>
                  <a:schemeClr val="bg1"/>
                </a:solidFill>
              </a:rPr>
              <a:t>IEEE </a:t>
            </a:r>
            <a:r>
              <a:rPr lang="en-US" altLang="en-US" sz="2200" b="1" dirty="0">
                <a:solidFill>
                  <a:schemeClr val="bg1"/>
                </a:solidFill>
              </a:rPr>
              <a:t>= Leader in </a:t>
            </a:r>
            <a:r>
              <a:rPr lang="en-US" altLang="en-US" sz="2200" b="1" dirty="0" smtClean="0">
                <a:solidFill>
                  <a:schemeClr val="bg1"/>
                </a:solidFill>
              </a:rPr>
              <a:t>Technology: </a:t>
            </a:r>
          </a:p>
          <a:p>
            <a:pPr marL="174625" algn="ctr" defTabSz="231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</a:pPr>
            <a:r>
              <a:rPr lang="en-US" sz="2000" b="1" dirty="0" smtClean="0">
                <a:hlinkClick r:id="rId7"/>
              </a:rPr>
              <a:t>Institute of Electrical and Electronics Engineers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marL="174625" algn="ctr" defTabSz="23177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en-US" sz="2200" b="1" dirty="0" smtClean="0">
              <a:solidFill>
                <a:schemeClr val="bg1"/>
              </a:solidFill>
            </a:endParaRPr>
          </a:p>
        </p:txBody>
      </p:sp>
      <p:pic>
        <p:nvPicPr>
          <p:cNvPr id="4105" name="Picture 5" descr="Signal Processing Magazine, IEE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438400"/>
            <a:ext cx="1438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/>
            </a:r>
            <a:br>
              <a:rPr lang="en-US" altLang="zh-CN" sz="3200" b="1" dirty="0" smtClean="0">
                <a:solidFill>
                  <a:srgbClr val="00B0F0"/>
                </a:solidFill>
              </a:rPr>
            </a:br>
            <a:r>
              <a:rPr lang="en-US" altLang="zh-CN" sz="3200" b="1" dirty="0" smtClean="0">
                <a:solidFill>
                  <a:srgbClr val="00B0F0"/>
                </a:solidFill>
              </a:rPr>
              <a:t>Identifying The Best of Your Needs: </a:t>
            </a:r>
            <a:br>
              <a:rPr lang="en-US" altLang="zh-CN" sz="3200" b="1" dirty="0" smtClean="0">
                <a:solidFill>
                  <a:srgbClr val="00B0F0"/>
                </a:solidFill>
              </a:rPr>
            </a:br>
            <a:r>
              <a:rPr lang="en-US" altLang="zh-CN" sz="1000" b="1" dirty="0" smtClean="0">
                <a:solidFill>
                  <a:srgbClr val="00B0F0"/>
                </a:solidFill>
              </a:rPr>
              <a:t/>
            </a:r>
            <a:br>
              <a:rPr lang="en-US" altLang="zh-CN" sz="1000" b="1" dirty="0" smtClean="0">
                <a:solidFill>
                  <a:srgbClr val="00B0F0"/>
                </a:solidFill>
              </a:rPr>
            </a:b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 IEEE Online Standards Dictionary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 t="24355" b="14925"/>
          <a:stretch>
            <a:fillRect/>
          </a:stretch>
        </p:blipFill>
        <p:spPr bwMode="auto">
          <a:xfrm>
            <a:off x="381000" y="1524000"/>
            <a:ext cx="3581400" cy="506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7200" y="2819400"/>
            <a:ext cx="30480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147050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2000" y="4114800"/>
            <a:ext cx="7772400" cy="1752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016375" cy="4114800"/>
          </a:xfr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04323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34274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smtClean="0">
                <a:solidFill>
                  <a:srgbClr val="00B0F0"/>
                </a:solidFill>
              </a:rPr>
              <a:t>Additional IEEE Support:</a:t>
            </a:r>
          </a:p>
          <a:p>
            <a:pPr lvl="0" algn="ctr" eaLnBrk="0" hangingPunct="0"/>
            <a:r>
              <a:rPr lang="en-US" sz="1600" dirty="0" smtClean="0">
                <a:hlinkClick r:id="rId5"/>
              </a:rPr>
              <a:t>http://www.ieee.org/training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4762500" cy="2209800"/>
          </a:xfrm>
          <a:noFill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9166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0013" y="1344613"/>
            <a:ext cx="650398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  <a:t>Advanced Tip Sheet</a:t>
            </a:r>
            <a:r>
              <a:rPr lang="en-US" sz="3000" dirty="0" smtClean="0">
                <a:ea typeface="ＭＳ Ｐゴシック" charset="-128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>
                <a:hlinkClick r:id="rId5"/>
              </a:rPr>
              <a:t>http://www.ieee.org/publications_standards/publications/subscriptions/clientservices/promote/user_guides.html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  <a:ea typeface="ＭＳ Ｐゴシック" charset="-128"/>
              </a:rPr>
              <a:t>New IEEE Journals for 2012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7065963" cy="4648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dirty="0" smtClean="0">
                <a:latin typeface="Imprint MT Shadow" pitchFamily="82" charset="0"/>
                <a:cs typeface="ＭＳ Ｐゴシック"/>
              </a:rPr>
              <a:t>IEEE Consumer Electronics Magazine</a:t>
            </a: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dirty="0" smtClean="0">
                <a:latin typeface="Imprint MT Shadow" pitchFamily="82" charset="0"/>
                <a:cs typeface="ＭＳ Ｐゴシック"/>
              </a:rPr>
              <a:t>Biomedical Engineering, IEEE Reviews in</a:t>
            </a:r>
            <a:endParaRPr lang="en-US" sz="2800" dirty="0" smtClean="0">
              <a:latin typeface="Imprint MT Shadow" pitchFamily="82" charset="0"/>
              <a:cs typeface="ＭＳ Ｐゴシック"/>
              <a:hlinkClick r:id="rId3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dirty="0" smtClean="0">
                <a:solidFill>
                  <a:srgbClr val="C00000"/>
                </a:solidFill>
                <a:latin typeface="Imprint MT Shadow" pitchFamily="82" charset="0"/>
                <a:cs typeface="ＭＳ Ｐゴシック"/>
              </a:rPr>
              <a:t>IEEE RFID Virtual Journal</a:t>
            </a: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dirty="0" smtClean="0">
                <a:latin typeface="Imprint MT Shadow" pitchFamily="82" charset="0"/>
                <a:cs typeface="ＭＳ Ｐゴシック"/>
              </a:rPr>
              <a:t>IEEE RFIC Virtual Journal</a:t>
            </a: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dirty="0" smtClean="0">
                <a:solidFill>
                  <a:srgbClr val="C00000"/>
                </a:solidFill>
                <a:latin typeface="Imprint MT Shadow" pitchFamily="82" charset="0"/>
                <a:cs typeface="ＭＳ Ｐゴシック"/>
              </a:rPr>
              <a:t>Medical Imaging, IEEE transaction 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For a complete listing of titles, go to: </a:t>
            </a:r>
            <a:r>
              <a:rPr lang="en-US" sz="2400" b="1" dirty="0" smtClean="0">
                <a:hlinkClick r:id="rId4"/>
              </a:rPr>
              <a:t>http://ieeexplore.ieee.org/xpl/opacjrn.jsp</a:t>
            </a:r>
            <a:endParaRPr lang="en-US" sz="2000" b="1" dirty="0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7225" y="2538413"/>
            <a:ext cx="1471613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2288" y="4129088"/>
            <a:ext cx="18351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7225" y="842963"/>
            <a:ext cx="13858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  <a:t>Now Available:  IEEE </a:t>
            </a:r>
            <a:r>
              <a:rPr lang="en-US" altLang="zh-CN" sz="2800" b="1" dirty="0" err="1" smtClean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  <a:t>Xplore</a:t>
            </a:r>
            <a:r>
              <a:rPr lang="en-US" altLang="zh-CN" sz="2800" b="1" dirty="0" smtClean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  <a:t> Mobile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8194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8496" r="2299" b="50421"/>
          <a:stretch>
            <a:fillRect/>
          </a:stretch>
        </p:blipFill>
        <p:spPr bwMode="auto">
          <a:xfrm>
            <a:off x="3429000" y="2133600"/>
            <a:ext cx="32004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6186" y="2219325"/>
            <a:ext cx="1924053" cy="2119313"/>
            <a:chOff x="6706666" y="2046602"/>
            <a:chExt cx="2291736" cy="2863166"/>
          </a:xfrm>
          <a:solidFill>
            <a:schemeClr val="accent1"/>
          </a:solidFill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78" r="30235" b="6393"/>
            <a:stretch>
              <a:fillRect/>
            </a:stretch>
          </p:blipFill>
          <p:spPr bwMode="auto">
            <a:xfrm>
              <a:off x="6706666" y="2046602"/>
              <a:ext cx="1805044" cy="27923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83299"/>
            <a:stretch>
              <a:fillRect/>
            </a:stretch>
          </p:blipFill>
          <p:spPr bwMode="auto">
            <a:xfrm>
              <a:off x="8465002" y="2257575"/>
              <a:ext cx="533400" cy="2652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32117" t="9128" b="4160"/>
          <a:stretch>
            <a:fillRect/>
          </a:stretch>
        </p:blipFill>
        <p:spPr bwMode="auto">
          <a:xfrm>
            <a:off x="6629400" y="4267200"/>
            <a:ext cx="1498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44968" y="914400"/>
            <a:ext cx="6999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2"/>
                </a:solidFill>
              </a:rPr>
              <a:t>http://m.ieeexplore.ieee.org/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77000" y="4191000"/>
            <a:ext cx="16764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eaLnBrk="0" hangingPunct="0"/>
            <a:endParaRPr lang="en-US"/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6172200" y="2209800"/>
            <a:ext cx="1752600" cy="1828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eaLnBrk="0" hangingPunct="0"/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838201"/>
            <a:ext cx="86868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Thanks for good listening</a:t>
            </a:r>
            <a:r>
              <a:rPr lang="en-US" sz="3600" kern="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800" b="1" kern="0" dirty="0" smtClean="0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kern="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Questions? .. </a:t>
            </a:r>
            <a:r>
              <a:rPr lang="en-US" sz="3600" b="1" kern="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Questions? .. Questions?</a:t>
            </a:r>
            <a:r>
              <a:rPr lang="en-US" sz="3600" b="1" kern="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 sz="3600" b="1" kern="0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</a:t>
            </a:r>
            <a:endParaRPr lang="en-US" sz="36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5" name="Picture 8" descr="MCj0423828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6600" y="2425700"/>
            <a:ext cx="1447800" cy="19939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33600" y="2133600"/>
            <a:ext cx="4849812" cy="3403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en-GB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Please contact: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endParaRPr lang="en-GB" sz="14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en-GB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Dr.Muhammad</a:t>
            </a:r>
            <a:r>
              <a:rPr lang="en-GB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 Mustafa Mahmoud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endParaRPr lang="en-GB" sz="5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en-GB" sz="11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hlinkClick r:id="rId3"/>
              </a:rPr>
              <a:t>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en-GB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mprint MT Shadow" pitchFamily="82" charset="0"/>
                <a:cs typeface="+mn-cs"/>
                <a:hlinkClick r:id="rId3"/>
              </a:rPr>
              <a:t>m.abdulrahman@naseej.com.sa</a:t>
            </a:r>
            <a:r>
              <a:rPr lang="en-GB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en-GB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152400" y="4974848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latin typeface="Abadi MT Condensed Light"/>
              </a:rPr>
              <a:t>“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best way to have a good idea is to have lots of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ideas</a:t>
            </a:r>
            <a:r>
              <a:rPr lang="en-US" sz="2400" dirty="0" smtClean="0">
                <a:latin typeface="Abadi MT Condensed Light"/>
              </a:rPr>
              <a:t>”</a:t>
            </a:r>
            <a:endParaRPr lang="en-US" sz="2400" dirty="0">
              <a:latin typeface="Abadi MT Condensed Light"/>
            </a:endParaRPr>
          </a:p>
          <a:p>
            <a:pPr algn="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badi MT Condensed Light"/>
              </a:rPr>
              <a:t>Linus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badi MT Condensed Light"/>
              </a:rPr>
              <a:t> Pauling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2"/>
          <p:cNvGraphicFramePr>
            <a:graphicFrameLocks noGrp="1" noChangeAspect="1"/>
          </p:cNvGraphicFramePr>
          <p:nvPr/>
        </p:nvGraphicFramePr>
        <p:xfrm>
          <a:off x="152399" y="762000"/>
          <a:ext cx="8839201" cy="5122862"/>
        </p:xfrm>
        <a:graphic>
          <a:graphicData uri="http://schemas.openxmlformats.org/presentationml/2006/ole">
            <p:oleObj spid="_x0000_s1027" r:id="rId3" imgW="9248434" imgH="5121084" progId="Excel.Sheet.8">
              <p:embed/>
            </p:oleObj>
          </a:graphicData>
        </a:graphic>
      </p:graphicFrame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609600" y="5545181"/>
            <a:ext cx="8534400" cy="855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U.S. patent references from the top 25 patenting organizations to top publishers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Based on number of references to papers/standards/conferences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33%</a:t>
            </a:r>
            <a:r>
              <a:rPr lang="en-US" sz="1600" dirty="0" smtClean="0">
                <a:solidFill>
                  <a:srgbClr val="002060"/>
                </a:solidFill>
              </a:rPr>
              <a:t> of </a:t>
            </a:r>
            <a:r>
              <a:rPr lang="en-US" sz="1600" dirty="0" err="1" smtClean="0">
                <a:solidFill>
                  <a:srgbClr val="002060"/>
                </a:solidFill>
              </a:rPr>
              <a:t>sci</a:t>
            </a:r>
            <a:r>
              <a:rPr lang="en-US" sz="1600" dirty="0" smtClean="0">
                <a:solidFill>
                  <a:srgbClr val="002060"/>
                </a:solidFill>
              </a:rPr>
              <a:t>-tech citations by the top 25 patenting organizations are to IEEE papers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Coming in 2013 – Patent Data Integration to STM Publishers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57800" y="2971800"/>
            <a:ext cx="2971800" cy="1828800"/>
            <a:chOff x="4724400" y="3124200"/>
            <a:chExt cx="2971800" cy="1828800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4724400" y="3124200"/>
              <a:ext cx="2895600" cy="1828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724400" y="3477161"/>
              <a:ext cx="29718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IEEE </a:t>
              </a:r>
              <a:r>
                <a:rPr lang="en-US" sz="2000" dirty="0">
                  <a:solidFill>
                    <a:srgbClr val="FFFF00"/>
                  </a:solidFill>
                </a:rPr>
                <a:t>is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</a:rPr>
                <a:t>cited nearly              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800" b="1" u="sng" dirty="0">
                  <a:solidFill>
                    <a:srgbClr val="FFFF00"/>
                  </a:solidFill>
                </a:rPr>
                <a:t>3x</a:t>
              </a:r>
              <a:r>
                <a:rPr lang="en-US" sz="4000" b="1" dirty="0">
                  <a:solidFill>
                    <a:srgbClr val="FFFF00"/>
                  </a:solidFill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</a:rPr>
                <a:t>more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</a:rPr>
                <a:t>than any other publisher</a:t>
              </a:r>
            </a:p>
          </p:txBody>
        </p:sp>
      </p:grp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6172200" y="1600200"/>
            <a:ext cx="1828800" cy="1219200"/>
            <a:chOff x="3984" y="1104"/>
            <a:chExt cx="1152" cy="768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4512" y="1104"/>
              <a:ext cx="624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3984" y="1248"/>
              <a:ext cx="768" cy="62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IEEE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is 1st!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Box 11"/>
          <p:cNvSpPr txBox="1">
            <a:spLocks noChangeArrowheads="1"/>
          </p:cNvSpPr>
          <p:nvPr/>
        </p:nvSpPr>
        <p:spPr bwMode="gray">
          <a:xfrm>
            <a:off x="5638800" y="51054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Verdana" pitchFamily="34" charset="0"/>
              </a:rPr>
              <a:t>Source: 1790 Analytics 2011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85800" y="1295400"/>
            <a:ext cx="7656513" cy="22860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endParaRPr lang="en-US" sz="1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Verdana" pitchFamily="34" charset="0"/>
              </a:rPr>
              <a:t/>
            </a:r>
            <a:br>
              <a:rPr lang="en-US" sz="2400" b="1" dirty="0" smtClean="0">
                <a:latin typeface="Verdana" pitchFamily="34" charset="0"/>
              </a:rPr>
            </a:b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Top 10 Usage Countries - 2011 vs. 2012</a:t>
            </a:r>
            <a:r>
              <a:rPr lang="en-US" sz="2400" b="1" dirty="0" smtClean="0">
                <a:latin typeface="Verdana" pitchFamily="34" charset="0"/>
              </a:rPr>
              <a:t/>
            </a:r>
            <a:br>
              <a:rPr lang="en-US" sz="2400" b="1" dirty="0" smtClean="0">
                <a:latin typeface="Verdana" pitchFamily="34" charset="0"/>
              </a:rPr>
            </a:b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8100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/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</a:b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Biggest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Xplore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users Five top corporate customers  </a:t>
            </a:r>
            <a:r>
              <a:rPr lang="en-US" sz="2400" b="1" dirty="0" smtClean="0">
                <a:ea typeface="ＭＳ Ｐゴシック" charset="-128"/>
              </a:rPr>
              <a:t>2012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0810303"/>
              </p:ext>
            </p:extLst>
          </p:nvPr>
        </p:nvGraphicFramePr>
        <p:xfrm>
          <a:off x="914400" y="2590800"/>
          <a:ext cx="7086600" cy="344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596"/>
                <a:gridCol w="2432004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 documents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downloaded in 2012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1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446,880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521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Huawei </a:t>
                      </a:r>
                      <a:r>
                        <a:rPr lang="en-US" sz="1200" dirty="0" smtClean="0"/>
                        <a:t>(China)</a:t>
                      </a:r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338,631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1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Samsung </a:t>
                      </a:r>
                      <a:r>
                        <a:rPr lang="en-US" sz="1200" dirty="0" smtClean="0"/>
                        <a:t>(Korea)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198,719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IBM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189,405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1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Alcatel-Lucent </a:t>
                      </a:r>
                      <a:r>
                        <a:rPr lang="en-US" sz="1200" dirty="0" smtClean="0"/>
                        <a:t>(France/USA)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166,369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58041" cy="14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696200" cy="4648200"/>
          </a:xfrm>
        </p:spPr>
        <p:txBody>
          <a:bodyPr/>
          <a:lstStyle/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smtClean="0"/>
              <a:t>More than 3 millions full-text documents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smtClean="0"/>
              <a:t>158+ IEEE journals &amp; magazines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smtClean="0"/>
              <a:t>1100+ annual IEEE conferences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smtClean="0"/>
              <a:t>3,000+ IEEE standards 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smtClean="0"/>
              <a:t>IET conferences, journals &amp; magazines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err="1" smtClean="0"/>
              <a:t>Inspec</a:t>
            </a:r>
            <a:r>
              <a:rPr lang="en-US" altLang="en-US" sz="2400" b="1" dirty="0" smtClean="0"/>
              <a:t> index records for all articles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err="1" smtClean="0"/>
              <a:t>Backfile</a:t>
            </a:r>
            <a:r>
              <a:rPr lang="en-US" altLang="en-US" sz="2400" b="1" dirty="0" smtClean="0"/>
              <a:t> to 1988</a:t>
            </a:r>
          </a:p>
          <a:p>
            <a:pPr marL="503238" indent="-503238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sz="2400" b="1" dirty="0" smtClean="0"/>
              <a:t>Select legacy data back to 1872</a:t>
            </a:r>
            <a:endParaRPr lang="en-US" sz="2400" dirty="0" smtClean="0"/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Depth of Content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</a:b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IEEE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Xplore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Digital Library includes …</a:t>
            </a:r>
            <a:endParaRPr lang="en-US" sz="20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1257300"/>
            <a:ext cx="6762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101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Start your search here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GLOBAL SEARCH BOX …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abi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AAS-Template for presentation 2010</Template>
  <TotalTime>19086</TotalTime>
  <Words>606</Words>
  <Application>Microsoft Office PowerPoint</Application>
  <PresentationFormat>On-screen Show (4:3)</PresentationFormat>
  <Paragraphs>125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English Master</vt:lpstr>
      <vt:lpstr>1_Arabic Master</vt:lpstr>
      <vt:lpstr>Microsoft Office Excel 97-2003 Worksheet</vt:lpstr>
      <vt:lpstr>IEEE   </vt:lpstr>
      <vt:lpstr>… Our Agenda …</vt:lpstr>
      <vt:lpstr>Slide 3</vt:lpstr>
      <vt:lpstr>Coming in 2013 – Patent Data Integration to STM Publishers</vt:lpstr>
      <vt:lpstr> Top 10 Usage Countries - 2011 vs. 2012 </vt:lpstr>
      <vt:lpstr> Biggest Xplore users Five top corporate customers  2012 </vt:lpstr>
      <vt:lpstr>Depth of Content IEEE Xplore Digital Library includes …</vt:lpstr>
      <vt:lpstr>Slide 8</vt:lpstr>
      <vt:lpstr>GLOBAL SEARCH BOX …</vt:lpstr>
      <vt:lpstr>Filtering Your Results …</vt:lpstr>
      <vt:lpstr>Launched in 2012 – Subscribed Content Filter </vt:lpstr>
      <vt:lpstr>Refine your results with many facets …</vt:lpstr>
      <vt:lpstr>Slide 13</vt:lpstr>
      <vt:lpstr>Clustering- More Facets …</vt:lpstr>
      <vt:lpstr>Clustering- Locate Conference</vt:lpstr>
      <vt:lpstr>Search Results : saving, sorting and many actions </vt:lpstr>
      <vt:lpstr>Abstract Plus: Retrieve All Related Articles</vt:lpstr>
      <vt:lpstr>AbstractPlus – Date fields Pre published date &amp; Final published date</vt:lpstr>
      <vt:lpstr>Expanded Index Terms …</vt:lpstr>
      <vt:lpstr>Linked References …</vt:lpstr>
      <vt:lpstr>Citations by IEEE &amp; Other Publishers …</vt:lpstr>
      <vt:lpstr>Advanced Search …</vt:lpstr>
      <vt:lpstr>Personalization: IEEE Personal Account</vt:lpstr>
      <vt:lpstr>Set Your Preferences …</vt:lpstr>
      <vt:lpstr>   Set up Table of Contents Alerts …    Set up Table of Contents Alerts </vt:lpstr>
      <vt:lpstr>   Set up Table of Contents Alerts (ToC) …    Set up Table of Contents Alerts </vt:lpstr>
      <vt:lpstr>Search History …</vt:lpstr>
      <vt:lpstr>Slide 28</vt:lpstr>
      <vt:lpstr>Slide 29</vt:lpstr>
      <vt:lpstr> Identifying The Best of Your Needs:   Browse IEEE Online Standards Dictionary</vt:lpstr>
      <vt:lpstr>Slide 31</vt:lpstr>
      <vt:lpstr>Advanced Tip Sheet  http://www.ieee.org/publications_standards/publications/subscriptions/clientservices/promote/user_guides.html</vt:lpstr>
      <vt:lpstr>New IEEE Journals for 2012</vt:lpstr>
      <vt:lpstr>Now Available:  IEEE Xplore Mobile 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Abdallah Metwally Mohamed</dc:creator>
  <cp:lastModifiedBy>mabdulrahman</cp:lastModifiedBy>
  <cp:revision>592</cp:revision>
  <dcterms:created xsi:type="dcterms:W3CDTF">2009-11-06T15:28:12Z</dcterms:created>
  <dcterms:modified xsi:type="dcterms:W3CDTF">2013-03-31T00:06:34Z</dcterms:modified>
</cp:coreProperties>
</file>