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765" r:id="rId2"/>
    <p:sldId id="981" r:id="rId3"/>
    <p:sldId id="975" r:id="rId4"/>
    <p:sldId id="977" r:id="rId5"/>
    <p:sldId id="983" r:id="rId6"/>
    <p:sldId id="984" r:id="rId7"/>
    <p:sldId id="985" r:id="rId8"/>
    <p:sldId id="982" r:id="rId9"/>
    <p:sldId id="956" r:id="rId10"/>
    <p:sldId id="979" r:id="rId11"/>
    <p:sldId id="978" r:id="rId12"/>
    <p:sldId id="957" r:id="rId13"/>
    <p:sldId id="958" r:id="rId14"/>
    <p:sldId id="959" r:id="rId15"/>
    <p:sldId id="961" r:id="rId16"/>
    <p:sldId id="976" r:id="rId17"/>
    <p:sldId id="960" r:id="rId18"/>
    <p:sldId id="962" r:id="rId19"/>
    <p:sldId id="963" r:id="rId20"/>
    <p:sldId id="972" r:id="rId21"/>
    <p:sldId id="964" r:id="rId22"/>
    <p:sldId id="973" r:id="rId23"/>
    <p:sldId id="965" r:id="rId24"/>
    <p:sldId id="966" r:id="rId25"/>
    <p:sldId id="880" r:id="rId26"/>
    <p:sldId id="881" r:id="rId27"/>
    <p:sldId id="882" r:id="rId28"/>
    <p:sldId id="904" r:id="rId29"/>
    <p:sldId id="897" r:id="rId30"/>
  </p:sldIdLst>
  <p:sldSz cx="9144000" cy="6858000" type="screen4x3"/>
  <p:notesSz cx="7010400" cy="9296400"/>
  <p:defaultTextStyle>
    <a:defPPr>
      <a:defRPr lang="en-US"/>
    </a:defPPr>
    <a:lvl1pPr algn="r" rtl="1" fontAlgn="base">
      <a:spcBef>
        <a:spcPct val="0"/>
      </a:spcBef>
      <a:spcAft>
        <a:spcPct val="0"/>
      </a:spcAft>
      <a:defRPr sz="2400" kern="1200">
        <a:solidFill>
          <a:schemeClr val="tx1"/>
        </a:solidFill>
        <a:latin typeface="Times New Roman" pitchFamily="18" charset="0"/>
        <a:ea typeface="+mn-ea"/>
        <a:cs typeface="Arial" charset="0"/>
      </a:defRPr>
    </a:lvl1pPr>
    <a:lvl2pPr marL="457200" algn="r" rtl="1" fontAlgn="base">
      <a:spcBef>
        <a:spcPct val="0"/>
      </a:spcBef>
      <a:spcAft>
        <a:spcPct val="0"/>
      </a:spcAft>
      <a:defRPr sz="2400" kern="1200">
        <a:solidFill>
          <a:schemeClr val="tx1"/>
        </a:solidFill>
        <a:latin typeface="Times New Roman" pitchFamily="18" charset="0"/>
        <a:ea typeface="+mn-ea"/>
        <a:cs typeface="Arial" charset="0"/>
      </a:defRPr>
    </a:lvl2pPr>
    <a:lvl3pPr marL="914400" algn="r" rtl="1" fontAlgn="base">
      <a:spcBef>
        <a:spcPct val="0"/>
      </a:spcBef>
      <a:spcAft>
        <a:spcPct val="0"/>
      </a:spcAft>
      <a:defRPr sz="2400" kern="1200">
        <a:solidFill>
          <a:schemeClr val="tx1"/>
        </a:solidFill>
        <a:latin typeface="Times New Roman" pitchFamily="18" charset="0"/>
        <a:ea typeface="+mn-ea"/>
        <a:cs typeface="Arial" charset="0"/>
      </a:defRPr>
    </a:lvl3pPr>
    <a:lvl4pPr marL="1371600" algn="r" rtl="1" fontAlgn="base">
      <a:spcBef>
        <a:spcPct val="0"/>
      </a:spcBef>
      <a:spcAft>
        <a:spcPct val="0"/>
      </a:spcAft>
      <a:defRPr sz="2400" kern="1200">
        <a:solidFill>
          <a:schemeClr val="tx1"/>
        </a:solidFill>
        <a:latin typeface="Times New Roman" pitchFamily="18" charset="0"/>
        <a:ea typeface="+mn-ea"/>
        <a:cs typeface="Arial" charset="0"/>
      </a:defRPr>
    </a:lvl4pPr>
    <a:lvl5pPr marL="1828800" algn="r" rtl="1"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333399"/>
    <a:srgbClr val="000099"/>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15620" autoAdjust="0"/>
    <p:restoredTop sz="93740" autoAdjust="0"/>
  </p:normalViewPr>
  <p:slideViewPr>
    <p:cSldViewPr>
      <p:cViewPr>
        <p:scale>
          <a:sx n="75" d="100"/>
          <a:sy n="75" d="100"/>
        </p:scale>
        <p:origin x="-1686" y="54"/>
      </p:cViewPr>
      <p:guideLst>
        <p:guide orient="horz" pos="1392"/>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722" y="-72"/>
      </p:cViewPr>
      <p:guideLst>
        <p:guide orient="horz" pos="2928"/>
        <p:guide pos="220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hdr" sz="quarter"/>
          </p:nvPr>
        </p:nvSpPr>
        <p:spPr bwMode="auto">
          <a:xfrm>
            <a:off x="0" y="0"/>
            <a:ext cx="3027363" cy="455613"/>
          </a:xfrm>
          <a:prstGeom prst="rect">
            <a:avLst/>
          </a:prstGeom>
          <a:noFill/>
          <a:ln w="9525">
            <a:noFill/>
            <a:miter lim="800000"/>
            <a:headEnd/>
            <a:tailEnd/>
          </a:ln>
          <a:effectLst/>
        </p:spPr>
        <p:txBody>
          <a:bodyPr vert="horz" wrap="square" lIns="91629" tIns="45814" rIns="91629" bIns="45814" numCol="1" anchor="t" anchorCtr="0" compatLnSpc="1">
            <a:prstTxWarp prst="textNoShape">
              <a:avLst/>
            </a:prstTxWarp>
          </a:bodyPr>
          <a:lstStyle>
            <a:lvl1pPr algn="l" defTabSz="915988" rtl="0" eaLnBrk="0" hangingPunct="0">
              <a:defRPr sz="1200">
                <a:ea typeface="Gulim" pitchFamily="34" charset="-127"/>
                <a:cs typeface="+mn-cs"/>
              </a:defRPr>
            </a:lvl1pPr>
          </a:lstStyle>
          <a:p>
            <a:pPr>
              <a:defRPr/>
            </a:pPr>
            <a:endParaRPr lang="en-US" altLang="ko-KR"/>
          </a:p>
        </p:txBody>
      </p:sp>
      <p:sp>
        <p:nvSpPr>
          <p:cNvPr id="230403" name="Rectangle 3"/>
          <p:cNvSpPr>
            <a:spLocks noGrp="1" noChangeArrowheads="1"/>
          </p:cNvSpPr>
          <p:nvPr>
            <p:ph type="dt" sz="quarter" idx="1"/>
          </p:nvPr>
        </p:nvSpPr>
        <p:spPr bwMode="auto">
          <a:xfrm>
            <a:off x="3957638" y="0"/>
            <a:ext cx="3027362" cy="455613"/>
          </a:xfrm>
          <a:prstGeom prst="rect">
            <a:avLst/>
          </a:prstGeom>
          <a:noFill/>
          <a:ln w="9525">
            <a:noFill/>
            <a:miter lim="800000"/>
            <a:headEnd/>
            <a:tailEnd/>
          </a:ln>
          <a:effectLst/>
        </p:spPr>
        <p:txBody>
          <a:bodyPr vert="horz" wrap="square" lIns="91629" tIns="45814" rIns="91629" bIns="45814" numCol="1" anchor="t" anchorCtr="0" compatLnSpc="1">
            <a:prstTxWarp prst="textNoShape">
              <a:avLst/>
            </a:prstTxWarp>
          </a:bodyPr>
          <a:lstStyle>
            <a:lvl1pPr algn="r" defTabSz="915988" rtl="0" eaLnBrk="0" hangingPunct="0">
              <a:defRPr sz="1200">
                <a:ea typeface="Gulim" pitchFamily="34" charset="-127"/>
                <a:cs typeface="+mn-cs"/>
              </a:defRPr>
            </a:lvl1pPr>
          </a:lstStyle>
          <a:p>
            <a:pPr>
              <a:defRPr/>
            </a:pPr>
            <a:endParaRPr lang="en-US" altLang="ko-KR"/>
          </a:p>
        </p:txBody>
      </p:sp>
      <p:sp>
        <p:nvSpPr>
          <p:cNvPr id="230404" name="Rectangle 4"/>
          <p:cNvSpPr>
            <a:spLocks noGrp="1" noChangeArrowheads="1"/>
          </p:cNvSpPr>
          <p:nvPr>
            <p:ph type="ftr" sz="quarter" idx="2"/>
          </p:nvPr>
        </p:nvSpPr>
        <p:spPr bwMode="auto">
          <a:xfrm>
            <a:off x="0" y="8815388"/>
            <a:ext cx="3027363" cy="455612"/>
          </a:xfrm>
          <a:prstGeom prst="rect">
            <a:avLst/>
          </a:prstGeom>
          <a:noFill/>
          <a:ln w="9525">
            <a:noFill/>
            <a:miter lim="800000"/>
            <a:headEnd/>
            <a:tailEnd/>
          </a:ln>
          <a:effectLst/>
        </p:spPr>
        <p:txBody>
          <a:bodyPr vert="horz" wrap="square" lIns="91629" tIns="45814" rIns="91629" bIns="45814" numCol="1" anchor="b" anchorCtr="0" compatLnSpc="1">
            <a:prstTxWarp prst="textNoShape">
              <a:avLst/>
            </a:prstTxWarp>
          </a:bodyPr>
          <a:lstStyle>
            <a:lvl1pPr algn="l" defTabSz="915988" rtl="0" eaLnBrk="0" hangingPunct="0">
              <a:defRPr sz="1200">
                <a:ea typeface="Gulim" pitchFamily="34" charset="-127"/>
                <a:cs typeface="+mn-cs"/>
              </a:defRPr>
            </a:lvl1pPr>
          </a:lstStyle>
          <a:p>
            <a:pPr>
              <a:defRPr/>
            </a:pPr>
            <a:endParaRPr lang="en-US" altLang="ko-K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711" tIns="46356" rIns="92711" bIns="46356" numCol="1" anchor="t" anchorCtr="0" compatLnSpc="1">
            <a:prstTxWarp prst="textNoShape">
              <a:avLst/>
            </a:prstTxWarp>
          </a:bodyPr>
          <a:lstStyle>
            <a:lvl1pPr algn="l" defTabSz="928688" rtl="0" eaLnBrk="0" hangingPunct="0">
              <a:defRPr sz="1200">
                <a:ea typeface="Gulim" pitchFamily="34" charset="-127"/>
                <a:cs typeface="+mn-cs"/>
              </a:defRPr>
            </a:lvl1pPr>
          </a:lstStyle>
          <a:p>
            <a:pPr>
              <a:defRPr/>
            </a:pPr>
            <a:endParaRPr lang="en-US" altLang="ko-KR"/>
          </a:p>
        </p:txBody>
      </p:sp>
      <p:sp>
        <p:nvSpPr>
          <p:cNvPr id="3993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2711" tIns="46356" rIns="92711" bIns="46356" numCol="1" anchor="t" anchorCtr="0" compatLnSpc="1">
            <a:prstTxWarp prst="textNoShape">
              <a:avLst/>
            </a:prstTxWarp>
          </a:bodyPr>
          <a:lstStyle>
            <a:lvl1pPr algn="r" defTabSz="928688" rtl="0" eaLnBrk="0" hangingPunct="0">
              <a:defRPr sz="1200">
                <a:ea typeface="Gulim" pitchFamily="34" charset="-127"/>
                <a:cs typeface="+mn-cs"/>
              </a:defRPr>
            </a:lvl1pPr>
          </a:lstStyle>
          <a:p>
            <a:pPr>
              <a:defRPr/>
            </a:pPr>
            <a:endParaRPr lang="en-US" altLang="ko-KR"/>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2711" tIns="46356" rIns="92711" bIns="46356" numCol="1" anchor="t" anchorCtr="0" compatLnSpc="1">
            <a:prstTxWarp prst="textNoShape">
              <a:avLst/>
            </a:prstTxWarp>
          </a:bodyPr>
          <a:lstStyle/>
          <a:p>
            <a:pPr lvl="0"/>
            <a:r>
              <a:rPr lang="en-US" altLang="ko-KR" noProof="0" smtClean="0"/>
              <a:t>Click to edit Master text styles</a:t>
            </a:r>
          </a:p>
          <a:p>
            <a:pPr lvl="1"/>
            <a:r>
              <a:rPr lang="en-US" altLang="ko-KR" noProof="0" smtClean="0"/>
              <a:t>Second level</a:t>
            </a:r>
          </a:p>
          <a:p>
            <a:pPr lvl="2"/>
            <a:r>
              <a:rPr lang="en-US" altLang="ko-KR" noProof="0" smtClean="0"/>
              <a:t>Third level</a:t>
            </a:r>
          </a:p>
          <a:p>
            <a:pPr lvl="3"/>
            <a:r>
              <a:rPr lang="en-US" altLang="ko-KR" noProof="0" smtClean="0"/>
              <a:t>Fourth level</a:t>
            </a:r>
          </a:p>
          <a:p>
            <a:pPr lvl="4"/>
            <a:r>
              <a:rPr lang="en-US" altLang="ko-KR" noProof="0" smtClean="0"/>
              <a:t>Fifth level</a:t>
            </a:r>
          </a:p>
        </p:txBody>
      </p:sp>
      <p:sp>
        <p:nvSpPr>
          <p:cNvPr id="3994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711" tIns="46356" rIns="92711" bIns="46356" numCol="1" anchor="b" anchorCtr="0" compatLnSpc="1">
            <a:prstTxWarp prst="textNoShape">
              <a:avLst/>
            </a:prstTxWarp>
          </a:bodyPr>
          <a:lstStyle>
            <a:lvl1pPr algn="l" defTabSz="928688" rtl="0" eaLnBrk="0" hangingPunct="0">
              <a:defRPr sz="1200">
                <a:ea typeface="Gulim" pitchFamily="34" charset="-127"/>
                <a:cs typeface="+mn-cs"/>
              </a:defRPr>
            </a:lvl1pPr>
          </a:lstStyle>
          <a:p>
            <a:pPr>
              <a:defRPr/>
            </a:pPr>
            <a:endParaRPr lang="en-US" altLang="ko-KR"/>
          </a:p>
        </p:txBody>
      </p:sp>
      <p:sp>
        <p:nvSpPr>
          <p:cNvPr id="3994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2711" tIns="46356" rIns="92711" bIns="46356" numCol="1" anchor="b" anchorCtr="0" compatLnSpc="1">
            <a:prstTxWarp prst="textNoShape">
              <a:avLst/>
            </a:prstTxWarp>
          </a:bodyPr>
          <a:lstStyle>
            <a:lvl1pPr algn="r" defTabSz="928688" rtl="0" eaLnBrk="0" hangingPunct="0">
              <a:defRPr sz="1200">
                <a:ea typeface="Gulim" pitchFamily="34" charset="-127"/>
                <a:cs typeface="Times New Roman" pitchFamily="18" charset="0"/>
              </a:defRPr>
            </a:lvl1pPr>
          </a:lstStyle>
          <a:p>
            <a:pPr>
              <a:defRPr/>
            </a:pPr>
            <a:fld id="{C5C853C6-4AEA-464B-9E6E-C51164CE4823}" type="slidenum">
              <a:rPr lang="ar-SA" altLang="en-US"/>
              <a:pPr>
                <a:defRPr/>
              </a:pPr>
              <a:t>‹#›</a:t>
            </a:fld>
            <a:endParaRPr lang="en-US" altLang="ko-K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F00D14C-C624-4FD8-B79B-5ADFD6A7B304}" type="slidenum">
              <a:rPr lang="ar-SA" altLang="en-US" smtClean="0"/>
              <a:pPr/>
              <a:t>1</a:t>
            </a:fld>
            <a:endParaRPr lang="en-US" altLang="ko-KR" dirty="0" smtClean="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endParaRPr lang="ko-KR" altLang="en-US" smtClean="0">
              <a:ea typeface="Gulim" pitchFamily="34"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888D09C-05D9-4805-AD90-DFCAF4035FFD}" type="slidenum">
              <a:rPr lang="ar-SA" altLang="en-US" smtClean="0"/>
              <a:pPr/>
              <a:t>2</a:t>
            </a:fld>
            <a:endParaRPr lang="en-US" altLang="ko-KR"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ko-KR" altLang="en-US" smtClean="0">
              <a:ea typeface="Gulim" pitchFamily="34" charset="-127"/>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9E35BB4-F8DC-4AA8-A6B8-8DEA427A1284}" type="slidenum">
              <a:rPr lang="ar-SA" altLang="en-US" smtClean="0"/>
              <a:pPr/>
              <a:t>25</a:t>
            </a:fld>
            <a:endParaRPr lang="en-US" altLang="ko-KR"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ko-KR" altLang="en-US" smtClean="0">
              <a:ea typeface="Gulim" pitchFamily="34"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5117076-31A2-4CC5-A0B4-65F733D7872C}" type="slidenum">
              <a:rPr lang="ar-SA" altLang="en-US" smtClean="0"/>
              <a:pPr/>
              <a:t>26</a:t>
            </a:fld>
            <a:endParaRPr lang="en-US" altLang="ko-KR"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ko-KR" altLang="en-US" smtClean="0">
              <a:ea typeface="Gulim" pitchFamily="34" charset="-127"/>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3E6942C-8FBC-4521-9505-291A1B181249}" type="slidenum">
              <a:rPr lang="ar-SA" altLang="en-US" smtClean="0"/>
              <a:pPr/>
              <a:t>27</a:t>
            </a:fld>
            <a:endParaRPr lang="en-US" altLang="ko-KR"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ko-KR" altLang="en-US" smtClean="0">
              <a:ea typeface="Gulim" pitchFamily="34" charset="-127"/>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9787F3C-D52F-43A4-8D55-743D85A402B3}" type="slidenum">
              <a:rPr lang="ar-SA" altLang="en-US" smtClean="0"/>
              <a:pPr/>
              <a:t>28</a:t>
            </a:fld>
            <a:endParaRPr lang="en-US" altLang="ko-KR"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ko-KR" altLang="en-US" smtClean="0">
              <a:ea typeface="Gulim" pitchFamily="34" charset="-127"/>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888D09C-05D9-4805-AD90-DFCAF4035FFD}" type="slidenum">
              <a:rPr lang="ar-SA" altLang="en-US" smtClean="0"/>
              <a:pPr/>
              <a:t>29</a:t>
            </a:fld>
            <a:endParaRPr lang="en-US" altLang="ko-KR"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ko-KR" altLang="en-US" smtClean="0">
              <a:ea typeface="Gulim" pitchFamily="34"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1032" name="Text Box 8"/>
          <p:cNvSpPr txBox="1">
            <a:spLocks noChangeArrowheads="1"/>
          </p:cNvSpPr>
          <p:nvPr/>
        </p:nvSpPr>
        <p:spPr bwMode="auto">
          <a:xfrm>
            <a:off x="0" y="6583363"/>
            <a:ext cx="3657600" cy="274637"/>
          </a:xfrm>
          <a:prstGeom prst="rect">
            <a:avLst/>
          </a:prstGeom>
          <a:noFill/>
          <a:ln w="9525">
            <a:noFill/>
            <a:miter lim="800000"/>
            <a:headEnd/>
            <a:tailEnd/>
          </a:ln>
          <a:effectLst/>
        </p:spPr>
        <p:txBody>
          <a:bodyPr>
            <a:spAutoFit/>
          </a:bodyPr>
          <a:lstStyle/>
          <a:p>
            <a:pPr algn="l" rtl="0">
              <a:spcBef>
                <a:spcPct val="50000"/>
              </a:spcBef>
              <a:defRPr/>
            </a:pPr>
            <a:r>
              <a:rPr lang="en-US" altLang="ko-KR" sz="1200" dirty="0" err="1">
                <a:solidFill>
                  <a:srgbClr val="FFCC00"/>
                </a:solidFill>
                <a:latin typeface="Arial" pitchFamily="34" charset="0"/>
                <a:ea typeface="Gulim" pitchFamily="34" charset="-127"/>
                <a:cs typeface="+mn-cs"/>
              </a:rPr>
              <a:t>EBSCOhost</a:t>
            </a:r>
            <a:r>
              <a:rPr lang="en-US" altLang="ko-KR" sz="1200" dirty="0">
                <a:solidFill>
                  <a:srgbClr val="FFCC00"/>
                </a:solidFill>
                <a:latin typeface="Arial" pitchFamily="34" charset="0"/>
                <a:ea typeface="Gulim" pitchFamily="34" charset="-127"/>
                <a:cs typeface="+mn-cs"/>
              </a:rPr>
              <a:t> Online Research Database Service</a:t>
            </a:r>
          </a:p>
        </p:txBody>
      </p:sp>
      <p:pic>
        <p:nvPicPr>
          <p:cNvPr id="5123" name="Picture 13" descr="ehost_logo"/>
          <p:cNvPicPr>
            <a:picLocks noChangeAspect="1" noChangeArrowheads="1"/>
          </p:cNvPicPr>
          <p:nvPr/>
        </p:nvPicPr>
        <p:blipFill>
          <a:blip r:embed="rId14"/>
          <a:srcRect/>
          <a:stretch>
            <a:fillRect/>
          </a:stretch>
        </p:blipFill>
        <p:spPr bwMode="auto">
          <a:xfrm>
            <a:off x="179388" y="188913"/>
            <a:ext cx="1008062" cy="431800"/>
          </a:xfrm>
          <a:prstGeom prst="rect">
            <a:avLst/>
          </a:prstGeom>
          <a:noFill/>
          <a:ln w="9525">
            <a:noFill/>
            <a:miter lim="800000"/>
            <a:headEnd/>
            <a:tailEnd/>
          </a:ln>
        </p:spPr>
      </p:pic>
      <p:sp>
        <p:nvSpPr>
          <p:cNvPr id="5124" name="Rectangle 14"/>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rgbClr val="FFCC00"/>
          </a:solidFill>
          <a:latin typeface="+mj-lt"/>
          <a:ea typeface="+mj-ea"/>
          <a:cs typeface="+mj-cs"/>
        </a:defRPr>
      </a:lvl1pPr>
      <a:lvl2pPr algn="ctr" rtl="0" eaLnBrk="0" fontAlgn="base" hangingPunct="0">
        <a:spcBef>
          <a:spcPct val="0"/>
        </a:spcBef>
        <a:spcAft>
          <a:spcPct val="0"/>
        </a:spcAft>
        <a:defRPr sz="4400">
          <a:solidFill>
            <a:srgbClr val="FFCC00"/>
          </a:solidFill>
          <a:latin typeface="Times New Roman" pitchFamily="18" charset="0"/>
        </a:defRPr>
      </a:lvl2pPr>
      <a:lvl3pPr algn="ctr" rtl="0" eaLnBrk="0" fontAlgn="base" hangingPunct="0">
        <a:spcBef>
          <a:spcPct val="0"/>
        </a:spcBef>
        <a:spcAft>
          <a:spcPct val="0"/>
        </a:spcAft>
        <a:defRPr sz="4400">
          <a:solidFill>
            <a:srgbClr val="FFCC00"/>
          </a:solidFill>
          <a:latin typeface="Times New Roman" pitchFamily="18" charset="0"/>
        </a:defRPr>
      </a:lvl3pPr>
      <a:lvl4pPr algn="ctr" rtl="0" eaLnBrk="0" fontAlgn="base" hangingPunct="0">
        <a:spcBef>
          <a:spcPct val="0"/>
        </a:spcBef>
        <a:spcAft>
          <a:spcPct val="0"/>
        </a:spcAft>
        <a:defRPr sz="4400">
          <a:solidFill>
            <a:srgbClr val="FFCC00"/>
          </a:solidFill>
          <a:latin typeface="Times New Roman" pitchFamily="18" charset="0"/>
        </a:defRPr>
      </a:lvl4pPr>
      <a:lvl5pPr algn="ctr" rtl="0" eaLnBrk="0" fontAlgn="base" hangingPunct="0">
        <a:spcBef>
          <a:spcPct val="0"/>
        </a:spcBef>
        <a:spcAft>
          <a:spcPct val="0"/>
        </a:spcAft>
        <a:defRPr sz="4400">
          <a:solidFill>
            <a:srgbClr val="FFCC00"/>
          </a:solidFill>
          <a:latin typeface="Times New Roman" pitchFamily="18" charset="0"/>
        </a:defRPr>
      </a:lvl5pPr>
      <a:lvl6pPr marL="457200" algn="ctr" rtl="0" eaLnBrk="0" fontAlgn="base" hangingPunct="0">
        <a:spcBef>
          <a:spcPct val="0"/>
        </a:spcBef>
        <a:spcAft>
          <a:spcPct val="0"/>
        </a:spcAft>
        <a:defRPr sz="4400">
          <a:solidFill>
            <a:srgbClr val="FFCC00"/>
          </a:solidFill>
          <a:latin typeface="Times New Roman" pitchFamily="18" charset="0"/>
        </a:defRPr>
      </a:lvl6pPr>
      <a:lvl7pPr marL="914400" algn="ctr" rtl="0" eaLnBrk="0" fontAlgn="base" hangingPunct="0">
        <a:spcBef>
          <a:spcPct val="0"/>
        </a:spcBef>
        <a:spcAft>
          <a:spcPct val="0"/>
        </a:spcAft>
        <a:defRPr sz="4400">
          <a:solidFill>
            <a:srgbClr val="FFCC00"/>
          </a:solidFill>
          <a:latin typeface="Times New Roman" pitchFamily="18" charset="0"/>
        </a:defRPr>
      </a:lvl7pPr>
      <a:lvl8pPr marL="1371600" algn="ctr" rtl="0" eaLnBrk="0" fontAlgn="base" hangingPunct="0">
        <a:spcBef>
          <a:spcPct val="0"/>
        </a:spcBef>
        <a:spcAft>
          <a:spcPct val="0"/>
        </a:spcAft>
        <a:defRPr sz="4400">
          <a:solidFill>
            <a:srgbClr val="FFCC00"/>
          </a:solidFill>
          <a:latin typeface="Times New Roman" pitchFamily="18" charset="0"/>
        </a:defRPr>
      </a:lvl8pPr>
      <a:lvl9pPr marL="1828800" algn="ctr" rtl="0" eaLnBrk="0" fontAlgn="base" hangingPunct="0">
        <a:spcBef>
          <a:spcPct val="0"/>
        </a:spcBef>
        <a:spcAft>
          <a:spcPct val="0"/>
        </a:spcAft>
        <a:defRPr sz="4400">
          <a:solidFill>
            <a:srgbClr val="FFCC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FFCC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CC00"/>
          </a:solidFill>
          <a:latin typeface="+mn-lt"/>
        </a:defRPr>
      </a:lvl2pPr>
      <a:lvl3pPr marL="1143000" indent="-228600" algn="l" rtl="0" eaLnBrk="0" fontAlgn="base" hangingPunct="0">
        <a:spcBef>
          <a:spcPct val="20000"/>
        </a:spcBef>
        <a:spcAft>
          <a:spcPct val="0"/>
        </a:spcAft>
        <a:buChar char="•"/>
        <a:defRPr sz="2400">
          <a:solidFill>
            <a:srgbClr val="FFCC00"/>
          </a:solidFill>
          <a:latin typeface="+mn-lt"/>
        </a:defRPr>
      </a:lvl3pPr>
      <a:lvl4pPr marL="1600200" indent="-228600" algn="l" rtl="0" eaLnBrk="0" fontAlgn="base" hangingPunct="0">
        <a:spcBef>
          <a:spcPct val="20000"/>
        </a:spcBef>
        <a:spcAft>
          <a:spcPct val="0"/>
        </a:spcAft>
        <a:buChar char="–"/>
        <a:defRPr sz="2000">
          <a:solidFill>
            <a:srgbClr val="FFCC00"/>
          </a:solidFill>
          <a:latin typeface="+mn-lt"/>
        </a:defRPr>
      </a:lvl4pPr>
      <a:lvl5pPr marL="2057400" indent="-228600" algn="l" rtl="0" eaLnBrk="0" fontAlgn="base" hangingPunct="0">
        <a:spcBef>
          <a:spcPct val="20000"/>
        </a:spcBef>
        <a:spcAft>
          <a:spcPct val="0"/>
        </a:spcAft>
        <a:buChar char="»"/>
        <a:defRPr sz="2000">
          <a:solidFill>
            <a:srgbClr val="FFCC00"/>
          </a:solidFill>
          <a:latin typeface="+mn-lt"/>
        </a:defRPr>
      </a:lvl5pPr>
      <a:lvl6pPr marL="2514600" indent="-228600" algn="l" rtl="0" eaLnBrk="0" fontAlgn="base" hangingPunct="0">
        <a:spcBef>
          <a:spcPct val="20000"/>
        </a:spcBef>
        <a:spcAft>
          <a:spcPct val="0"/>
        </a:spcAft>
        <a:buChar char="»"/>
        <a:defRPr sz="2000">
          <a:solidFill>
            <a:srgbClr val="FFCC00"/>
          </a:solidFill>
          <a:latin typeface="+mn-lt"/>
        </a:defRPr>
      </a:lvl6pPr>
      <a:lvl7pPr marL="2971800" indent="-228600" algn="l" rtl="0" eaLnBrk="0" fontAlgn="base" hangingPunct="0">
        <a:spcBef>
          <a:spcPct val="20000"/>
        </a:spcBef>
        <a:spcAft>
          <a:spcPct val="0"/>
        </a:spcAft>
        <a:buChar char="»"/>
        <a:defRPr sz="2000">
          <a:solidFill>
            <a:srgbClr val="FFCC00"/>
          </a:solidFill>
          <a:latin typeface="+mn-lt"/>
        </a:defRPr>
      </a:lvl7pPr>
      <a:lvl8pPr marL="3429000" indent="-228600" algn="l" rtl="0" eaLnBrk="0" fontAlgn="base" hangingPunct="0">
        <a:spcBef>
          <a:spcPct val="20000"/>
        </a:spcBef>
        <a:spcAft>
          <a:spcPct val="0"/>
        </a:spcAft>
        <a:buChar char="»"/>
        <a:defRPr sz="2000">
          <a:solidFill>
            <a:srgbClr val="FFCC00"/>
          </a:solidFill>
          <a:latin typeface="+mn-lt"/>
        </a:defRPr>
      </a:lvl8pPr>
      <a:lvl9pPr marL="3886200" indent="-228600" algn="l" rtl="0" eaLnBrk="0" fontAlgn="base" hangingPunct="0">
        <a:spcBef>
          <a:spcPct val="20000"/>
        </a:spcBef>
        <a:spcAft>
          <a:spcPct val="0"/>
        </a:spcAft>
        <a:buChar char="»"/>
        <a:defRPr sz="2000">
          <a:solidFill>
            <a:srgbClr val="FFCC00"/>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file:///\\Bookhouse6\Kamali\LOGO.GIF" TargetMode="External"/><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file:///\\Bookhouse6\Kamali\LOGO.GIF"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image" Target="../media/image27.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3.png"/><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file:///\\Bookhouse6\Kamali\LOGO.GI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ous.edu.sd/"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5699125" y="85725"/>
            <a:ext cx="184150" cy="457200"/>
          </a:xfrm>
          <a:prstGeom prst="rect">
            <a:avLst/>
          </a:prstGeom>
          <a:noFill/>
          <a:ln w="9525">
            <a:noFill/>
            <a:miter lim="800000"/>
            <a:headEnd/>
            <a:tailEnd/>
          </a:ln>
        </p:spPr>
        <p:txBody>
          <a:bodyPr wrap="none">
            <a:spAutoFit/>
          </a:bodyPr>
          <a:lstStyle/>
          <a:p>
            <a:pPr algn="l" rtl="0" eaLnBrk="0" hangingPunct="0"/>
            <a:endParaRPr lang="ko-KR" altLang="en-US">
              <a:ea typeface="Gulim" pitchFamily="34" charset="-127"/>
            </a:endParaRPr>
          </a:p>
        </p:txBody>
      </p:sp>
      <p:sp>
        <p:nvSpPr>
          <p:cNvPr id="742421" name="Text Box 21"/>
          <p:cNvSpPr txBox="1">
            <a:spLocks noChangeArrowheads="1"/>
          </p:cNvSpPr>
          <p:nvPr/>
        </p:nvSpPr>
        <p:spPr bwMode="auto">
          <a:xfrm>
            <a:off x="-180975" y="1989138"/>
            <a:ext cx="9144000" cy="14097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rtl="0">
              <a:lnSpc>
                <a:spcPct val="120000"/>
              </a:lnSpc>
              <a:defRPr/>
            </a:pPr>
            <a:r>
              <a:rPr lang="ar-EG" altLang="ko-KR" sz="3600" dirty="0">
                <a:solidFill>
                  <a:srgbClr val="FFCC00"/>
                </a:solidFill>
                <a:cs typeface="Times New Roman" pitchFamily="18" charset="0"/>
              </a:rPr>
              <a:t>البحث في قواعد </a:t>
            </a:r>
            <a:r>
              <a:rPr lang="ar-SA" altLang="ko-KR" sz="3600" dirty="0">
                <a:solidFill>
                  <a:srgbClr val="FFCC00"/>
                </a:solidFill>
                <a:cs typeface="Times New Roman" pitchFamily="18" charset="0"/>
              </a:rPr>
              <a:t>بيانات مكتبة جامعة السودان المفتوحة</a:t>
            </a:r>
            <a:endParaRPr lang="en-US" altLang="ko-KR" sz="3600" i="1" dirty="0">
              <a:solidFill>
                <a:srgbClr val="FFCC00"/>
              </a:solidFill>
              <a:latin typeface="Arial" pitchFamily="34" charset="0"/>
              <a:ea typeface="Gulim" pitchFamily="34" charset="-127"/>
              <a:cs typeface="+mn-cs"/>
            </a:endParaRPr>
          </a:p>
          <a:p>
            <a:pPr algn="ctr" rtl="0">
              <a:lnSpc>
                <a:spcPct val="120000"/>
              </a:lnSpc>
              <a:defRPr/>
            </a:pPr>
            <a:r>
              <a:rPr lang="en-US" altLang="ko-KR" sz="3600" dirty="0">
                <a:solidFill>
                  <a:srgbClr val="FFCC00"/>
                </a:solidFill>
                <a:latin typeface="Arial" pitchFamily="34" charset="0"/>
                <a:ea typeface="Gulim" pitchFamily="34" charset="-127"/>
                <a:cs typeface="+mn-cs"/>
              </a:rPr>
              <a:t>OUS databases</a:t>
            </a:r>
            <a:endParaRPr lang="en-US" altLang="ko-KR" sz="3600" dirty="0">
              <a:solidFill>
                <a:srgbClr val="FFCC00"/>
              </a:solidFill>
              <a:latin typeface="Arial" pitchFamily="34" charset="0"/>
              <a:ea typeface="Gulim" pitchFamily="34" charset="-127"/>
              <a:cs typeface="Arial" pitchFamily="34" charset="0"/>
            </a:endParaRPr>
          </a:p>
        </p:txBody>
      </p:sp>
      <p:sp>
        <p:nvSpPr>
          <p:cNvPr id="6148" name="Rectangle 45"/>
          <p:cNvSpPr>
            <a:spLocks noChangeArrowheads="1"/>
          </p:cNvSpPr>
          <p:nvPr/>
        </p:nvSpPr>
        <p:spPr bwMode="auto">
          <a:xfrm>
            <a:off x="0" y="3886200"/>
            <a:ext cx="9144000" cy="914400"/>
          </a:xfrm>
          <a:prstGeom prst="rect">
            <a:avLst/>
          </a:prstGeom>
          <a:gradFill rotWithShape="0">
            <a:gsLst>
              <a:gs pos="0">
                <a:srgbClr val="000066"/>
              </a:gs>
              <a:gs pos="100000">
                <a:srgbClr val="CBCBE0"/>
              </a:gs>
            </a:gsLst>
            <a:lin ang="0" scaled="1"/>
          </a:gradFill>
          <a:ln w="9525">
            <a:noFill/>
            <a:miter lim="800000"/>
            <a:headEnd/>
            <a:tailEnd/>
          </a:ln>
        </p:spPr>
        <p:txBody>
          <a:bodyPr wrap="none" anchor="ctr"/>
          <a:lstStyle/>
          <a:p>
            <a:pPr algn="ctr" rtl="0" eaLnBrk="0" hangingPunct="0"/>
            <a:endParaRPr lang="ar-SA"/>
          </a:p>
        </p:txBody>
      </p:sp>
      <p:pic>
        <p:nvPicPr>
          <p:cNvPr id="6149" name="Picture 46" descr="ApplyEffectively_Picture"/>
          <p:cNvPicPr>
            <a:picLocks noChangeAspect="1" noChangeArrowheads="1"/>
          </p:cNvPicPr>
          <p:nvPr/>
        </p:nvPicPr>
        <p:blipFill>
          <a:blip r:embed="rId3"/>
          <a:srcRect/>
          <a:stretch>
            <a:fillRect/>
          </a:stretch>
        </p:blipFill>
        <p:spPr bwMode="auto">
          <a:xfrm>
            <a:off x="2268538" y="3933825"/>
            <a:ext cx="965200" cy="760413"/>
          </a:xfrm>
          <a:prstGeom prst="rect">
            <a:avLst/>
          </a:prstGeom>
          <a:noFill/>
          <a:ln w="9525">
            <a:noFill/>
            <a:miter lim="800000"/>
            <a:headEnd/>
            <a:tailEnd/>
          </a:ln>
        </p:spPr>
      </p:pic>
      <p:pic>
        <p:nvPicPr>
          <p:cNvPr id="6150" name="Picture 47" descr="ProfessionalDevelopment_picture"/>
          <p:cNvPicPr>
            <a:picLocks noChangeAspect="1" noChangeArrowheads="1"/>
          </p:cNvPicPr>
          <p:nvPr/>
        </p:nvPicPr>
        <p:blipFill>
          <a:blip r:embed="rId4"/>
          <a:srcRect/>
          <a:stretch>
            <a:fillRect/>
          </a:stretch>
        </p:blipFill>
        <p:spPr bwMode="auto">
          <a:xfrm>
            <a:off x="5711825" y="3954463"/>
            <a:ext cx="965200" cy="749300"/>
          </a:xfrm>
          <a:prstGeom prst="rect">
            <a:avLst/>
          </a:prstGeom>
          <a:noFill/>
          <a:ln w="9525">
            <a:noFill/>
            <a:miter lim="800000"/>
            <a:headEnd/>
            <a:tailEnd/>
          </a:ln>
        </p:spPr>
      </p:pic>
      <p:pic>
        <p:nvPicPr>
          <p:cNvPr id="6151" name="Picture 48" descr="MaximizeServices_Picture"/>
          <p:cNvPicPr>
            <a:picLocks noChangeAspect="1" noChangeArrowheads="1"/>
          </p:cNvPicPr>
          <p:nvPr/>
        </p:nvPicPr>
        <p:blipFill>
          <a:blip r:embed="rId5"/>
          <a:srcRect/>
          <a:stretch>
            <a:fillRect/>
          </a:stretch>
        </p:blipFill>
        <p:spPr bwMode="auto">
          <a:xfrm>
            <a:off x="1263650" y="3952875"/>
            <a:ext cx="969963" cy="760413"/>
          </a:xfrm>
          <a:prstGeom prst="rect">
            <a:avLst/>
          </a:prstGeom>
          <a:noFill/>
          <a:ln w="9525">
            <a:noFill/>
            <a:miter lim="800000"/>
            <a:headEnd/>
            <a:tailEnd/>
          </a:ln>
        </p:spPr>
      </p:pic>
      <p:pic>
        <p:nvPicPr>
          <p:cNvPr id="6152" name="Picture 50"/>
          <p:cNvPicPr>
            <a:picLocks noChangeAspect="1" noChangeArrowheads="1"/>
          </p:cNvPicPr>
          <p:nvPr/>
        </p:nvPicPr>
        <p:blipFill>
          <a:blip r:embed="rId6"/>
          <a:srcRect/>
          <a:stretch>
            <a:fillRect/>
          </a:stretch>
        </p:blipFill>
        <p:spPr bwMode="auto">
          <a:xfrm>
            <a:off x="4600575" y="3954463"/>
            <a:ext cx="965200" cy="760412"/>
          </a:xfrm>
          <a:prstGeom prst="rect">
            <a:avLst/>
          </a:prstGeom>
          <a:noFill/>
          <a:ln w="9525">
            <a:noFill/>
            <a:miter lim="800000"/>
            <a:headEnd/>
            <a:tailEnd/>
          </a:ln>
        </p:spPr>
      </p:pic>
      <p:pic>
        <p:nvPicPr>
          <p:cNvPr id="6153" name="Picture 51"/>
          <p:cNvPicPr>
            <a:picLocks noChangeAspect="1" noChangeArrowheads="1"/>
          </p:cNvPicPr>
          <p:nvPr/>
        </p:nvPicPr>
        <p:blipFill>
          <a:blip r:embed="rId7"/>
          <a:srcRect/>
          <a:stretch>
            <a:fillRect/>
          </a:stretch>
        </p:blipFill>
        <p:spPr bwMode="auto">
          <a:xfrm>
            <a:off x="7950200" y="3938588"/>
            <a:ext cx="965200" cy="765175"/>
          </a:xfrm>
          <a:prstGeom prst="rect">
            <a:avLst/>
          </a:prstGeom>
          <a:noFill/>
          <a:ln w="9525">
            <a:noFill/>
            <a:miter lim="800000"/>
            <a:headEnd/>
            <a:tailEnd/>
          </a:ln>
        </p:spPr>
      </p:pic>
      <p:pic>
        <p:nvPicPr>
          <p:cNvPr id="6154" name="Picture 52"/>
          <p:cNvPicPr>
            <a:picLocks noChangeAspect="1" noChangeArrowheads="1"/>
          </p:cNvPicPr>
          <p:nvPr/>
        </p:nvPicPr>
        <p:blipFill>
          <a:blip r:embed="rId8"/>
          <a:srcRect/>
          <a:stretch>
            <a:fillRect/>
          </a:stretch>
        </p:blipFill>
        <p:spPr bwMode="auto">
          <a:xfrm>
            <a:off x="6838950" y="3954463"/>
            <a:ext cx="965200" cy="749300"/>
          </a:xfrm>
          <a:prstGeom prst="rect">
            <a:avLst/>
          </a:prstGeom>
          <a:noFill/>
          <a:ln w="9525">
            <a:noFill/>
            <a:miter lim="800000"/>
            <a:headEnd/>
            <a:tailEnd/>
          </a:ln>
        </p:spPr>
      </p:pic>
      <p:pic>
        <p:nvPicPr>
          <p:cNvPr id="6155" name="Picture 53"/>
          <p:cNvPicPr>
            <a:picLocks noChangeAspect="1" noChangeArrowheads="1"/>
          </p:cNvPicPr>
          <p:nvPr/>
        </p:nvPicPr>
        <p:blipFill>
          <a:blip r:embed="rId9"/>
          <a:srcRect/>
          <a:stretch>
            <a:fillRect/>
          </a:stretch>
        </p:blipFill>
        <p:spPr bwMode="auto">
          <a:xfrm>
            <a:off x="152400" y="3954463"/>
            <a:ext cx="965200" cy="749300"/>
          </a:xfrm>
          <a:prstGeom prst="rect">
            <a:avLst/>
          </a:prstGeom>
          <a:noFill/>
          <a:ln w="9525">
            <a:noFill/>
            <a:miter lim="800000"/>
            <a:headEnd/>
            <a:tailEnd/>
          </a:ln>
        </p:spPr>
      </p:pic>
      <p:sp>
        <p:nvSpPr>
          <p:cNvPr id="6156" name="Rectangle 54"/>
          <p:cNvSpPr>
            <a:spLocks noChangeArrowheads="1"/>
          </p:cNvSpPr>
          <p:nvPr/>
        </p:nvSpPr>
        <p:spPr bwMode="auto">
          <a:xfrm>
            <a:off x="3059113" y="0"/>
            <a:ext cx="2152650" cy="385763"/>
          </a:xfrm>
          <a:prstGeom prst="rect">
            <a:avLst/>
          </a:prstGeom>
          <a:noFill/>
          <a:ln w="9525">
            <a:noFill/>
            <a:miter lim="800000"/>
            <a:headEnd/>
            <a:tailEnd/>
          </a:ln>
        </p:spPr>
        <p:txBody>
          <a:bodyPr wrap="none">
            <a:spAutoFit/>
          </a:bodyPr>
          <a:lstStyle/>
          <a:p>
            <a:pPr rtl="0">
              <a:lnSpc>
                <a:spcPct val="120000"/>
              </a:lnSpc>
            </a:pPr>
            <a:r>
              <a:rPr lang="ar-SA" altLang="ko-KR" sz="1600" i="1">
                <a:solidFill>
                  <a:srgbClr val="FFCC00"/>
                </a:solidFill>
                <a:ea typeface="Gulim" pitchFamily="34" charset="-127"/>
                <a:cs typeface="Times New Roman" pitchFamily="18" charset="0"/>
              </a:rPr>
              <a:t>بسم الله الرحمن الرحمن الرحيم</a:t>
            </a:r>
            <a:endParaRPr lang="en-US" altLang="ko-KR" sz="1600" i="1" dirty="0">
              <a:solidFill>
                <a:srgbClr val="FFCC00"/>
              </a:solidFill>
              <a:ea typeface="Gulim" pitchFamily="34" charset="-127"/>
              <a:cs typeface="Times New Roman" pitchFamily="18" charset="0"/>
            </a:endParaRPr>
          </a:p>
        </p:txBody>
      </p:sp>
      <p:pic>
        <p:nvPicPr>
          <p:cNvPr id="6157" name="Picture 56" descr="top_menu4"/>
          <p:cNvPicPr>
            <a:picLocks noChangeAspect="1" noChangeArrowheads="1"/>
          </p:cNvPicPr>
          <p:nvPr/>
        </p:nvPicPr>
        <p:blipFill>
          <a:blip r:embed="rId10"/>
          <a:srcRect/>
          <a:stretch>
            <a:fillRect/>
          </a:stretch>
        </p:blipFill>
        <p:spPr bwMode="auto">
          <a:xfrm>
            <a:off x="6804025" y="3860800"/>
            <a:ext cx="2124075" cy="936625"/>
          </a:xfrm>
          <a:prstGeom prst="rect">
            <a:avLst/>
          </a:prstGeom>
          <a:noFill/>
          <a:ln w="9525">
            <a:noFill/>
            <a:miter lim="800000"/>
            <a:headEnd/>
            <a:tailEnd/>
          </a:ln>
        </p:spPr>
      </p:pic>
      <p:pic>
        <p:nvPicPr>
          <p:cNvPr id="6158" name="Picture 57" descr="ous_logo_inheader"/>
          <p:cNvPicPr>
            <a:picLocks noChangeAspect="1" noChangeArrowheads="1"/>
          </p:cNvPicPr>
          <p:nvPr/>
        </p:nvPicPr>
        <p:blipFill>
          <a:blip r:embed="rId11"/>
          <a:srcRect/>
          <a:stretch>
            <a:fillRect/>
          </a:stretch>
        </p:blipFill>
        <p:spPr bwMode="auto">
          <a:xfrm>
            <a:off x="2124075" y="476250"/>
            <a:ext cx="4103688" cy="1079500"/>
          </a:xfrm>
          <a:prstGeom prst="rect">
            <a:avLst/>
          </a:prstGeom>
          <a:noFill/>
          <a:ln w="9525">
            <a:noFill/>
            <a:miter lim="800000"/>
            <a:headEnd/>
            <a:tailEnd/>
          </a:ln>
        </p:spPr>
      </p:pic>
      <p:pic>
        <p:nvPicPr>
          <p:cNvPr id="6159" name="Picture 58" descr="\\Bookhouse6\Kamali\LOGO.GIF"/>
          <p:cNvPicPr>
            <a:picLocks noChangeAspect="1" noChangeArrowheads="1"/>
          </p:cNvPicPr>
          <p:nvPr/>
        </p:nvPicPr>
        <p:blipFill>
          <a:blip r:embed="rId12" r:link="rId13"/>
          <a:srcRect/>
          <a:stretch>
            <a:fillRect/>
          </a:stretch>
        </p:blipFill>
        <p:spPr bwMode="auto">
          <a:xfrm>
            <a:off x="179388" y="188913"/>
            <a:ext cx="1079500" cy="395287"/>
          </a:xfrm>
          <a:prstGeom prst="rect">
            <a:avLst/>
          </a:prstGeom>
          <a:noFill/>
          <a:ln w="9525">
            <a:noFill/>
            <a:miter lim="800000"/>
            <a:headEnd/>
            <a:tailEnd/>
          </a:ln>
        </p:spPr>
      </p:pic>
      <p:sp>
        <p:nvSpPr>
          <p:cNvPr id="6160" name="Rectangle 59"/>
          <p:cNvSpPr>
            <a:spLocks noChangeArrowheads="1"/>
          </p:cNvSpPr>
          <p:nvPr/>
        </p:nvSpPr>
        <p:spPr bwMode="auto">
          <a:xfrm>
            <a:off x="0" y="6400800"/>
            <a:ext cx="7318375" cy="457200"/>
          </a:xfrm>
          <a:prstGeom prst="rect">
            <a:avLst/>
          </a:prstGeom>
          <a:noFill/>
          <a:ln w="9525">
            <a:noFill/>
            <a:miter lim="800000"/>
            <a:headEnd/>
            <a:tailEnd/>
          </a:ln>
        </p:spPr>
        <p:txBody>
          <a:bodyPr anchor="ctr">
            <a:spAutoFit/>
          </a:bodyPr>
          <a:lstStyle/>
          <a:p>
            <a:pPr algn="l" rtl="0" eaLnBrk="0" hangingPunct="0"/>
            <a:r>
              <a:rPr lang="ar-SA" altLang="ja-JP">
                <a:cs typeface="Times New Roman" pitchFamily="18" charset="0"/>
              </a:rPr>
              <a:t>مكتبة جامعة السودان المفتوحة</a:t>
            </a:r>
            <a:r>
              <a:rPr lang="en-US" altLang="ja-JP" dirty="0">
                <a:ea typeface="MS PGothic" pitchFamily="34" charset="-128"/>
                <a:cs typeface="Times New Roman" pitchFamily="18" charset="0"/>
              </a:rPr>
              <a:t> Open University of Sudan Library</a:t>
            </a:r>
            <a:r>
              <a:rPr lang="en-US" altLang="ja-JP" dirty="0">
                <a:ea typeface="MS PGothic" pitchFamily="34" charset="-128"/>
              </a:rPr>
              <a:t> </a:t>
            </a:r>
          </a:p>
        </p:txBody>
      </p:sp>
      <p:pic>
        <p:nvPicPr>
          <p:cNvPr id="6161" name="Picture 60"/>
          <p:cNvPicPr>
            <a:picLocks noChangeAspect="1" noChangeArrowheads="1"/>
          </p:cNvPicPr>
          <p:nvPr/>
        </p:nvPicPr>
        <p:blipFill>
          <a:blip r:embed="rId14"/>
          <a:srcRect/>
          <a:stretch>
            <a:fillRect/>
          </a:stretch>
        </p:blipFill>
        <p:spPr bwMode="auto">
          <a:xfrm>
            <a:off x="1835150" y="3933825"/>
            <a:ext cx="2762250" cy="790575"/>
          </a:xfrm>
          <a:prstGeom prst="rect">
            <a:avLst/>
          </a:prstGeom>
          <a:noFill/>
          <a:ln w="9525">
            <a:noFill/>
            <a:miter lim="800000"/>
            <a:headEnd/>
            <a:tailEnd/>
          </a:ln>
        </p:spPr>
      </p:pic>
      <p:pic>
        <p:nvPicPr>
          <p:cNvPr id="18" name="Picture 24" descr="k"/>
          <p:cNvPicPr>
            <a:picLocks noChangeAspect="1" noChangeArrowheads="1"/>
          </p:cNvPicPr>
          <p:nvPr/>
        </p:nvPicPr>
        <p:blipFill>
          <a:blip r:embed="rId15"/>
          <a:srcRect/>
          <a:stretch>
            <a:fillRect/>
          </a:stretch>
        </p:blipFill>
        <p:spPr bwMode="auto">
          <a:xfrm>
            <a:off x="7524750" y="0"/>
            <a:ext cx="1619250" cy="1196975"/>
          </a:xfrm>
          <a:prstGeom prst="rect">
            <a:avLst/>
          </a:prstGeom>
          <a:noFill/>
          <a:ln w="57150">
            <a:solidFill>
              <a:srgbClr val="298B3E"/>
            </a:solidFill>
            <a:miter lim="800000"/>
            <a:headEnd/>
            <a:tailEnd/>
          </a:ln>
          <a:effectLst>
            <a:outerShdw dist="35921" dir="2700000" algn="ctr" rotWithShape="0">
              <a:srgbClr val="808080"/>
            </a:outerShdw>
          </a:effectLst>
        </p:spPr>
      </p:pic>
      <p:pic>
        <p:nvPicPr>
          <p:cNvPr id="19" name="Picture 24" descr="k"/>
          <p:cNvPicPr>
            <a:picLocks noChangeAspect="1" noChangeArrowheads="1"/>
          </p:cNvPicPr>
          <p:nvPr/>
        </p:nvPicPr>
        <p:blipFill>
          <a:blip r:embed="rId15"/>
          <a:srcRect/>
          <a:stretch>
            <a:fillRect/>
          </a:stretch>
        </p:blipFill>
        <p:spPr bwMode="auto">
          <a:xfrm>
            <a:off x="0" y="0"/>
            <a:ext cx="1619250" cy="1196975"/>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repeatCount="indefinite"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out)">
                                      <p:cBhvr>
                                        <p:cTn id="7" dur="2000"/>
                                        <p:tgtEl>
                                          <p:spTgt spid="18"/>
                                        </p:tgtEl>
                                      </p:cBhvr>
                                    </p:animEffect>
                                  </p:childTnLst>
                                </p:cTn>
                              </p:par>
                              <p:par>
                                <p:cTn id="8" presetID="8" presetClass="entr" presetSubtype="32" repeatCount="indefinite"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amond(out)">
                                      <p:cBhvr>
                                        <p:cTn id="1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ar-SA" smtClean="0"/>
              <a:t>ستظهر لك صفحة تحتوي على الآتي:</a:t>
            </a:r>
          </a:p>
        </p:txBody>
      </p:sp>
      <p:sp>
        <p:nvSpPr>
          <p:cNvPr id="10243" name="Content Placeholder 2"/>
          <p:cNvSpPr>
            <a:spLocks noGrp="1"/>
          </p:cNvSpPr>
          <p:nvPr>
            <p:ph idx="1"/>
          </p:nvPr>
        </p:nvSpPr>
        <p:spPr/>
        <p:txBody>
          <a:bodyPr/>
          <a:lstStyle/>
          <a:p>
            <a:pPr algn="r"/>
            <a:endParaRPr lang="ar-SA" smtClean="0"/>
          </a:p>
          <a:p>
            <a:pPr algn="r" rtl="1"/>
            <a:r>
              <a:rPr lang="ar-SA" b="1" smtClean="0"/>
              <a:t>اسم مستخدم</a:t>
            </a:r>
          </a:p>
          <a:p>
            <a:pPr algn="r" rtl="1"/>
            <a:r>
              <a:rPr lang="ar-SA" b="1" smtClean="0"/>
              <a:t>كلمة مرور</a:t>
            </a:r>
          </a:p>
          <a:p>
            <a:pPr algn="r" rtl="1"/>
            <a:endParaRPr lang="ar-SA" b="1" smtClean="0"/>
          </a:p>
          <a:p>
            <a:pPr algn="r" rtl="1"/>
            <a:r>
              <a:rPr lang="ar-SA" b="1" smtClean="0"/>
              <a:t>انظر الصفحة التالية:</a:t>
            </a:r>
          </a:p>
        </p:txBody>
      </p:sp>
      <p:pic>
        <p:nvPicPr>
          <p:cNvPr id="4" name="Picture 24" descr="k"/>
          <p:cNvPicPr>
            <a:picLocks noChangeAspect="1" noChangeArrowheads="1"/>
          </p:cNvPicPr>
          <p:nvPr/>
        </p:nvPicPr>
        <p:blipFill>
          <a:blip r:embed="rId2"/>
          <a:srcRect/>
          <a:stretch>
            <a:fillRect/>
          </a:stretch>
        </p:blipFill>
        <p:spPr bwMode="auto">
          <a:xfrm>
            <a:off x="0" y="1"/>
            <a:ext cx="1357290" cy="785794"/>
          </a:xfrm>
          <a:prstGeom prst="rect">
            <a:avLst/>
          </a:prstGeom>
          <a:noFill/>
          <a:ln w="57150">
            <a:solidFill>
              <a:srgbClr val="298B3E"/>
            </a:solidFill>
            <a:miter lim="800000"/>
            <a:headEnd/>
            <a:tailEnd/>
          </a:ln>
          <a:effectLst>
            <a:outerShdw dist="35921" dir="2700000" algn="ctr" rotWithShape="0">
              <a:srgbClr val="808080"/>
            </a:outerShdw>
          </a:effectLst>
        </p:spPr>
      </p:pic>
      <p:pic>
        <p:nvPicPr>
          <p:cNvPr id="5" name="Picture 24" descr="k"/>
          <p:cNvPicPr>
            <a:picLocks noChangeAspect="1" noChangeArrowheads="1"/>
          </p:cNvPicPr>
          <p:nvPr/>
        </p:nvPicPr>
        <p:blipFill>
          <a:blip r:embed="rId3" cstate="print"/>
          <a:srcRect/>
          <a:stretch>
            <a:fillRect/>
          </a:stretch>
        </p:blipFill>
        <p:spPr bwMode="auto">
          <a:xfrm>
            <a:off x="8072462" y="1"/>
            <a:ext cx="1071538" cy="785793"/>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par>
                                <p:cTn id="8" presetID="8" presetClass="entr" presetSubtype="32" repeatCount="indefinite"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out)">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428750" y="115888"/>
            <a:ext cx="6672263" cy="725487"/>
          </a:xfrm>
        </p:spPr>
        <p:txBody>
          <a:bodyPr/>
          <a:lstStyle/>
          <a:p>
            <a:pPr algn="r" rtl="1"/>
            <a:r>
              <a:rPr lang="ar-SA" sz="4000" b="1" baseline="-4000" smtClean="0">
                <a:latin typeface="Arial" charset="0"/>
                <a:ea typeface="Gulim" pitchFamily="34" charset="-127"/>
                <a:cs typeface="Arial" charset="0"/>
              </a:rPr>
              <a:t>ال</a:t>
            </a:r>
            <a:r>
              <a:rPr lang="ar-EG" sz="4000" b="1" baseline="-4000" smtClean="0">
                <a:latin typeface="Arial" charset="0"/>
                <a:ea typeface="Gulim" pitchFamily="34" charset="-127"/>
                <a:cs typeface="Arial" charset="0"/>
              </a:rPr>
              <a:t>شاشة </a:t>
            </a:r>
            <a:r>
              <a:rPr lang="ar-SA" sz="4000" b="1" baseline="-4000" smtClean="0">
                <a:latin typeface="Arial" charset="0"/>
                <a:ea typeface="Gulim" pitchFamily="34" charset="-127"/>
                <a:cs typeface="Arial" charset="0"/>
              </a:rPr>
              <a:t>التي تحتوي على اسم المستخدم وكلمة المرور</a:t>
            </a:r>
            <a:endParaRPr lang="en-US" sz="4000" b="1" baseline="-4000" smtClean="0">
              <a:latin typeface="Arial" charset="0"/>
              <a:ea typeface="Gulim" pitchFamily="34" charset="-127"/>
              <a:cs typeface="Arial" charset="0"/>
            </a:endParaRPr>
          </a:p>
        </p:txBody>
      </p:sp>
      <p:graphicFrame>
        <p:nvGraphicFramePr>
          <p:cNvPr id="1026" name="Object 3"/>
          <p:cNvGraphicFramePr>
            <a:graphicFrameLocks noGrp="1" noChangeAspect="1"/>
          </p:cNvGraphicFramePr>
          <p:nvPr>
            <p:ph idx="1"/>
          </p:nvPr>
        </p:nvGraphicFramePr>
        <p:xfrm>
          <a:off x="900113" y="1125538"/>
          <a:ext cx="5616575" cy="5256212"/>
        </p:xfrm>
        <a:graphic>
          <a:graphicData uri="http://schemas.openxmlformats.org/presentationml/2006/ole">
            <p:oleObj spid="_x0000_s1026" name="Bitmap Image" r:id="rId3" imgW="3734321" imgH="4315427" progId="PBrush">
              <p:embed/>
            </p:oleObj>
          </a:graphicData>
        </a:graphic>
      </p:graphicFrame>
      <p:sp>
        <p:nvSpPr>
          <p:cNvPr id="1100804" name="Line 4"/>
          <p:cNvSpPr>
            <a:spLocks noChangeShapeType="1"/>
          </p:cNvSpPr>
          <p:nvPr/>
        </p:nvSpPr>
        <p:spPr bwMode="auto">
          <a:xfrm flipH="1" flipV="1">
            <a:off x="4643438" y="2924175"/>
            <a:ext cx="1584325" cy="144463"/>
          </a:xfrm>
          <a:prstGeom prst="line">
            <a:avLst/>
          </a:prstGeom>
          <a:noFill/>
          <a:ln w="9525">
            <a:solidFill>
              <a:srgbClr val="FF3300"/>
            </a:solidFill>
            <a:round/>
            <a:headEnd/>
            <a:tailEnd type="triangle" w="med" len="med"/>
          </a:ln>
        </p:spPr>
        <p:txBody>
          <a:bodyPr/>
          <a:lstStyle/>
          <a:p>
            <a:endParaRPr lang="en-US"/>
          </a:p>
        </p:txBody>
      </p:sp>
      <p:sp>
        <p:nvSpPr>
          <p:cNvPr id="1100805" name="Line 5"/>
          <p:cNvSpPr>
            <a:spLocks noChangeShapeType="1"/>
          </p:cNvSpPr>
          <p:nvPr/>
        </p:nvSpPr>
        <p:spPr bwMode="auto">
          <a:xfrm flipH="1">
            <a:off x="4714875" y="2276475"/>
            <a:ext cx="1441450" cy="144463"/>
          </a:xfrm>
          <a:prstGeom prst="line">
            <a:avLst/>
          </a:prstGeom>
          <a:noFill/>
          <a:ln w="9525">
            <a:solidFill>
              <a:srgbClr val="FF3300"/>
            </a:solidFill>
            <a:round/>
            <a:headEnd/>
            <a:tailEnd type="triangle" w="med" len="med"/>
          </a:ln>
        </p:spPr>
        <p:txBody>
          <a:bodyPr/>
          <a:lstStyle/>
          <a:p>
            <a:endParaRPr lang="en-US"/>
          </a:p>
        </p:txBody>
      </p:sp>
      <p:sp>
        <p:nvSpPr>
          <p:cNvPr id="1100806" name="Text Box 6"/>
          <p:cNvSpPr txBox="1">
            <a:spLocks noChangeArrowheads="1"/>
          </p:cNvSpPr>
          <p:nvPr/>
        </p:nvSpPr>
        <p:spPr bwMode="auto">
          <a:xfrm>
            <a:off x="6157913" y="1989138"/>
            <a:ext cx="2159000" cy="466725"/>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ar-EG">
                <a:cs typeface="Times New Roman" pitchFamily="18" charset="0"/>
              </a:rPr>
              <a:t>ادخل اسم المستخدم</a:t>
            </a:r>
            <a:endParaRPr lang="en-US">
              <a:cs typeface="Times New Roman" pitchFamily="18" charset="0"/>
            </a:endParaRPr>
          </a:p>
        </p:txBody>
      </p:sp>
      <p:sp>
        <p:nvSpPr>
          <p:cNvPr id="1100807" name="Text Box 7"/>
          <p:cNvSpPr txBox="1">
            <a:spLocks noChangeArrowheads="1"/>
          </p:cNvSpPr>
          <p:nvPr/>
        </p:nvSpPr>
        <p:spPr bwMode="auto">
          <a:xfrm>
            <a:off x="6229350" y="2852738"/>
            <a:ext cx="2159000" cy="466725"/>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ar-EG">
                <a:cs typeface="Times New Roman" pitchFamily="18" charset="0"/>
              </a:rPr>
              <a:t>ادخل كلمة المرور</a:t>
            </a:r>
            <a:endParaRPr lang="en-US">
              <a:cs typeface="Times New Roman" pitchFamily="18" charset="0"/>
            </a:endParaRPr>
          </a:p>
        </p:txBody>
      </p:sp>
      <p:pic>
        <p:nvPicPr>
          <p:cNvPr id="1032" name="Picture 8" descr="\\Bookhouse6\Kamali\LOGO.GIF"/>
          <p:cNvPicPr>
            <a:picLocks noChangeAspect="1" noChangeArrowheads="1"/>
          </p:cNvPicPr>
          <p:nvPr/>
        </p:nvPicPr>
        <p:blipFill>
          <a:blip r:embed="rId4" r:link="rId5"/>
          <a:srcRect/>
          <a:stretch>
            <a:fillRect/>
          </a:stretch>
        </p:blipFill>
        <p:spPr bwMode="auto">
          <a:xfrm>
            <a:off x="179388" y="188913"/>
            <a:ext cx="1079500" cy="395287"/>
          </a:xfrm>
          <a:prstGeom prst="rect">
            <a:avLst/>
          </a:prstGeom>
          <a:noFill/>
          <a:ln w="9525">
            <a:noFill/>
            <a:miter lim="800000"/>
            <a:headEnd/>
            <a:tailEnd/>
          </a:ln>
        </p:spPr>
      </p:pic>
      <p:pic>
        <p:nvPicPr>
          <p:cNvPr id="1033" name="Picture 9" descr="\\Bookhouse6\Kamali\LOGO.GIF"/>
          <p:cNvPicPr>
            <a:picLocks noChangeAspect="1" noChangeArrowheads="1"/>
          </p:cNvPicPr>
          <p:nvPr/>
        </p:nvPicPr>
        <p:blipFill>
          <a:blip r:embed="rId4" r:link="rId5"/>
          <a:srcRect/>
          <a:stretch>
            <a:fillRect/>
          </a:stretch>
        </p:blipFill>
        <p:spPr bwMode="auto">
          <a:xfrm>
            <a:off x="1042988" y="1196975"/>
            <a:ext cx="1296987" cy="395288"/>
          </a:xfrm>
          <a:prstGeom prst="rect">
            <a:avLst/>
          </a:prstGeom>
          <a:noFill/>
          <a:ln w="9525">
            <a:noFill/>
            <a:miter lim="800000"/>
            <a:headEnd/>
            <a:tailEnd/>
          </a:ln>
        </p:spPr>
      </p:pic>
      <p:sp>
        <p:nvSpPr>
          <p:cNvPr id="1034" name="Rectangle 10"/>
          <p:cNvSpPr>
            <a:spLocks noChangeArrowheads="1"/>
          </p:cNvSpPr>
          <p:nvPr/>
        </p:nvSpPr>
        <p:spPr bwMode="auto">
          <a:xfrm>
            <a:off x="0" y="6400800"/>
            <a:ext cx="7318375" cy="457200"/>
          </a:xfrm>
          <a:prstGeom prst="rect">
            <a:avLst/>
          </a:prstGeom>
          <a:noFill/>
          <a:ln w="9525">
            <a:noFill/>
            <a:miter lim="800000"/>
            <a:headEnd/>
            <a:tailEnd/>
          </a:ln>
        </p:spPr>
        <p:txBody>
          <a:bodyPr anchor="ctr">
            <a:spAutoFit/>
          </a:bodyPr>
          <a:lstStyle/>
          <a:p>
            <a:pPr algn="l" rtl="0" eaLnBrk="0" hangingPunct="0"/>
            <a:r>
              <a:rPr lang="ar-SA" altLang="ja-JP">
                <a:cs typeface="Times New Roman" pitchFamily="18" charset="0"/>
              </a:rPr>
              <a:t>مكتبة جامعة السودان المفتوحة</a:t>
            </a:r>
            <a:r>
              <a:rPr lang="en-US" altLang="ja-JP">
                <a:ea typeface="MS PGothic" pitchFamily="34" charset="-128"/>
                <a:cs typeface="Times New Roman" pitchFamily="18" charset="0"/>
              </a:rPr>
              <a:t> Open University of Sudan Library</a:t>
            </a:r>
            <a:r>
              <a:rPr lang="en-US" altLang="ja-JP">
                <a:ea typeface="MS PGothic" pitchFamily="34" charset="-128"/>
              </a:rPr>
              <a:t> </a:t>
            </a:r>
          </a:p>
        </p:txBody>
      </p:sp>
      <p:sp>
        <p:nvSpPr>
          <p:cNvPr id="11" name="Text Box 7"/>
          <p:cNvSpPr txBox="1">
            <a:spLocks noChangeArrowheads="1"/>
          </p:cNvSpPr>
          <p:nvPr/>
        </p:nvSpPr>
        <p:spPr bwMode="auto">
          <a:xfrm>
            <a:off x="0" y="3286125"/>
            <a:ext cx="928688" cy="1508125"/>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ar-SA" sz="1600" b="1">
                <a:cs typeface="Times New Roman" pitchFamily="18" charset="0"/>
              </a:rPr>
              <a:t>اضغط على المستطيل</a:t>
            </a:r>
          </a:p>
          <a:p>
            <a:pPr algn="ctr" eaLnBrk="0" hangingPunct="0">
              <a:spcBef>
                <a:spcPct val="50000"/>
              </a:spcBef>
            </a:pPr>
            <a:r>
              <a:rPr lang="en-US" sz="1600"/>
              <a:t>Login</a:t>
            </a:r>
          </a:p>
          <a:p>
            <a:pPr algn="ctr" eaLnBrk="0" hangingPunct="0">
              <a:spcBef>
                <a:spcPct val="50000"/>
              </a:spcBef>
            </a:pPr>
            <a:r>
              <a:rPr lang="ar-SA">
                <a:cs typeface="Times New Roman" pitchFamily="18" charset="0"/>
              </a:rPr>
              <a:t> </a:t>
            </a:r>
            <a:endParaRPr lang="en-US">
              <a:cs typeface="Times New Roman" pitchFamily="18" charset="0"/>
            </a:endParaRPr>
          </a:p>
        </p:txBody>
      </p:sp>
      <p:cxnSp>
        <p:nvCxnSpPr>
          <p:cNvPr id="1036" name="Straight Arrow Connector 12"/>
          <p:cNvCxnSpPr>
            <a:cxnSpLocks noChangeShapeType="1"/>
          </p:cNvCxnSpPr>
          <p:nvPr/>
        </p:nvCxnSpPr>
        <p:spPr bwMode="auto">
          <a:xfrm rot="10800000" flipV="1">
            <a:off x="1071563" y="3357563"/>
            <a:ext cx="71437" cy="0"/>
          </a:xfrm>
          <a:prstGeom prst="straightConnector1">
            <a:avLst/>
          </a:prstGeom>
          <a:noFill/>
          <a:ln w="9525" algn="ctr">
            <a:noFill/>
            <a:round/>
            <a:headEnd/>
            <a:tailEnd type="arrow" w="med" len="med"/>
          </a:ln>
        </p:spPr>
      </p:cxnSp>
      <p:cxnSp>
        <p:nvCxnSpPr>
          <p:cNvPr id="1037" name="Straight Arrow Connector 15"/>
          <p:cNvCxnSpPr>
            <a:cxnSpLocks noChangeShapeType="1"/>
            <a:stCxn id="11" idx="3"/>
          </p:cNvCxnSpPr>
          <p:nvPr/>
        </p:nvCxnSpPr>
        <p:spPr bwMode="auto">
          <a:xfrm flipV="1">
            <a:off x="928688" y="3357563"/>
            <a:ext cx="357187" cy="682625"/>
          </a:xfrm>
          <a:prstGeom prst="straightConnector1">
            <a:avLst/>
          </a:prstGeom>
          <a:noFill/>
          <a:ln w="9525" algn="ctr">
            <a:noFill/>
            <a:round/>
            <a:headEnd/>
            <a:tailEnd type="arrow" w="med" len="med"/>
          </a:ln>
        </p:spPr>
      </p:cxnSp>
      <p:cxnSp>
        <p:nvCxnSpPr>
          <p:cNvPr id="18" name="Straight Arrow Connector 17"/>
          <p:cNvCxnSpPr/>
          <p:nvPr/>
        </p:nvCxnSpPr>
        <p:spPr bwMode="auto">
          <a:xfrm rot="10800000" flipV="1">
            <a:off x="857250" y="3286125"/>
            <a:ext cx="428625" cy="71438"/>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pic>
        <p:nvPicPr>
          <p:cNvPr id="15" name="Picture 24" descr="k"/>
          <p:cNvPicPr>
            <a:picLocks noChangeAspect="1" noChangeArrowheads="1"/>
          </p:cNvPicPr>
          <p:nvPr/>
        </p:nvPicPr>
        <p:blipFill>
          <a:blip r:embed="rId6"/>
          <a:srcRect/>
          <a:stretch>
            <a:fillRect/>
          </a:stretch>
        </p:blipFill>
        <p:spPr bwMode="auto">
          <a:xfrm>
            <a:off x="0" y="1"/>
            <a:ext cx="1357290" cy="1000108"/>
          </a:xfrm>
          <a:prstGeom prst="rect">
            <a:avLst/>
          </a:prstGeom>
          <a:noFill/>
          <a:ln w="57150">
            <a:solidFill>
              <a:srgbClr val="298B3E"/>
            </a:solidFill>
            <a:miter lim="800000"/>
            <a:headEnd/>
            <a:tailEnd/>
          </a:ln>
          <a:effectLst>
            <a:outerShdw dist="35921" dir="2700000" algn="ctr" rotWithShape="0">
              <a:srgbClr val="808080"/>
            </a:outerShdw>
          </a:effectLst>
        </p:spPr>
      </p:pic>
      <p:pic>
        <p:nvPicPr>
          <p:cNvPr id="16" name="Picture 24" descr="k"/>
          <p:cNvPicPr>
            <a:picLocks noChangeAspect="1" noChangeArrowheads="1"/>
          </p:cNvPicPr>
          <p:nvPr/>
        </p:nvPicPr>
        <p:blipFill>
          <a:blip r:embed="rId7" cstate="print"/>
          <a:srcRect/>
          <a:stretch>
            <a:fillRect/>
          </a:stretch>
        </p:blipFill>
        <p:spPr bwMode="auto">
          <a:xfrm>
            <a:off x="8143900" y="1"/>
            <a:ext cx="1000100" cy="785794"/>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00806"/>
                                        </p:tgtEl>
                                        <p:attrNameLst>
                                          <p:attrName>style.visibility</p:attrName>
                                        </p:attrNameLst>
                                      </p:cBhvr>
                                      <p:to>
                                        <p:strVal val="visible"/>
                                      </p:to>
                                    </p:set>
                                    <p:anim calcmode="lin" valueType="num">
                                      <p:cBhvr additive="base">
                                        <p:cTn id="7" dur="500" fill="hold"/>
                                        <p:tgtEl>
                                          <p:spTgt spid="1100806"/>
                                        </p:tgtEl>
                                        <p:attrNameLst>
                                          <p:attrName>ppt_x</p:attrName>
                                        </p:attrNameLst>
                                      </p:cBhvr>
                                      <p:tavLst>
                                        <p:tav tm="0">
                                          <p:val>
                                            <p:strVal val="0-#ppt_w/2"/>
                                          </p:val>
                                        </p:tav>
                                        <p:tav tm="100000">
                                          <p:val>
                                            <p:strVal val="#ppt_x"/>
                                          </p:val>
                                        </p:tav>
                                      </p:tavLst>
                                    </p:anim>
                                    <p:anim calcmode="lin" valueType="num">
                                      <p:cBhvr additive="base">
                                        <p:cTn id="8" dur="500" fill="hold"/>
                                        <p:tgtEl>
                                          <p:spTgt spid="110080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00805"/>
                                        </p:tgtEl>
                                        <p:attrNameLst>
                                          <p:attrName>style.visibility</p:attrName>
                                        </p:attrNameLst>
                                      </p:cBhvr>
                                      <p:to>
                                        <p:strVal val="visible"/>
                                      </p:to>
                                    </p:set>
                                    <p:anim calcmode="lin" valueType="num">
                                      <p:cBhvr additive="base">
                                        <p:cTn id="11" dur="500" fill="hold"/>
                                        <p:tgtEl>
                                          <p:spTgt spid="1100805"/>
                                        </p:tgtEl>
                                        <p:attrNameLst>
                                          <p:attrName>ppt_x</p:attrName>
                                        </p:attrNameLst>
                                      </p:cBhvr>
                                      <p:tavLst>
                                        <p:tav tm="0">
                                          <p:val>
                                            <p:strVal val="0-#ppt_w/2"/>
                                          </p:val>
                                        </p:tav>
                                        <p:tav tm="100000">
                                          <p:val>
                                            <p:strVal val="#ppt_x"/>
                                          </p:val>
                                        </p:tav>
                                      </p:tavLst>
                                    </p:anim>
                                    <p:anim calcmode="lin" valueType="num">
                                      <p:cBhvr additive="base">
                                        <p:cTn id="12" dur="500" fill="hold"/>
                                        <p:tgtEl>
                                          <p:spTgt spid="110080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00807"/>
                                        </p:tgtEl>
                                        <p:attrNameLst>
                                          <p:attrName>style.visibility</p:attrName>
                                        </p:attrNameLst>
                                      </p:cBhvr>
                                      <p:to>
                                        <p:strVal val="visible"/>
                                      </p:to>
                                    </p:set>
                                    <p:anim calcmode="lin" valueType="num">
                                      <p:cBhvr additive="base">
                                        <p:cTn id="17" dur="500" fill="hold"/>
                                        <p:tgtEl>
                                          <p:spTgt spid="1100807"/>
                                        </p:tgtEl>
                                        <p:attrNameLst>
                                          <p:attrName>ppt_x</p:attrName>
                                        </p:attrNameLst>
                                      </p:cBhvr>
                                      <p:tavLst>
                                        <p:tav tm="0">
                                          <p:val>
                                            <p:strVal val="0-#ppt_w/2"/>
                                          </p:val>
                                        </p:tav>
                                        <p:tav tm="100000">
                                          <p:val>
                                            <p:strVal val="#ppt_x"/>
                                          </p:val>
                                        </p:tav>
                                      </p:tavLst>
                                    </p:anim>
                                    <p:anim calcmode="lin" valueType="num">
                                      <p:cBhvr additive="base">
                                        <p:cTn id="18" dur="500" fill="hold"/>
                                        <p:tgtEl>
                                          <p:spTgt spid="110080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00804"/>
                                        </p:tgtEl>
                                        <p:attrNameLst>
                                          <p:attrName>style.visibility</p:attrName>
                                        </p:attrNameLst>
                                      </p:cBhvr>
                                      <p:to>
                                        <p:strVal val="visible"/>
                                      </p:to>
                                    </p:set>
                                    <p:anim calcmode="lin" valueType="num">
                                      <p:cBhvr additive="base">
                                        <p:cTn id="21" dur="500" fill="hold"/>
                                        <p:tgtEl>
                                          <p:spTgt spid="1100804"/>
                                        </p:tgtEl>
                                        <p:attrNameLst>
                                          <p:attrName>ppt_x</p:attrName>
                                        </p:attrNameLst>
                                      </p:cBhvr>
                                      <p:tavLst>
                                        <p:tav tm="0">
                                          <p:val>
                                            <p:strVal val="0-#ppt_w/2"/>
                                          </p:val>
                                        </p:tav>
                                        <p:tav tm="100000">
                                          <p:val>
                                            <p:strVal val="#ppt_x"/>
                                          </p:val>
                                        </p:tav>
                                      </p:tavLst>
                                    </p:anim>
                                    <p:anim calcmode="lin" valueType="num">
                                      <p:cBhvr additive="base">
                                        <p:cTn id="22" dur="500" fill="hold"/>
                                        <p:tgtEl>
                                          <p:spTgt spid="110080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8" presetClass="entr" presetSubtype="32" repeatCount="indefinite"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amond(out)">
                                      <p:cBhvr>
                                        <p:cTn id="31" dur="2000"/>
                                        <p:tgtEl>
                                          <p:spTgt spid="15"/>
                                        </p:tgtEl>
                                      </p:cBhvr>
                                    </p:animEffect>
                                  </p:childTnLst>
                                </p:cTn>
                              </p:par>
                              <p:par>
                                <p:cTn id="32" presetID="8" presetClass="entr" presetSubtype="32" repeatCount="indefinite"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amond(out)">
                                      <p:cBhvr>
                                        <p:cTn id="3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0804" grpId="0" animBg="1"/>
      <p:bldP spid="1100805" grpId="0" animBg="1"/>
      <p:bldP spid="1100806" grpId="0" animBg="1"/>
      <p:bldP spid="1100807"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962025" y="115888"/>
            <a:ext cx="7138988" cy="1143000"/>
          </a:xfrm>
        </p:spPr>
        <p:txBody>
          <a:bodyPr/>
          <a:lstStyle/>
          <a:p>
            <a:pPr algn="r"/>
            <a:r>
              <a:rPr lang="ar-EG" sz="4000" b="1" baseline="-4000" smtClean="0">
                <a:latin typeface="Arial" charset="0"/>
                <a:ea typeface="Gulim" pitchFamily="34" charset="-127"/>
                <a:cs typeface="Arial" charset="0"/>
              </a:rPr>
              <a:t>شاشة اختيار </a:t>
            </a:r>
            <a:r>
              <a:rPr lang="ar-SA" sz="4000" b="1" baseline="-4000" smtClean="0">
                <a:latin typeface="Arial" charset="0"/>
                <a:ea typeface="Gulim" pitchFamily="34" charset="-127"/>
                <a:cs typeface="Arial" charset="0"/>
              </a:rPr>
              <a:t>قاعدة</a:t>
            </a:r>
            <a:r>
              <a:rPr lang="ar-SA" sz="4000" b="1" smtClean="0">
                <a:latin typeface="Arial" charset="0"/>
                <a:ea typeface="Gulim" pitchFamily="34" charset="-127"/>
                <a:cs typeface="Arial" charset="0"/>
              </a:rPr>
              <a:t> </a:t>
            </a:r>
            <a:r>
              <a:rPr lang="ar-SA" sz="2400" b="1" smtClean="0">
                <a:latin typeface="Arial" charset="0"/>
                <a:ea typeface="Gulim" pitchFamily="34" charset="-127"/>
                <a:cs typeface="Arial" charset="0"/>
              </a:rPr>
              <a:t>البيانات</a:t>
            </a:r>
            <a:endParaRPr lang="en-US" sz="2400" b="1" baseline="-4000" smtClean="0">
              <a:latin typeface="Arial" charset="0"/>
              <a:ea typeface="Gulim" pitchFamily="34" charset="-127"/>
              <a:cs typeface="Arial" charset="0"/>
            </a:endParaRPr>
          </a:p>
        </p:txBody>
      </p:sp>
      <p:pic>
        <p:nvPicPr>
          <p:cNvPr id="11267" name="Picture 5"/>
          <p:cNvPicPr>
            <a:picLocks noGrp="1" noChangeAspect="1" noChangeArrowheads="1"/>
          </p:cNvPicPr>
          <p:nvPr>
            <p:ph idx="1"/>
          </p:nvPr>
        </p:nvPicPr>
        <p:blipFill>
          <a:blip r:embed="rId2"/>
          <a:srcRect/>
          <a:stretch>
            <a:fillRect/>
          </a:stretch>
        </p:blipFill>
        <p:spPr>
          <a:xfrm>
            <a:off x="1187450" y="1628775"/>
            <a:ext cx="8229600" cy="4525963"/>
          </a:xfrm>
        </p:spPr>
      </p:pic>
      <p:sp>
        <p:nvSpPr>
          <p:cNvPr id="1039366" name="Text Box 6"/>
          <p:cNvSpPr txBox="1">
            <a:spLocks noChangeArrowheads="1"/>
          </p:cNvSpPr>
          <p:nvPr/>
        </p:nvSpPr>
        <p:spPr bwMode="auto">
          <a:xfrm>
            <a:off x="1547813" y="3197225"/>
            <a:ext cx="2238375" cy="376238"/>
          </a:xfrm>
          <a:prstGeom prst="rect">
            <a:avLst/>
          </a:prstGeom>
          <a:noFill/>
          <a:ln w="9525">
            <a:solidFill>
              <a:schemeClr val="tx1"/>
            </a:solidFill>
            <a:miter lim="800000"/>
            <a:headEnd/>
            <a:tailEnd/>
          </a:ln>
        </p:spPr>
        <p:txBody>
          <a:bodyPr>
            <a:spAutoFit/>
          </a:bodyPr>
          <a:lstStyle/>
          <a:p>
            <a:pPr algn="ctr" rtl="0" eaLnBrk="0" hangingPunct="0">
              <a:spcBef>
                <a:spcPct val="50000"/>
              </a:spcBef>
            </a:pPr>
            <a:r>
              <a:rPr lang="ar-SA" sz="1800">
                <a:cs typeface="Times New Roman" pitchFamily="18" charset="0"/>
              </a:rPr>
              <a:t>قم ب</a:t>
            </a:r>
            <a:r>
              <a:rPr lang="ar-EG" sz="1800">
                <a:cs typeface="Times New Roman" pitchFamily="18" charset="0"/>
              </a:rPr>
              <a:t>اختيار القاعدة</a:t>
            </a:r>
            <a:endParaRPr lang="en-US" sz="1800">
              <a:cs typeface="Times New Roman" pitchFamily="18" charset="0"/>
            </a:endParaRPr>
          </a:p>
        </p:txBody>
      </p:sp>
      <p:sp>
        <p:nvSpPr>
          <p:cNvPr id="1039368" name="Text Box 8"/>
          <p:cNvSpPr txBox="1">
            <a:spLocks noChangeArrowheads="1"/>
          </p:cNvSpPr>
          <p:nvPr/>
        </p:nvSpPr>
        <p:spPr bwMode="auto">
          <a:xfrm>
            <a:off x="1692275" y="4941888"/>
            <a:ext cx="2952750" cy="646112"/>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ar-EG" sz="1800">
                <a:cs typeface="Times New Roman" pitchFamily="18" charset="0"/>
              </a:rPr>
              <a:t> ثم اضغط</a:t>
            </a:r>
            <a:r>
              <a:rPr lang="ar-SA" sz="1800">
                <a:cs typeface="Times New Roman" pitchFamily="18" charset="0"/>
              </a:rPr>
              <a:t> على</a:t>
            </a:r>
            <a:r>
              <a:rPr lang="ar-EG" sz="1800">
                <a:cs typeface="Times New Roman" pitchFamily="18" charset="0"/>
              </a:rPr>
              <a:t> </a:t>
            </a:r>
            <a:r>
              <a:rPr lang="en-US" sz="1800">
                <a:cs typeface="Times New Roman" pitchFamily="18" charset="0"/>
              </a:rPr>
              <a:t> continue </a:t>
            </a:r>
            <a:r>
              <a:rPr lang="ar-EG" sz="1800">
                <a:cs typeface="Times New Roman" pitchFamily="18" charset="0"/>
              </a:rPr>
              <a:t>ل</a:t>
            </a:r>
            <a:r>
              <a:rPr lang="ar-SA" sz="1800">
                <a:cs typeface="Times New Roman" pitchFamily="18" charset="0"/>
              </a:rPr>
              <a:t>ت</a:t>
            </a:r>
            <a:r>
              <a:rPr lang="ar-EG" sz="1800">
                <a:cs typeface="Times New Roman" pitchFamily="18" charset="0"/>
              </a:rPr>
              <a:t>بدأ البحث</a:t>
            </a:r>
            <a:endParaRPr lang="en-US" sz="1800">
              <a:cs typeface="Times New Roman" pitchFamily="18" charset="0"/>
            </a:endParaRPr>
          </a:p>
        </p:txBody>
      </p:sp>
      <p:sp>
        <p:nvSpPr>
          <p:cNvPr id="1039369" name="Line 9"/>
          <p:cNvSpPr>
            <a:spLocks noChangeShapeType="1"/>
          </p:cNvSpPr>
          <p:nvPr/>
        </p:nvSpPr>
        <p:spPr bwMode="auto">
          <a:xfrm flipH="1">
            <a:off x="1476375" y="5157788"/>
            <a:ext cx="215900" cy="0"/>
          </a:xfrm>
          <a:prstGeom prst="line">
            <a:avLst/>
          </a:prstGeom>
          <a:noFill/>
          <a:ln w="9525">
            <a:solidFill>
              <a:srgbClr val="FF3300"/>
            </a:solidFill>
            <a:round/>
            <a:headEnd/>
            <a:tailEnd type="triangle" w="med" len="med"/>
          </a:ln>
        </p:spPr>
        <p:txBody>
          <a:bodyPr/>
          <a:lstStyle/>
          <a:p>
            <a:endParaRPr lang="en-US"/>
          </a:p>
        </p:txBody>
      </p:sp>
      <p:sp>
        <p:nvSpPr>
          <p:cNvPr id="1039370" name="AutoShape 10"/>
          <p:cNvSpPr>
            <a:spLocks noChangeArrowheads="1"/>
          </p:cNvSpPr>
          <p:nvPr/>
        </p:nvSpPr>
        <p:spPr bwMode="auto">
          <a:xfrm>
            <a:off x="5364163" y="2205038"/>
            <a:ext cx="2808287" cy="360362"/>
          </a:xfrm>
          <a:prstGeom prst="roundRect">
            <a:avLst>
              <a:gd name="adj" fmla="val 16667"/>
            </a:avLst>
          </a:prstGeom>
          <a:noFill/>
          <a:ln w="38100">
            <a:solidFill>
              <a:srgbClr val="FF3300"/>
            </a:solidFill>
            <a:round/>
            <a:headEnd/>
            <a:tailEnd/>
          </a:ln>
        </p:spPr>
        <p:txBody>
          <a:bodyPr wrap="none" anchor="ctr"/>
          <a:lstStyle/>
          <a:p>
            <a:pPr algn="ctr" rtl="0" eaLnBrk="0" hangingPunct="0"/>
            <a:endParaRPr lang="ar-SA">
              <a:solidFill>
                <a:srgbClr val="FF3300"/>
              </a:solidFill>
            </a:endParaRPr>
          </a:p>
        </p:txBody>
      </p:sp>
      <p:sp>
        <p:nvSpPr>
          <p:cNvPr id="1039371" name="Text Box 11"/>
          <p:cNvSpPr txBox="1">
            <a:spLocks noChangeArrowheads="1"/>
          </p:cNvSpPr>
          <p:nvPr/>
        </p:nvSpPr>
        <p:spPr bwMode="auto">
          <a:xfrm>
            <a:off x="4859338" y="1628775"/>
            <a:ext cx="2305050" cy="376238"/>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ar-EG" sz="1800">
                <a:cs typeface="Times New Roman" pitchFamily="18" charset="0"/>
              </a:rPr>
              <a:t>اسم الهيئة التي تتبع لها</a:t>
            </a:r>
            <a:endParaRPr lang="en-US" sz="1800">
              <a:cs typeface="Times New Roman" pitchFamily="18" charset="0"/>
            </a:endParaRPr>
          </a:p>
        </p:txBody>
      </p:sp>
      <p:sp>
        <p:nvSpPr>
          <p:cNvPr id="1039372" name="Line 12"/>
          <p:cNvSpPr>
            <a:spLocks noChangeShapeType="1"/>
          </p:cNvSpPr>
          <p:nvPr/>
        </p:nvSpPr>
        <p:spPr bwMode="auto">
          <a:xfrm>
            <a:off x="5651500" y="1989138"/>
            <a:ext cx="73025" cy="215900"/>
          </a:xfrm>
          <a:prstGeom prst="line">
            <a:avLst/>
          </a:prstGeom>
          <a:noFill/>
          <a:ln w="9525">
            <a:solidFill>
              <a:srgbClr val="FF3300"/>
            </a:solidFill>
            <a:round/>
            <a:headEnd/>
            <a:tailEnd type="triangle" w="med" len="med"/>
          </a:ln>
        </p:spPr>
        <p:txBody>
          <a:bodyPr/>
          <a:lstStyle/>
          <a:p>
            <a:endParaRPr lang="en-US"/>
          </a:p>
        </p:txBody>
      </p:sp>
      <p:sp>
        <p:nvSpPr>
          <p:cNvPr id="1039374" name="Oval 14"/>
          <p:cNvSpPr>
            <a:spLocks noChangeArrowheads="1"/>
          </p:cNvSpPr>
          <p:nvPr/>
        </p:nvSpPr>
        <p:spPr bwMode="auto">
          <a:xfrm>
            <a:off x="611188" y="3573463"/>
            <a:ext cx="360362" cy="360362"/>
          </a:xfrm>
          <a:prstGeom prst="ellipse">
            <a:avLst/>
          </a:prstGeom>
          <a:noFill/>
          <a:ln w="28575">
            <a:solidFill>
              <a:srgbClr val="FF3300"/>
            </a:solidFill>
            <a:round/>
            <a:headEnd/>
            <a:tailEnd/>
          </a:ln>
        </p:spPr>
        <p:txBody>
          <a:bodyPr wrap="none" anchor="ctr"/>
          <a:lstStyle/>
          <a:p>
            <a:pPr algn="ctr" rtl="0" eaLnBrk="0" hangingPunct="0"/>
            <a:endParaRPr lang="ar-SA"/>
          </a:p>
        </p:txBody>
      </p:sp>
      <p:sp>
        <p:nvSpPr>
          <p:cNvPr id="1039375" name="AutoShape 15"/>
          <p:cNvSpPr>
            <a:spLocks noChangeArrowheads="1"/>
          </p:cNvSpPr>
          <p:nvPr/>
        </p:nvSpPr>
        <p:spPr bwMode="auto">
          <a:xfrm>
            <a:off x="539750" y="4941888"/>
            <a:ext cx="936625" cy="287337"/>
          </a:xfrm>
          <a:prstGeom prst="roundRect">
            <a:avLst>
              <a:gd name="adj" fmla="val 16667"/>
            </a:avLst>
          </a:prstGeom>
          <a:noFill/>
          <a:ln w="28575">
            <a:solidFill>
              <a:srgbClr val="FF3300"/>
            </a:solidFill>
            <a:round/>
            <a:headEnd/>
            <a:tailEnd/>
          </a:ln>
        </p:spPr>
        <p:txBody>
          <a:bodyPr wrap="none" anchor="ctr"/>
          <a:lstStyle/>
          <a:p>
            <a:pPr algn="ctr" rtl="0" eaLnBrk="0" hangingPunct="0"/>
            <a:endParaRPr lang="ar-SA">
              <a:solidFill>
                <a:srgbClr val="FF3300"/>
              </a:solidFill>
            </a:endParaRPr>
          </a:p>
        </p:txBody>
      </p:sp>
      <p:sp>
        <p:nvSpPr>
          <p:cNvPr id="1039376" name="Line 16"/>
          <p:cNvSpPr>
            <a:spLocks noChangeShapeType="1"/>
          </p:cNvSpPr>
          <p:nvPr/>
        </p:nvSpPr>
        <p:spPr bwMode="auto">
          <a:xfrm flipH="1">
            <a:off x="900113" y="3502025"/>
            <a:ext cx="647700" cy="142875"/>
          </a:xfrm>
          <a:prstGeom prst="line">
            <a:avLst/>
          </a:prstGeom>
          <a:noFill/>
          <a:ln w="9525">
            <a:solidFill>
              <a:srgbClr val="FF3300"/>
            </a:solidFill>
            <a:round/>
            <a:headEnd/>
            <a:tailEnd type="triangle" w="med" len="med"/>
          </a:ln>
        </p:spPr>
        <p:txBody>
          <a:bodyPr/>
          <a:lstStyle/>
          <a:p>
            <a:endParaRPr lang="en-US"/>
          </a:p>
        </p:txBody>
      </p:sp>
      <p:sp>
        <p:nvSpPr>
          <p:cNvPr id="11278" name="Rectangle 18"/>
          <p:cNvSpPr>
            <a:spLocks noChangeArrowheads="1"/>
          </p:cNvSpPr>
          <p:nvPr/>
        </p:nvSpPr>
        <p:spPr bwMode="auto">
          <a:xfrm>
            <a:off x="0" y="6400800"/>
            <a:ext cx="7318375" cy="457200"/>
          </a:xfrm>
          <a:prstGeom prst="rect">
            <a:avLst/>
          </a:prstGeom>
          <a:noFill/>
          <a:ln w="9525">
            <a:noFill/>
            <a:miter lim="800000"/>
            <a:headEnd/>
            <a:tailEnd/>
          </a:ln>
        </p:spPr>
        <p:txBody>
          <a:bodyPr anchor="ctr">
            <a:spAutoFit/>
          </a:bodyPr>
          <a:lstStyle/>
          <a:p>
            <a:pPr algn="l" rtl="0" eaLnBrk="0" hangingPunct="0"/>
            <a:r>
              <a:rPr lang="ar-SA" altLang="ja-JP">
                <a:cs typeface="Times New Roman" pitchFamily="18" charset="0"/>
              </a:rPr>
              <a:t>مكتبة جامعة السودان المفتوحة</a:t>
            </a:r>
            <a:r>
              <a:rPr lang="en-US" altLang="ja-JP">
                <a:ea typeface="MS PGothic" pitchFamily="34" charset="-128"/>
                <a:cs typeface="Times New Roman" pitchFamily="18" charset="0"/>
              </a:rPr>
              <a:t> Open University of Sudan Library</a:t>
            </a:r>
            <a:r>
              <a:rPr lang="en-US" altLang="ja-JP">
                <a:ea typeface="MS PGothic" pitchFamily="34" charset="-128"/>
              </a:rPr>
              <a:t> </a:t>
            </a:r>
          </a:p>
        </p:txBody>
      </p:sp>
      <p:pic>
        <p:nvPicPr>
          <p:cNvPr id="15" name="Picture 24" descr="k"/>
          <p:cNvPicPr>
            <a:picLocks noChangeAspect="1" noChangeArrowheads="1"/>
          </p:cNvPicPr>
          <p:nvPr/>
        </p:nvPicPr>
        <p:blipFill>
          <a:blip r:embed="rId3"/>
          <a:srcRect/>
          <a:stretch>
            <a:fillRect/>
          </a:stretch>
        </p:blipFill>
        <p:spPr bwMode="auto">
          <a:xfrm>
            <a:off x="0" y="1"/>
            <a:ext cx="1142976" cy="785794"/>
          </a:xfrm>
          <a:prstGeom prst="rect">
            <a:avLst/>
          </a:prstGeom>
          <a:noFill/>
          <a:ln w="57150">
            <a:solidFill>
              <a:srgbClr val="298B3E"/>
            </a:solidFill>
            <a:miter lim="800000"/>
            <a:headEnd/>
            <a:tailEnd/>
          </a:ln>
          <a:effectLst>
            <a:outerShdw dist="35921" dir="2700000" algn="ctr" rotWithShape="0">
              <a:srgbClr val="808080"/>
            </a:outerShdw>
          </a:effectLst>
        </p:spPr>
      </p:pic>
      <p:pic>
        <p:nvPicPr>
          <p:cNvPr id="16" name="Picture 24" descr="k"/>
          <p:cNvPicPr>
            <a:picLocks noChangeAspect="1" noChangeArrowheads="1"/>
          </p:cNvPicPr>
          <p:nvPr/>
        </p:nvPicPr>
        <p:blipFill>
          <a:blip r:embed="rId4" cstate="print"/>
          <a:srcRect/>
          <a:stretch>
            <a:fillRect/>
          </a:stretch>
        </p:blipFill>
        <p:spPr bwMode="auto">
          <a:xfrm>
            <a:off x="8143900" y="1"/>
            <a:ext cx="1000100" cy="785794"/>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39371"/>
                                        </p:tgtEl>
                                        <p:attrNameLst>
                                          <p:attrName>style.visibility</p:attrName>
                                        </p:attrNameLst>
                                      </p:cBhvr>
                                      <p:to>
                                        <p:strVal val="visible"/>
                                      </p:to>
                                    </p:set>
                                    <p:anim calcmode="lin" valueType="num">
                                      <p:cBhvr additive="base">
                                        <p:cTn id="7" dur="500" fill="hold"/>
                                        <p:tgtEl>
                                          <p:spTgt spid="1039371"/>
                                        </p:tgtEl>
                                        <p:attrNameLst>
                                          <p:attrName>ppt_x</p:attrName>
                                        </p:attrNameLst>
                                      </p:cBhvr>
                                      <p:tavLst>
                                        <p:tav tm="0">
                                          <p:val>
                                            <p:strVal val="0-#ppt_w/2"/>
                                          </p:val>
                                        </p:tav>
                                        <p:tav tm="100000">
                                          <p:val>
                                            <p:strVal val="#ppt_x"/>
                                          </p:val>
                                        </p:tav>
                                      </p:tavLst>
                                    </p:anim>
                                    <p:anim calcmode="lin" valueType="num">
                                      <p:cBhvr additive="base">
                                        <p:cTn id="8" dur="500" fill="hold"/>
                                        <p:tgtEl>
                                          <p:spTgt spid="103937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39372"/>
                                        </p:tgtEl>
                                        <p:attrNameLst>
                                          <p:attrName>style.visibility</p:attrName>
                                        </p:attrNameLst>
                                      </p:cBhvr>
                                      <p:to>
                                        <p:strVal val="visible"/>
                                      </p:to>
                                    </p:set>
                                    <p:anim calcmode="lin" valueType="num">
                                      <p:cBhvr additive="base">
                                        <p:cTn id="11" dur="500" fill="hold"/>
                                        <p:tgtEl>
                                          <p:spTgt spid="1039372"/>
                                        </p:tgtEl>
                                        <p:attrNameLst>
                                          <p:attrName>ppt_x</p:attrName>
                                        </p:attrNameLst>
                                      </p:cBhvr>
                                      <p:tavLst>
                                        <p:tav tm="0">
                                          <p:val>
                                            <p:strVal val="0-#ppt_w/2"/>
                                          </p:val>
                                        </p:tav>
                                        <p:tav tm="100000">
                                          <p:val>
                                            <p:strVal val="#ppt_x"/>
                                          </p:val>
                                        </p:tav>
                                      </p:tavLst>
                                    </p:anim>
                                    <p:anim calcmode="lin" valueType="num">
                                      <p:cBhvr additive="base">
                                        <p:cTn id="12" dur="500" fill="hold"/>
                                        <p:tgtEl>
                                          <p:spTgt spid="103937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39370"/>
                                        </p:tgtEl>
                                        <p:attrNameLst>
                                          <p:attrName>style.visibility</p:attrName>
                                        </p:attrNameLst>
                                      </p:cBhvr>
                                      <p:to>
                                        <p:strVal val="visible"/>
                                      </p:to>
                                    </p:set>
                                    <p:anim calcmode="lin" valueType="num">
                                      <p:cBhvr additive="base">
                                        <p:cTn id="15" dur="500" fill="hold"/>
                                        <p:tgtEl>
                                          <p:spTgt spid="1039370"/>
                                        </p:tgtEl>
                                        <p:attrNameLst>
                                          <p:attrName>ppt_x</p:attrName>
                                        </p:attrNameLst>
                                      </p:cBhvr>
                                      <p:tavLst>
                                        <p:tav tm="0">
                                          <p:val>
                                            <p:strVal val="0-#ppt_w/2"/>
                                          </p:val>
                                        </p:tav>
                                        <p:tav tm="100000">
                                          <p:val>
                                            <p:strVal val="#ppt_x"/>
                                          </p:val>
                                        </p:tav>
                                      </p:tavLst>
                                    </p:anim>
                                    <p:anim calcmode="lin" valueType="num">
                                      <p:cBhvr additive="base">
                                        <p:cTn id="16" dur="500" fill="hold"/>
                                        <p:tgtEl>
                                          <p:spTgt spid="103937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39366"/>
                                        </p:tgtEl>
                                        <p:attrNameLst>
                                          <p:attrName>style.visibility</p:attrName>
                                        </p:attrNameLst>
                                      </p:cBhvr>
                                      <p:to>
                                        <p:strVal val="visible"/>
                                      </p:to>
                                    </p:set>
                                    <p:anim calcmode="lin" valueType="num">
                                      <p:cBhvr additive="base">
                                        <p:cTn id="21" dur="500" fill="hold"/>
                                        <p:tgtEl>
                                          <p:spTgt spid="1039366"/>
                                        </p:tgtEl>
                                        <p:attrNameLst>
                                          <p:attrName>ppt_x</p:attrName>
                                        </p:attrNameLst>
                                      </p:cBhvr>
                                      <p:tavLst>
                                        <p:tav tm="0">
                                          <p:val>
                                            <p:strVal val="0-#ppt_w/2"/>
                                          </p:val>
                                        </p:tav>
                                        <p:tav tm="100000">
                                          <p:val>
                                            <p:strVal val="#ppt_x"/>
                                          </p:val>
                                        </p:tav>
                                      </p:tavLst>
                                    </p:anim>
                                    <p:anim calcmode="lin" valueType="num">
                                      <p:cBhvr additive="base">
                                        <p:cTn id="22" dur="500" fill="hold"/>
                                        <p:tgtEl>
                                          <p:spTgt spid="1039366"/>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39376"/>
                                        </p:tgtEl>
                                        <p:attrNameLst>
                                          <p:attrName>style.visibility</p:attrName>
                                        </p:attrNameLst>
                                      </p:cBhvr>
                                      <p:to>
                                        <p:strVal val="visible"/>
                                      </p:to>
                                    </p:set>
                                    <p:anim calcmode="lin" valueType="num">
                                      <p:cBhvr additive="base">
                                        <p:cTn id="25" dur="500" fill="hold"/>
                                        <p:tgtEl>
                                          <p:spTgt spid="1039376"/>
                                        </p:tgtEl>
                                        <p:attrNameLst>
                                          <p:attrName>ppt_x</p:attrName>
                                        </p:attrNameLst>
                                      </p:cBhvr>
                                      <p:tavLst>
                                        <p:tav tm="0">
                                          <p:val>
                                            <p:strVal val="0-#ppt_w/2"/>
                                          </p:val>
                                        </p:tav>
                                        <p:tav tm="100000">
                                          <p:val>
                                            <p:strVal val="#ppt_x"/>
                                          </p:val>
                                        </p:tav>
                                      </p:tavLst>
                                    </p:anim>
                                    <p:anim calcmode="lin" valueType="num">
                                      <p:cBhvr additive="base">
                                        <p:cTn id="26" dur="500" fill="hold"/>
                                        <p:tgtEl>
                                          <p:spTgt spid="103937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39374"/>
                                        </p:tgtEl>
                                        <p:attrNameLst>
                                          <p:attrName>style.visibility</p:attrName>
                                        </p:attrNameLst>
                                      </p:cBhvr>
                                      <p:to>
                                        <p:strVal val="visible"/>
                                      </p:to>
                                    </p:set>
                                    <p:anim calcmode="lin" valueType="num">
                                      <p:cBhvr additive="base">
                                        <p:cTn id="29" dur="500" fill="hold"/>
                                        <p:tgtEl>
                                          <p:spTgt spid="1039374"/>
                                        </p:tgtEl>
                                        <p:attrNameLst>
                                          <p:attrName>ppt_x</p:attrName>
                                        </p:attrNameLst>
                                      </p:cBhvr>
                                      <p:tavLst>
                                        <p:tav tm="0">
                                          <p:val>
                                            <p:strVal val="0-#ppt_w/2"/>
                                          </p:val>
                                        </p:tav>
                                        <p:tav tm="100000">
                                          <p:val>
                                            <p:strVal val="#ppt_x"/>
                                          </p:val>
                                        </p:tav>
                                      </p:tavLst>
                                    </p:anim>
                                    <p:anim calcmode="lin" valueType="num">
                                      <p:cBhvr additive="base">
                                        <p:cTn id="30" dur="500" fill="hold"/>
                                        <p:tgtEl>
                                          <p:spTgt spid="103937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039368"/>
                                        </p:tgtEl>
                                        <p:attrNameLst>
                                          <p:attrName>style.visibility</p:attrName>
                                        </p:attrNameLst>
                                      </p:cBhvr>
                                      <p:to>
                                        <p:strVal val="visible"/>
                                      </p:to>
                                    </p:set>
                                    <p:anim calcmode="lin" valueType="num">
                                      <p:cBhvr additive="base">
                                        <p:cTn id="35" dur="500" fill="hold"/>
                                        <p:tgtEl>
                                          <p:spTgt spid="1039368"/>
                                        </p:tgtEl>
                                        <p:attrNameLst>
                                          <p:attrName>ppt_x</p:attrName>
                                        </p:attrNameLst>
                                      </p:cBhvr>
                                      <p:tavLst>
                                        <p:tav tm="0">
                                          <p:val>
                                            <p:strVal val="0-#ppt_w/2"/>
                                          </p:val>
                                        </p:tav>
                                        <p:tav tm="100000">
                                          <p:val>
                                            <p:strVal val="#ppt_x"/>
                                          </p:val>
                                        </p:tav>
                                      </p:tavLst>
                                    </p:anim>
                                    <p:anim calcmode="lin" valueType="num">
                                      <p:cBhvr additive="base">
                                        <p:cTn id="36" dur="500" fill="hold"/>
                                        <p:tgtEl>
                                          <p:spTgt spid="103936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039369"/>
                                        </p:tgtEl>
                                        <p:attrNameLst>
                                          <p:attrName>style.visibility</p:attrName>
                                        </p:attrNameLst>
                                      </p:cBhvr>
                                      <p:to>
                                        <p:strVal val="visible"/>
                                      </p:to>
                                    </p:set>
                                    <p:anim calcmode="lin" valueType="num">
                                      <p:cBhvr additive="base">
                                        <p:cTn id="39" dur="500" fill="hold"/>
                                        <p:tgtEl>
                                          <p:spTgt spid="1039369"/>
                                        </p:tgtEl>
                                        <p:attrNameLst>
                                          <p:attrName>ppt_x</p:attrName>
                                        </p:attrNameLst>
                                      </p:cBhvr>
                                      <p:tavLst>
                                        <p:tav tm="0">
                                          <p:val>
                                            <p:strVal val="0-#ppt_w/2"/>
                                          </p:val>
                                        </p:tav>
                                        <p:tav tm="100000">
                                          <p:val>
                                            <p:strVal val="#ppt_x"/>
                                          </p:val>
                                        </p:tav>
                                      </p:tavLst>
                                    </p:anim>
                                    <p:anim calcmode="lin" valueType="num">
                                      <p:cBhvr additive="base">
                                        <p:cTn id="40" dur="500" fill="hold"/>
                                        <p:tgtEl>
                                          <p:spTgt spid="103936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039375"/>
                                        </p:tgtEl>
                                        <p:attrNameLst>
                                          <p:attrName>style.visibility</p:attrName>
                                        </p:attrNameLst>
                                      </p:cBhvr>
                                      <p:to>
                                        <p:strVal val="visible"/>
                                      </p:to>
                                    </p:set>
                                    <p:anim calcmode="lin" valueType="num">
                                      <p:cBhvr additive="base">
                                        <p:cTn id="43" dur="500" fill="hold"/>
                                        <p:tgtEl>
                                          <p:spTgt spid="1039375"/>
                                        </p:tgtEl>
                                        <p:attrNameLst>
                                          <p:attrName>ppt_x</p:attrName>
                                        </p:attrNameLst>
                                      </p:cBhvr>
                                      <p:tavLst>
                                        <p:tav tm="0">
                                          <p:val>
                                            <p:strVal val="0-#ppt_w/2"/>
                                          </p:val>
                                        </p:tav>
                                        <p:tav tm="100000">
                                          <p:val>
                                            <p:strVal val="#ppt_x"/>
                                          </p:val>
                                        </p:tav>
                                      </p:tavLst>
                                    </p:anim>
                                    <p:anim calcmode="lin" valueType="num">
                                      <p:cBhvr additive="base">
                                        <p:cTn id="44" dur="500" fill="hold"/>
                                        <p:tgtEl>
                                          <p:spTgt spid="1039375"/>
                                        </p:tgtEl>
                                        <p:attrNameLst>
                                          <p:attrName>ppt_y</p:attrName>
                                        </p:attrNameLst>
                                      </p:cBhvr>
                                      <p:tavLst>
                                        <p:tav tm="0">
                                          <p:val>
                                            <p:strVal val="#ppt_y"/>
                                          </p:val>
                                        </p:tav>
                                        <p:tav tm="100000">
                                          <p:val>
                                            <p:strVal val="#ppt_y"/>
                                          </p:val>
                                        </p:tav>
                                      </p:tavLst>
                                    </p:anim>
                                  </p:childTnLst>
                                </p:cTn>
                              </p:par>
                              <p:par>
                                <p:cTn id="45" presetID="8" presetClass="entr" presetSubtype="32" repeatCount="indefinite"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amond(out)">
                                      <p:cBhvr>
                                        <p:cTn id="47" dur="2000"/>
                                        <p:tgtEl>
                                          <p:spTgt spid="15"/>
                                        </p:tgtEl>
                                      </p:cBhvr>
                                    </p:animEffect>
                                  </p:childTnLst>
                                </p:cTn>
                              </p:par>
                              <p:par>
                                <p:cTn id="48" presetID="8" presetClass="entr" presetSubtype="32" repeatCount="indefinite"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amond(out)">
                                      <p:cBhvr>
                                        <p:cTn id="5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366" grpId="0" animBg="1"/>
      <p:bldP spid="1039368" grpId="0" animBg="1"/>
      <p:bldP spid="1039369" grpId="0" animBg="1"/>
      <p:bldP spid="1039370" grpId="0" animBg="1"/>
      <p:bldP spid="1039371" grpId="0" animBg="1"/>
      <p:bldP spid="1039372" grpId="0" animBg="1"/>
      <p:bldP spid="1039374" grpId="0" animBg="1"/>
      <p:bldP spid="1039375" grpId="0" animBg="1"/>
      <p:bldP spid="10393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0" y="0"/>
            <a:ext cx="8686800" cy="504825"/>
          </a:xfrm>
        </p:spPr>
        <p:txBody>
          <a:bodyPr/>
          <a:lstStyle/>
          <a:p>
            <a:pPr algn="r" rtl="1"/>
            <a:r>
              <a:rPr lang="ar-EG" sz="4000" b="1" baseline="-4000" smtClean="0">
                <a:latin typeface="Arial" charset="0"/>
                <a:ea typeface="Gulim" pitchFamily="34" charset="-127"/>
                <a:cs typeface="Arial" charset="0"/>
              </a:rPr>
              <a:t>البحث </a:t>
            </a:r>
            <a:r>
              <a:rPr lang="ar-SA" sz="4000" b="1" baseline="-4000" smtClean="0">
                <a:latin typeface="Arial" charset="0"/>
                <a:ea typeface="Gulim" pitchFamily="34" charset="-127"/>
                <a:cs typeface="Arial" charset="0"/>
              </a:rPr>
              <a:t>المتقدم</a:t>
            </a:r>
            <a:r>
              <a:rPr lang="ar-EG" sz="4000" b="1" baseline="-4000" smtClean="0">
                <a:latin typeface="Arial" charset="0"/>
                <a:ea typeface="Gulim" pitchFamily="34" charset="-127"/>
                <a:cs typeface="Arial" charset="0"/>
              </a:rPr>
              <a:t> </a:t>
            </a:r>
            <a:r>
              <a:rPr lang="en-US" sz="4000" b="1" baseline="-4000" smtClean="0">
                <a:latin typeface="Arial" charset="0"/>
                <a:ea typeface="Gulim" pitchFamily="34" charset="-127"/>
                <a:cs typeface="Arial" charset="0"/>
              </a:rPr>
              <a:t>Advanced Search </a:t>
            </a:r>
            <a:r>
              <a:rPr lang="ar-EG" sz="4000" b="1" baseline="-4000" smtClean="0">
                <a:latin typeface="Arial" charset="0"/>
                <a:ea typeface="Gulim" pitchFamily="34" charset="-127"/>
                <a:cs typeface="Arial" charset="0"/>
              </a:rPr>
              <a:t>: </a:t>
            </a:r>
            <a:r>
              <a:rPr lang="ar-EG" sz="3200" b="1" baseline="-4000" smtClean="0">
                <a:latin typeface="Arial" charset="0"/>
                <a:ea typeface="Gulim" pitchFamily="34" charset="-127"/>
                <a:cs typeface="Arial" charset="0"/>
              </a:rPr>
              <a:t>الكلمات الداله - </a:t>
            </a:r>
            <a:r>
              <a:rPr lang="en-US" sz="3200" b="1" baseline="-4000" smtClean="0">
                <a:latin typeface="Arial" charset="0"/>
                <a:ea typeface="Gulim" pitchFamily="34" charset="-127"/>
                <a:cs typeface="Arial" charset="0"/>
              </a:rPr>
              <a:t>keyword</a:t>
            </a:r>
            <a:r>
              <a:rPr lang="en-US" sz="4000" b="1" baseline="-4000" smtClean="0">
                <a:latin typeface="Arial" charset="0"/>
                <a:ea typeface="Gulim" pitchFamily="34" charset="-127"/>
                <a:cs typeface="Arial" charset="0"/>
              </a:rPr>
              <a:t> </a:t>
            </a:r>
            <a:endParaRPr lang="en-US" sz="3200" b="1" smtClean="0">
              <a:solidFill>
                <a:schemeClr val="bg1"/>
              </a:solidFill>
              <a:cs typeface="Times New Roman" pitchFamily="18" charset="0"/>
            </a:endParaRPr>
          </a:p>
        </p:txBody>
      </p:sp>
      <p:pic>
        <p:nvPicPr>
          <p:cNvPr id="12291" name="Picture 5"/>
          <p:cNvPicPr>
            <a:picLocks noGrp="1" noChangeAspect="1" noChangeArrowheads="1"/>
          </p:cNvPicPr>
          <p:nvPr>
            <p:ph idx="1"/>
          </p:nvPr>
        </p:nvPicPr>
        <p:blipFill>
          <a:blip r:embed="rId2"/>
          <a:srcRect/>
          <a:stretch>
            <a:fillRect/>
          </a:stretch>
        </p:blipFill>
        <p:spPr>
          <a:xfrm>
            <a:off x="457200" y="1743075"/>
            <a:ext cx="8229600" cy="4781550"/>
          </a:xfrm>
        </p:spPr>
      </p:pic>
      <p:sp>
        <p:nvSpPr>
          <p:cNvPr id="1041414" name="Text Box 6"/>
          <p:cNvSpPr txBox="1">
            <a:spLocks noChangeArrowheads="1"/>
          </p:cNvSpPr>
          <p:nvPr/>
        </p:nvSpPr>
        <p:spPr bwMode="auto">
          <a:xfrm>
            <a:off x="5292725" y="2563813"/>
            <a:ext cx="1800225" cy="376237"/>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ar-EG" sz="1800">
                <a:cs typeface="Times New Roman" pitchFamily="18" charset="0"/>
              </a:rPr>
              <a:t>ادخال كلمات البحث</a:t>
            </a:r>
            <a:endParaRPr lang="en-US" sz="1800">
              <a:cs typeface="Times New Roman" pitchFamily="18" charset="0"/>
            </a:endParaRPr>
          </a:p>
        </p:txBody>
      </p:sp>
      <p:sp>
        <p:nvSpPr>
          <p:cNvPr id="1041415" name="Text Box 7"/>
          <p:cNvSpPr txBox="1">
            <a:spLocks noChangeArrowheads="1"/>
          </p:cNvSpPr>
          <p:nvPr/>
        </p:nvSpPr>
        <p:spPr bwMode="auto">
          <a:xfrm>
            <a:off x="3205163" y="3989388"/>
            <a:ext cx="3527425" cy="646112"/>
          </a:xfrm>
          <a:prstGeom prst="rect">
            <a:avLst/>
          </a:prstGeom>
          <a:solidFill>
            <a:schemeClr val="bg1"/>
          </a:solidFill>
          <a:ln w="9525">
            <a:solidFill>
              <a:schemeClr val="tx1"/>
            </a:solidFill>
            <a:miter lim="800000"/>
            <a:headEnd/>
            <a:tailEnd/>
          </a:ln>
        </p:spPr>
        <p:txBody>
          <a:bodyPr>
            <a:spAutoFit/>
          </a:bodyPr>
          <a:lstStyle/>
          <a:p>
            <a:pPr algn="ctr" rtl="0" eaLnBrk="0" hangingPunct="0">
              <a:spcBef>
                <a:spcPct val="50000"/>
              </a:spcBef>
            </a:pPr>
            <a:r>
              <a:rPr lang="ar-EG" sz="1800">
                <a:cs typeface="Times New Roman" pitchFamily="18" charset="0"/>
              </a:rPr>
              <a:t>محددات </a:t>
            </a:r>
            <a:r>
              <a:rPr lang="ar-SA" sz="1800">
                <a:cs typeface="Times New Roman" pitchFamily="18" charset="0"/>
              </a:rPr>
              <a:t>ا</a:t>
            </a:r>
            <a:r>
              <a:rPr lang="ar-EG" sz="1800">
                <a:cs typeface="Times New Roman" pitchFamily="18" charset="0"/>
              </a:rPr>
              <a:t>لبحث – مثال</a:t>
            </a:r>
            <a:r>
              <a:rPr lang="ar-SA" sz="1800">
                <a:cs typeface="Times New Roman" pitchFamily="18" charset="0"/>
              </a:rPr>
              <a:t> ذلك</a:t>
            </a:r>
            <a:r>
              <a:rPr lang="ar-EG" sz="1800">
                <a:cs typeface="Times New Roman" pitchFamily="18" charset="0"/>
              </a:rPr>
              <a:t>: اختيار النص الكامل</a:t>
            </a:r>
            <a:endParaRPr lang="en-US" sz="1800">
              <a:cs typeface="Times New Roman" pitchFamily="18" charset="0"/>
            </a:endParaRPr>
          </a:p>
        </p:txBody>
      </p:sp>
      <p:sp>
        <p:nvSpPr>
          <p:cNvPr id="1041416" name="Line 8"/>
          <p:cNvSpPr>
            <a:spLocks noChangeShapeType="1"/>
          </p:cNvSpPr>
          <p:nvPr/>
        </p:nvSpPr>
        <p:spPr bwMode="auto">
          <a:xfrm flipH="1" flipV="1">
            <a:off x="2700338" y="4149725"/>
            <a:ext cx="504825" cy="71438"/>
          </a:xfrm>
          <a:prstGeom prst="line">
            <a:avLst/>
          </a:prstGeom>
          <a:noFill/>
          <a:ln w="9525">
            <a:solidFill>
              <a:srgbClr val="FF3300"/>
            </a:solidFill>
            <a:round/>
            <a:headEnd/>
            <a:tailEnd type="triangle" w="med" len="med"/>
          </a:ln>
        </p:spPr>
        <p:txBody>
          <a:bodyPr/>
          <a:lstStyle/>
          <a:p>
            <a:endParaRPr lang="en-US"/>
          </a:p>
        </p:txBody>
      </p:sp>
      <p:sp>
        <p:nvSpPr>
          <p:cNvPr id="1041417" name="Line 9"/>
          <p:cNvSpPr>
            <a:spLocks noChangeShapeType="1"/>
          </p:cNvSpPr>
          <p:nvPr/>
        </p:nvSpPr>
        <p:spPr bwMode="auto">
          <a:xfrm flipH="1">
            <a:off x="3276600" y="2924175"/>
            <a:ext cx="2016125" cy="215900"/>
          </a:xfrm>
          <a:prstGeom prst="line">
            <a:avLst/>
          </a:prstGeom>
          <a:noFill/>
          <a:ln w="9525">
            <a:solidFill>
              <a:srgbClr val="FF3300"/>
            </a:solidFill>
            <a:round/>
            <a:headEnd/>
            <a:tailEnd type="triangle" w="med" len="med"/>
          </a:ln>
        </p:spPr>
        <p:txBody>
          <a:bodyPr/>
          <a:lstStyle/>
          <a:p>
            <a:endParaRPr lang="en-US"/>
          </a:p>
        </p:txBody>
      </p:sp>
      <p:sp>
        <p:nvSpPr>
          <p:cNvPr id="1041418" name="Text Box 10"/>
          <p:cNvSpPr txBox="1">
            <a:spLocks noChangeArrowheads="1"/>
          </p:cNvSpPr>
          <p:nvPr/>
        </p:nvSpPr>
        <p:spPr bwMode="auto">
          <a:xfrm>
            <a:off x="4643438" y="5573713"/>
            <a:ext cx="1800225" cy="376237"/>
          </a:xfrm>
          <a:prstGeom prst="rect">
            <a:avLst/>
          </a:prstGeom>
          <a:noFill/>
          <a:ln w="9525">
            <a:solidFill>
              <a:schemeClr val="tx1"/>
            </a:solidFill>
            <a:miter lim="800000"/>
            <a:headEnd/>
            <a:tailEnd/>
          </a:ln>
        </p:spPr>
        <p:txBody>
          <a:bodyPr>
            <a:spAutoFit/>
          </a:bodyPr>
          <a:lstStyle/>
          <a:p>
            <a:pPr algn="ctr" rtl="0" eaLnBrk="0" hangingPunct="0">
              <a:spcBef>
                <a:spcPct val="50000"/>
              </a:spcBef>
            </a:pPr>
            <a:r>
              <a:rPr lang="ar-SA" sz="1800">
                <a:cs typeface="Times New Roman" pitchFamily="18" charset="0"/>
              </a:rPr>
              <a:t>تحديد </a:t>
            </a:r>
            <a:r>
              <a:rPr lang="ar-EG" sz="1800">
                <a:cs typeface="Times New Roman" pitchFamily="18" charset="0"/>
              </a:rPr>
              <a:t>نوع المطبوع</a:t>
            </a:r>
            <a:endParaRPr lang="en-US" sz="1800">
              <a:cs typeface="Times New Roman" pitchFamily="18" charset="0"/>
            </a:endParaRPr>
          </a:p>
        </p:txBody>
      </p:sp>
      <p:sp>
        <p:nvSpPr>
          <p:cNvPr id="1041419" name="Line 11"/>
          <p:cNvSpPr>
            <a:spLocks noChangeShapeType="1"/>
          </p:cNvSpPr>
          <p:nvPr/>
        </p:nvSpPr>
        <p:spPr bwMode="auto">
          <a:xfrm flipH="1" flipV="1">
            <a:off x="4211638" y="5732463"/>
            <a:ext cx="431800" cy="144462"/>
          </a:xfrm>
          <a:prstGeom prst="line">
            <a:avLst/>
          </a:prstGeom>
          <a:noFill/>
          <a:ln w="9525">
            <a:solidFill>
              <a:srgbClr val="FF3300"/>
            </a:solidFill>
            <a:round/>
            <a:headEnd/>
            <a:tailEnd type="triangle" w="med" len="med"/>
          </a:ln>
        </p:spPr>
        <p:txBody>
          <a:bodyPr/>
          <a:lstStyle/>
          <a:p>
            <a:endParaRPr lang="en-US"/>
          </a:p>
        </p:txBody>
      </p:sp>
      <p:sp>
        <p:nvSpPr>
          <p:cNvPr id="1041420" name="Text Box 12"/>
          <p:cNvSpPr txBox="1">
            <a:spLocks noChangeArrowheads="1"/>
          </p:cNvSpPr>
          <p:nvPr/>
        </p:nvSpPr>
        <p:spPr bwMode="auto">
          <a:xfrm>
            <a:off x="5724525" y="4652963"/>
            <a:ext cx="2016125" cy="376237"/>
          </a:xfrm>
          <a:prstGeom prst="rect">
            <a:avLst/>
          </a:prstGeom>
          <a:noFill/>
          <a:ln w="9525">
            <a:solidFill>
              <a:schemeClr val="tx1"/>
            </a:solidFill>
            <a:miter lim="800000"/>
            <a:headEnd/>
            <a:tailEnd/>
          </a:ln>
        </p:spPr>
        <p:txBody>
          <a:bodyPr>
            <a:spAutoFit/>
          </a:bodyPr>
          <a:lstStyle/>
          <a:p>
            <a:pPr algn="ctr" rtl="0" eaLnBrk="0" hangingPunct="0">
              <a:spcBef>
                <a:spcPct val="50000"/>
              </a:spcBef>
            </a:pPr>
            <a:r>
              <a:rPr lang="ar-EG" sz="1800">
                <a:cs typeface="Times New Roman" pitchFamily="18" charset="0"/>
              </a:rPr>
              <a:t>تحديد فترة زمنية</a:t>
            </a:r>
            <a:endParaRPr lang="en-US" sz="1800">
              <a:cs typeface="Times New Roman" pitchFamily="18" charset="0"/>
            </a:endParaRPr>
          </a:p>
        </p:txBody>
      </p:sp>
      <p:sp>
        <p:nvSpPr>
          <p:cNvPr id="1041421" name="Line 13"/>
          <p:cNvSpPr>
            <a:spLocks noChangeShapeType="1"/>
          </p:cNvSpPr>
          <p:nvPr/>
        </p:nvSpPr>
        <p:spPr bwMode="auto">
          <a:xfrm flipH="1">
            <a:off x="4860925" y="4870450"/>
            <a:ext cx="863600" cy="71438"/>
          </a:xfrm>
          <a:prstGeom prst="line">
            <a:avLst/>
          </a:prstGeom>
          <a:noFill/>
          <a:ln w="9525">
            <a:solidFill>
              <a:srgbClr val="FF3300"/>
            </a:solidFill>
            <a:round/>
            <a:headEnd/>
            <a:tailEnd type="triangle" w="med" len="med"/>
          </a:ln>
        </p:spPr>
        <p:txBody>
          <a:bodyPr/>
          <a:lstStyle/>
          <a:p>
            <a:endParaRPr lang="en-US"/>
          </a:p>
        </p:txBody>
      </p:sp>
      <p:sp>
        <p:nvSpPr>
          <p:cNvPr id="1041423" name="AutoShape 15"/>
          <p:cNvSpPr>
            <a:spLocks noChangeArrowheads="1"/>
          </p:cNvSpPr>
          <p:nvPr/>
        </p:nvSpPr>
        <p:spPr bwMode="auto">
          <a:xfrm>
            <a:off x="2339975" y="2420938"/>
            <a:ext cx="647700" cy="431800"/>
          </a:xfrm>
          <a:prstGeom prst="roundRect">
            <a:avLst>
              <a:gd name="adj" fmla="val 16667"/>
            </a:avLst>
          </a:prstGeom>
          <a:noFill/>
          <a:ln w="38100">
            <a:solidFill>
              <a:srgbClr val="FF3300"/>
            </a:solidFill>
            <a:round/>
            <a:headEnd/>
            <a:tailEnd/>
          </a:ln>
        </p:spPr>
        <p:txBody>
          <a:bodyPr wrap="none" anchor="ctr"/>
          <a:lstStyle/>
          <a:p>
            <a:pPr algn="ctr" rtl="0" eaLnBrk="0" hangingPunct="0"/>
            <a:endParaRPr lang="ar-SA"/>
          </a:p>
        </p:txBody>
      </p:sp>
      <p:sp>
        <p:nvSpPr>
          <p:cNvPr id="1041424" name="Line 16"/>
          <p:cNvSpPr>
            <a:spLocks noChangeShapeType="1"/>
          </p:cNvSpPr>
          <p:nvPr/>
        </p:nvSpPr>
        <p:spPr bwMode="auto">
          <a:xfrm flipH="1">
            <a:off x="2843213" y="2278063"/>
            <a:ext cx="215900" cy="142875"/>
          </a:xfrm>
          <a:prstGeom prst="line">
            <a:avLst/>
          </a:prstGeom>
          <a:noFill/>
          <a:ln w="9525">
            <a:solidFill>
              <a:srgbClr val="FF3300"/>
            </a:solidFill>
            <a:round/>
            <a:headEnd/>
            <a:tailEnd type="triangle" w="med" len="med"/>
          </a:ln>
        </p:spPr>
        <p:txBody>
          <a:bodyPr/>
          <a:lstStyle/>
          <a:p>
            <a:endParaRPr lang="en-US"/>
          </a:p>
        </p:txBody>
      </p:sp>
      <p:sp>
        <p:nvSpPr>
          <p:cNvPr id="1041425" name="Text Box 17"/>
          <p:cNvSpPr txBox="1">
            <a:spLocks noChangeArrowheads="1"/>
          </p:cNvSpPr>
          <p:nvPr/>
        </p:nvSpPr>
        <p:spPr bwMode="auto">
          <a:xfrm>
            <a:off x="2844800" y="1900238"/>
            <a:ext cx="2519363" cy="376237"/>
          </a:xfrm>
          <a:prstGeom prst="rect">
            <a:avLst/>
          </a:prstGeom>
          <a:solidFill>
            <a:schemeClr val="bg1"/>
          </a:solidFill>
          <a:ln w="9525">
            <a:solidFill>
              <a:schemeClr val="tx1"/>
            </a:solidFill>
            <a:miter lim="800000"/>
            <a:headEnd/>
            <a:tailEnd/>
          </a:ln>
        </p:spPr>
        <p:txBody>
          <a:bodyPr>
            <a:spAutoFit/>
          </a:bodyPr>
          <a:lstStyle/>
          <a:p>
            <a:pPr algn="ctr" rtl="0" eaLnBrk="0" hangingPunct="0">
              <a:spcBef>
                <a:spcPct val="50000"/>
              </a:spcBef>
            </a:pPr>
            <a:r>
              <a:rPr lang="ar-EG" sz="1800">
                <a:cs typeface="Times New Roman" pitchFamily="18" charset="0"/>
              </a:rPr>
              <a:t>البحث </a:t>
            </a:r>
            <a:r>
              <a:rPr lang="ar-SA" sz="1800">
                <a:cs typeface="Times New Roman" pitchFamily="18" charset="0"/>
              </a:rPr>
              <a:t>المتقدم </a:t>
            </a:r>
            <a:r>
              <a:rPr lang="ar-EG" sz="1800">
                <a:cs typeface="Times New Roman" pitchFamily="18" charset="0"/>
              </a:rPr>
              <a:t>بالكلمات الدالة</a:t>
            </a:r>
            <a:endParaRPr lang="en-US" sz="1800">
              <a:cs typeface="Times New Roman" pitchFamily="18" charset="0"/>
            </a:endParaRPr>
          </a:p>
        </p:txBody>
      </p:sp>
      <p:sp>
        <p:nvSpPr>
          <p:cNvPr id="12304" name="Rectangle 21"/>
          <p:cNvSpPr>
            <a:spLocks noChangeArrowheads="1"/>
          </p:cNvSpPr>
          <p:nvPr/>
        </p:nvSpPr>
        <p:spPr bwMode="auto">
          <a:xfrm>
            <a:off x="0" y="6400800"/>
            <a:ext cx="7318375" cy="457200"/>
          </a:xfrm>
          <a:prstGeom prst="rect">
            <a:avLst/>
          </a:prstGeom>
          <a:noFill/>
          <a:ln w="9525">
            <a:noFill/>
            <a:miter lim="800000"/>
            <a:headEnd/>
            <a:tailEnd/>
          </a:ln>
        </p:spPr>
        <p:txBody>
          <a:bodyPr anchor="ctr">
            <a:spAutoFit/>
          </a:bodyPr>
          <a:lstStyle/>
          <a:p>
            <a:pPr algn="l" rtl="0" eaLnBrk="0" hangingPunct="0"/>
            <a:r>
              <a:rPr lang="ar-SA" altLang="ja-JP">
                <a:cs typeface="Times New Roman" pitchFamily="18" charset="0"/>
              </a:rPr>
              <a:t>مكتبة جامعة السودان المفتوحة</a:t>
            </a:r>
            <a:r>
              <a:rPr lang="en-US" altLang="ja-JP">
                <a:ea typeface="MS PGothic" pitchFamily="34" charset="-128"/>
                <a:cs typeface="Times New Roman" pitchFamily="18" charset="0"/>
              </a:rPr>
              <a:t> Open University of Sudan Library</a:t>
            </a:r>
            <a:r>
              <a:rPr lang="en-US" altLang="ja-JP">
                <a:ea typeface="MS PGothic" pitchFamily="34" charset="-128"/>
              </a:rPr>
              <a:t> </a:t>
            </a:r>
          </a:p>
        </p:txBody>
      </p:sp>
      <p:pic>
        <p:nvPicPr>
          <p:cNvPr id="17" name="Picture 24" descr="k"/>
          <p:cNvPicPr>
            <a:picLocks noChangeAspect="1" noChangeArrowheads="1"/>
          </p:cNvPicPr>
          <p:nvPr/>
        </p:nvPicPr>
        <p:blipFill>
          <a:blip r:embed="rId3"/>
          <a:srcRect/>
          <a:stretch>
            <a:fillRect/>
          </a:stretch>
        </p:blipFill>
        <p:spPr bwMode="auto">
          <a:xfrm>
            <a:off x="0" y="1"/>
            <a:ext cx="1142976" cy="857232"/>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1423"/>
                                        </p:tgtEl>
                                        <p:attrNameLst>
                                          <p:attrName>style.visibility</p:attrName>
                                        </p:attrNameLst>
                                      </p:cBhvr>
                                      <p:to>
                                        <p:strVal val="visible"/>
                                      </p:to>
                                    </p:set>
                                    <p:anim calcmode="lin" valueType="num">
                                      <p:cBhvr additive="base">
                                        <p:cTn id="7" dur="500" fill="hold"/>
                                        <p:tgtEl>
                                          <p:spTgt spid="1041423"/>
                                        </p:tgtEl>
                                        <p:attrNameLst>
                                          <p:attrName>ppt_x</p:attrName>
                                        </p:attrNameLst>
                                      </p:cBhvr>
                                      <p:tavLst>
                                        <p:tav tm="0">
                                          <p:val>
                                            <p:strVal val="0-#ppt_w/2"/>
                                          </p:val>
                                        </p:tav>
                                        <p:tav tm="100000">
                                          <p:val>
                                            <p:strVal val="#ppt_x"/>
                                          </p:val>
                                        </p:tav>
                                      </p:tavLst>
                                    </p:anim>
                                    <p:anim calcmode="lin" valueType="num">
                                      <p:cBhvr additive="base">
                                        <p:cTn id="8" dur="500" fill="hold"/>
                                        <p:tgtEl>
                                          <p:spTgt spid="10414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1424"/>
                                        </p:tgtEl>
                                        <p:attrNameLst>
                                          <p:attrName>style.visibility</p:attrName>
                                        </p:attrNameLst>
                                      </p:cBhvr>
                                      <p:to>
                                        <p:strVal val="visible"/>
                                      </p:to>
                                    </p:set>
                                    <p:anim calcmode="lin" valueType="num">
                                      <p:cBhvr additive="base">
                                        <p:cTn id="11" dur="500" fill="hold"/>
                                        <p:tgtEl>
                                          <p:spTgt spid="1041424"/>
                                        </p:tgtEl>
                                        <p:attrNameLst>
                                          <p:attrName>ppt_x</p:attrName>
                                        </p:attrNameLst>
                                      </p:cBhvr>
                                      <p:tavLst>
                                        <p:tav tm="0">
                                          <p:val>
                                            <p:strVal val="0-#ppt_w/2"/>
                                          </p:val>
                                        </p:tav>
                                        <p:tav tm="100000">
                                          <p:val>
                                            <p:strVal val="#ppt_x"/>
                                          </p:val>
                                        </p:tav>
                                      </p:tavLst>
                                    </p:anim>
                                    <p:anim calcmode="lin" valueType="num">
                                      <p:cBhvr additive="base">
                                        <p:cTn id="12" dur="500" fill="hold"/>
                                        <p:tgtEl>
                                          <p:spTgt spid="104142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41425"/>
                                        </p:tgtEl>
                                        <p:attrNameLst>
                                          <p:attrName>style.visibility</p:attrName>
                                        </p:attrNameLst>
                                      </p:cBhvr>
                                      <p:to>
                                        <p:strVal val="visible"/>
                                      </p:to>
                                    </p:set>
                                    <p:anim calcmode="lin" valueType="num">
                                      <p:cBhvr additive="base">
                                        <p:cTn id="15" dur="500" fill="hold"/>
                                        <p:tgtEl>
                                          <p:spTgt spid="1041425"/>
                                        </p:tgtEl>
                                        <p:attrNameLst>
                                          <p:attrName>ppt_x</p:attrName>
                                        </p:attrNameLst>
                                      </p:cBhvr>
                                      <p:tavLst>
                                        <p:tav tm="0">
                                          <p:val>
                                            <p:strVal val="0-#ppt_w/2"/>
                                          </p:val>
                                        </p:tav>
                                        <p:tav tm="100000">
                                          <p:val>
                                            <p:strVal val="#ppt_x"/>
                                          </p:val>
                                        </p:tav>
                                      </p:tavLst>
                                    </p:anim>
                                    <p:anim calcmode="lin" valueType="num">
                                      <p:cBhvr additive="base">
                                        <p:cTn id="16" dur="500" fill="hold"/>
                                        <p:tgtEl>
                                          <p:spTgt spid="104142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41417"/>
                                        </p:tgtEl>
                                        <p:attrNameLst>
                                          <p:attrName>style.visibility</p:attrName>
                                        </p:attrNameLst>
                                      </p:cBhvr>
                                      <p:to>
                                        <p:strVal val="visible"/>
                                      </p:to>
                                    </p:set>
                                    <p:anim calcmode="lin" valueType="num">
                                      <p:cBhvr additive="base">
                                        <p:cTn id="21" dur="500" fill="hold"/>
                                        <p:tgtEl>
                                          <p:spTgt spid="1041417"/>
                                        </p:tgtEl>
                                        <p:attrNameLst>
                                          <p:attrName>ppt_x</p:attrName>
                                        </p:attrNameLst>
                                      </p:cBhvr>
                                      <p:tavLst>
                                        <p:tav tm="0">
                                          <p:val>
                                            <p:strVal val="0-#ppt_w/2"/>
                                          </p:val>
                                        </p:tav>
                                        <p:tav tm="100000">
                                          <p:val>
                                            <p:strVal val="#ppt_x"/>
                                          </p:val>
                                        </p:tav>
                                      </p:tavLst>
                                    </p:anim>
                                    <p:anim calcmode="lin" valueType="num">
                                      <p:cBhvr additive="base">
                                        <p:cTn id="22" dur="500" fill="hold"/>
                                        <p:tgtEl>
                                          <p:spTgt spid="1041417"/>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41414"/>
                                        </p:tgtEl>
                                        <p:attrNameLst>
                                          <p:attrName>style.visibility</p:attrName>
                                        </p:attrNameLst>
                                      </p:cBhvr>
                                      <p:to>
                                        <p:strVal val="visible"/>
                                      </p:to>
                                    </p:set>
                                    <p:anim calcmode="lin" valueType="num">
                                      <p:cBhvr additive="base">
                                        <p:cTn id="25" dur="500" fill="hold"/>
                                        <p:tgtEl>
                                          <p:spTgt spid="1041414"/>
                                        </p:tgtEl>
                                        <p:attrNameLst>
                                          <p:attrName>ppt_x</p:attrName>
                                        </p:attrNameLst>
                                      </p:cBhvr>
                                      <p:tavLst>
                                        <p:tav tm="0">
                                          <p:val>
                                            <p:strVal val="0-#ppt_w/2"/>
                                          </p:val>
                                        </p:tav>
                                        <p:tav tm="100000">
                                          <p:val>
                                            <p:strVal val="#ppt_x"/>
                                          </p:val>
                                        </p:tav>
                                      </p:tavLst>
                                    </p:anim>
                                    <p:anim calcmode="lin" valueType="num">
                                      <p:cBhvr additive="base">
                                        <p:cTn id="26" dur="500" fill="hold"/>
                                        <p:tgtEl>
                                          <p:spTgt spid="10414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41416"/>
                                        </p:tgtEl>
                                        <p:attrNameLst>
                                          <p:attrName>style.visibility</p:attrName>
                                        </p:attrNameLst>
                                      </p:cBhvr>
                                      <p:to>
                                        <p:strVal val="visible"/>
                                      </p:to>
                                    </p:set>
                                    <p:anim calcmode="lin" valueType="num">
                                      <p:cBhvr additive="base">
                                        <p:cTn id="31" dur="500" fill="hold"/>
                                        <p:tgtEl>
                                          <p:spTgt spid="1041416"/>
                                        </p:tgtEl>
                                        <p:attrNameLst>
                                          <p:attrName>ppt_x</p:attrName>
                                        </p:attrNameLst>
                                      </p:cBhvr>
                                      <p:tavLst>
                                        <p:tav tm="0">
                                          <p:val>
                                            <p:strVal val="0-#ppt_w/2"/>
                                          </p:val>
                                        </p:tav>
                                        <p:tav tm="100000">
                                          <p:val>
                                            <p:strVal val="#ppt_x"/>
                                          </p:val>
                                        </p:tav>
                                      </p:tavLst>
                                    </p:anim>
                                    <p:anim calcmode="lin" valueType="num">
                                      <p:cBhvr additive="base">
                                        <p:cTn id="32" dur="500" fill="hold"/>
                                        <p:tgtEl>
                                          <p:spTgt spid="10414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41415"/>
                                        </p:tgtEl>
                                        <p:attrNameLst>
                                          <p:attrName>style.visibility</p:attrName>
                                        </p:attrNameLst>
                                      </p:cBhvr>
                                      <p:to>
                                        <p:strVal val="visible"/>
                                      </p:to>
                                    </p:set>
                                    <p:anim calcmode="lin" valueType="num">
                                      <p:cBhvr additive="base">
                                        <p:cTn id="35" dur="500" fill="hold"/>
                                        <p:tgtEl>
                                          <p:spTgt spid="1041415"/>
                                        </p:tgtEl>
                                        <p:attrNameLst>
                                          <p:attrName>ppt_x</p:attrName>
                                        </p:attrNameLst>
                                      </p:cBhvr>
                                      <p:tavLst>
                                        <p:tav tm="0">
                                          <p:val>
                                            <p:strVal val="0-#ppt_w/2"/>
                                          </p:val>
                                        </p:tav>
                                        <p:tav tm="100000">
                                          <p:val>
                                            <p:strVal val="#ppt_x"/>
                                          </p:val>
                                        </p:tav>
                                      </p:tavLst>
                                    </p:anim>
                                    <p:anim calcmode="lin" valueType="num">
                                      <p:cBhvr additive="base">
                                        <p:cTn id="36" dur="500" fill="hold"/>
                                        <p:tgtEl>
                                          <p:spTgt spid="104141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041421"/>
                                        </p:tgtEl>
                                        <p:attrNameLst>
                                          <p:attrName>style.visibility</p:attrName>
                                        </p:attrNameLst>
                                      </p:cBhvr>
                                      <p:to>
                                        <p:strVal val="visible"/>
                                      </p:to>
                                    </p:set>
                                    <p:anim calcmode="lin" valueType="num">
                                      <p:cBhvr additive="base">
                                        <p:cTn id="41" dur="500" fill="hold"/>
                                        <p:tgtEl>
                                          <p:spTgt spid="1041421"/>
                                        </p:tgtEl>
                                        <p:attrNameLst>
                                          <p:attrName>ppt_x</p:attrName>
                                        </p:attrNameLst>
                                      </p:cBhvr>
                                      <p:tavLst>
                                        <p:tav tm="0">
                                          <p:val>
                                            <p:strVal val="0-#ppt_w/2"/>
                                          </p:val>
                                        </p:tav>
                                        <p:tav tm="100000">
                                          <p:val>
                                            <p:strVal val="#ppt_x"/>
                                          </p:val>
                                        </p:tav>
                                      </p:tavLst>
                                    </p:anim>
                                    <p:anim calcmode="lin" valueType="num">
                                      <p:cBhvr additive="base">
                                        <p:cTn id="42" dur="500" fill="hold"/>
                                        <p:tgtEl>
                                          <p:spTgt spid="1041421"/>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041420"/>
                                        </p:tgtEl>
                                        <p:attrNameLst>
                                          <p:attrName>style.visibility</p:attrName>
                                        </p:attrNameLst>
                                      </p:cBhvr>
                                      <p:to>
                                        <p:strVal val="visible"/>
                                      </p:to>
                                    </p:set>
                                    <p:anim calcmode="lin" valueType="num">
                                      <p:cBhvr additive="base">
                                        <p:cTn id="45" dur="500" fill="hold"/>
                                        <p:tgtEl>
                                          <p:spTgt spid="1041420"/>
                                        </p:tgtEl>
                                        <p:attrNameLst>
                                          <p:attrName>ppt_x</p:attrName>
                                        </p:attrNameLst>
                                      </p:cBhvr>
                                      <p:tavLst>
                                        <p:tav tm="0">
                                          <p:val>
                                            <p:strVal val="0-#ppt_w/2"/>
                                          </p:val>
                                        </p:tav>
                                        <p:tav tm="100000">
                                          <p:val>
                                            <p:strVal val="#ppt_x"/>
                                          </p:val>
                                        </p:tav>
                                      </p:tavLst>
                                    </p:anim>
                                    <p:anim calcmode="lin" valueType="num">
                                      <p:cBhvr additive="base">
                                        <p:cTn id="46" dur="500" fill="hold"/>
                                        <p:tgtEl>
                                          <p:spTgt spid="104142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041418"/>
                                        </p:tgtEl>
                                        <p:attrNameLst>
                                          <p:attrName>style.visibility</p:attrName>
                                        </p:attrNameLst>
                                      </p:cBhvr>
                                      <p:to>
                                        <p:strVal val="visible"/>
                                      </p:to>
                                    </p:set>
                                    <p:anim calcmode="lin" valueType="num">
                                      <p:cBhvr additive="base">
                                        <p:cTn id="51" dur="500" fill="hold"/>
                                        <p:tgtEl>
                                          <p:spTgt spid="1041418"/>
                                        </p:tgtEl>
                                        <p:attrNameLst>
                                          <p:attrName>ppt_x</p:attrName>
                                        </p:attrNameLst>
                                      </p:cBhvr>
                                      <p:tavLst>
                                        <p:tav tm="0">
                                          <p:val>
                                            <p:strVal val="0-#ppt_w/2"/>
                                          </p:val>
                                        </p:tav>
                                        <p:tav tm="100000">
                                          <p:val>
                                            <p:strVal val="#ppt_x"/>
                                          </p:val>
                                        </p:tav>
                                      </p:tavLst>
                                    </p:anim>
                                    <p:anim calcmode="lin" valueType="num">
                                      <p:cBhvr additive="base">
                                        <p:cTn id="52" dur="500" fill="hold"/>
                                        <p:tgtEl>
                                          <p:spTgt spid="1041418"/>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041419"/>
                                        </p:tgtEl>
                                        <p:attrNameLst>
                                          <p:attrName>style.visibility</p:attrName>
                                        </p:attrNameLst>
                                      </p:cBhvr>
                                      <p:to>
                                        <p:strVal val="visible"/>
                                      </p:to>
                                    </p:set>
                                    <p:anim calcmode="lin" valueType="num">
                                      <p:cBhvr additive="base">
                                        <p:cTn id="55" dur="500" fill="hold"/>
                                        <p:tgtEl>
                                          <p:spTgt spid="1041419"/>
                                        </p:tgtEl>
                                        <p:attrNameLst>
                                          <p:attrName>ppt_x</p:attrName>
                                        </p:attrNameLst>
                                      </p:cBhvr>
                                      <p:tavLst>
                                        <p:tav tm="0">
                                          <p:val>
                                            <p:strVal val="0-#ppt_w/2"/>
                                          </p:val>
                                        </p:tav>
                                        <p:tav tm="100000">
                                          <p:val>
                                            <p:strVal val="#ppt_x"/>
                                          </p:val>
                                        </p:tav>
                                      </p:tavLst>
                                    </p:anim>
                                    <p:anim calcmode="lin" valueType="num">
                                      <p:cBhvr additive="base">
                                        <p:cTn id="56" dur="500" fill="hold"/>
                                        <p:tgtEl>
                                          <p:spTgt spid="1041419"/>
                                        </p:tgtEl>
                                        <p:attrNameLst>
                                          <p:attrName>ppt_y</p:attrName>
                                        </p:attrNameLst>
                                      </p:cBhvr>
                                      <p:tavLst>
                                        <p:tav tm="0">
                                          <p:val>
                                            <p:strVal val="#ppt_y"/>
                                          </p:val>
                                        </p:tav>
                                        <p:tav tm="100000">
                                          <p:val>
                                            <p:strVal val="#ppt_y"/>
                                          </p:val>
                                        </p:tav>
                                      </p:tavLst>
                                    </p:anim>
                                  </p:childTnLst>
                                </p:cTn>
                              </p:par>
                              <p:par>
                                <p:cTn id="57" presetID="8" presetClass="entr" presetSubtype="32" repeatCount="indefinite"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diamond(out)">
                                      <p:cBhvr>
                                        <p:cTn id="5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414" grpId="0" animBg="1"/>
      <p:bldP spid="1041415" grpId="0" animBg="1"/>
      <p:bldP spid="1041416" grpId="0" animBg="1"/>
      <p:bldP spid="1041417" grpId="0" animBg="1"/>
      <p:bldP spid="1041418" grpId="0" animBg="1"/>
      <p:bldP spid="1041419" grpId="0" animBg="1"/>
      <p:bldP spid="1041420" grpId="0" animBg="1"/>
      <p:bldP spid="1041421" grpId="0" animBg="1"/>
      <p:bldP spid="1041423" grpId="0" animBg="1"/>
      <p:bldP spid="1041424" grpId="0" animBg="1"/>
      <p:bldP spid="10414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a:xfrm>
            <a:off x="5508625" y="44450"/>
            <a:ext cx="2720975" cy="809625"/>
          </a:xfrm>
        </p:spPr>
        <p:txBody>
          <a:bodyPr/>
          <a:lstStyle/>
          <a:p>
            <a:pPr algn="r" rtl="1"/>
            <a:r>
              <a:rPr lang="ar-EG" sz="4000" b="1" baseline="-4000" smtClean="0">
                <a:latin typeface="Arial" charset="0"/>
                <a:ea typeface="Gulim" pitchFamily="34" charset="-127"/>
                <a:cs typeface="Arial" charset="0"/>
              </a:rPr>
              <a:t>نتيجة البحث</a:t>
            </a:r>
            <a:endParaRPr lang="en-US" sz="4000" b="1" baseline="-4000" smtClean="0">
              <a:latin typeface="Arial" charset="0"/>
              <a:ea typeface="Gulim" pitchFamily="34" charset="-127"/>
              <a:cs typeface="Arial" charset="0"/>
            </a:endParaRPr>
          </a:p>
        </p:txBody>
      </p:sp>
      <p:pic>
        <p:nvPicPr>
          <p:cNvPr id="2052" name="Picture 5"/>
          <p:cNvPicPr>
            <a:picLocks noGrp="1" noChangeAspect="1" noChangeArrowheads="1"/>
          </p:cNvPicPr>
          <p:nvPr>
            <p:ph sz="half" idx="1"/>
          </p:nvPr>
        </p:nvPicPr>
        <p:blipFill>
          <a:blip r:embed="rId3"/>
          <a:srcRect/>
          <a:stretch>
            <a:fillRect/>
          </a:stretch>
        </p:blipFill>
        <p:spPr>
          <a:xfrm>
            <a:off x="457200" y="1125538"/>
            <a:ext cx="8147050" cy="5399087"/>
          </a:xfrm>
          <a:solidFill>
            <a:schemeClr val="bg1"/>
          </a:solidFill>
        </p:spPr>
      </p:pic>
      <p:graphicFrame>
        <p:nvGraphicFramePr>
          <p:cNvPr id="1046548" name="Object 20"/>
          <p:cNvGraphicFramePr>
            <a:graphicFrameLocks noGrp="1" noChangeAspect="1"/>
          </p:cNvGraphicFramePr>
          <p:nvPr>
            <p:ph sz="quarter" idx="2"/>
          </p:nvPr>
        </p:nvGraphicFramePr>
        <p:xfrm>
          <a:off x="5292725" y="4411663"/>
          <a:ext cx="1624013" cy="2185987"/>
        </p:xfrm>
        <a:graphic>
          <a:graphicData uri="http://schemas.openxmlformats.org/presentationml/2006/ole">
            <p:oleObj spid="_x0000_s2050" name="Bitmap Image" r:id="rId4" imgW="2476190" imgH="3333333" progId="PBrush">
              <p:embed/>
            </p:oleObj>
          </a:graphicData>
        </a:graphic>
      </p:graphicFrame>
      <p:sp>
        <p:nvSpPr>
          <p:cNvPr id="1046534" name="Text Box 6"/>
          <p:cNvSpPr txBox="1">
            <a:spLocks noChangeArrowheads="1"/>
          </p:cNvSpPr>
          <p:nvPr/>
        </p:nvSpPr>
        <p:spPr bwMode="auto">
          <a:xfrm>
            <a:off x="3635375" y="3268663"/>
            <a:ext cx="1511300" cy="646112"/>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ar-EG" sz="1800">
                <a:cs typeface="Times New Roman" pitchFamily="18" charset="0"/>
              </a:rPr>
              <a:t>نص كامل </a:t>
            </a:r>
            <a:r>
              <a:rPr lang="ar-SA" sz="1800">
                <a:cs typeface="Times New Roman" pitchFamily="18" charset="0"/>
              </a:rPr>
              <a:t>بلغة </a:t>
            </a:r>
            <a:r>
              <a:rPr lang="en-US" sz="1800">
                <a:cs typeface="Times New Roman" pitchFamily="18" charset="0"/>
              </a:rPr>
              <a:t>html</a:t>
            </a:r>
          </a:p>
        </p:txBody>
      </p:sp>
      <p:sp>
        <p:nvSpPr>
          <p:cNvPr id="1046537" name="Line 9"/>
          <p:cNvSpPr>
            <a:spLocks noChangeShapeType="1"/>
          </p:cNvSpPr>
          <p:nvPr/>
        </p:nvSpPr>
        <p:spPr bwMode="auto">
          <a:xfrm flipH="1">
            <a:off x="2700338" y="3644900"/>
            <a:ext cx="1295400" cy="360363"/>
          </a:xfrm>
          <a:prstGeom prst="line">
            <a:avLst/>
          </a:prstGeom>
          <a:noFill/>
          <a:ln w="9525">
            <a:solidFill>
              <a:srgbClr val="FF3300"/>
            </a:solidFill>
            <a:round/>
            <a:headEnd/>
            <a:tailEnd type="triangle" w="med" len="med"/>
          </a:ln>
        </p:spPr>
        <p:txBody>
          <a:bodyPr/>
          <a:lstStyle/>
          <a:p>
            <a:endParaRPr lang="en-US"/>
          </a:p>
        </p:txBody>
      </p:sp>
      <p:sp>
        <p:nvSpPr>
          <p:cNvPr id="1046538" name="Text Box 10"/>
          <p:cNvSpPr txBox="1">
            <a:spLocks noChangeArrowheads="1"/>
          </p:cNvSpPr>
          <p:nvPr/>
        </p:nvSpPr>
        <p:spPr bwMode="auto">
          <a:xfrm>
            <a:off x="3419475" y="4565650"/>
            <a:ext cx="1366838" cy="376238"/>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ar-EG" sz="1800">
                <a:cs typeface="Times New Roman" pitchFamily="18" charset="0"/>
              </a:rPr>
              <a:t>نص كامل </a:t>
            </a:r>
            <a:r>
              <a:rPr lang="en-US" sz="1800">
                <a:cs typeface="Times New Roman" pitchFamily="18" charset="0"/>
              </a:rPr>
              <a:t>pdf</a:t>
            </a:r>
          </a:p>
        </p:txBody>
      </p:sp>
      <p:sp>
        <p:nvSpPr>
          <p:cNvPr id="1046539" name="Line 11"/>
          <p:cNvSpPr>
            <a:spLocks noChangeShapeType="1"/>
          </p:cNvSpPr>
          <p:nvPr/>
        </p:nvSpPr>
        <p:spPr bwMode="auto">
          <a:xfrm flipH="1">
            <a:off x="2700338" y="4868863"/>
            <a:ext cx="719137" cy="360362"/>
          </a:xfrm>
          <a:prstGeom prst="line">
            <a:avLst/>
          </a:prstGeom>
          <a:noFill/>
          <a:ln w="9525">
            <a:solidFill>
              <a:srgbClr val="FF3300"/>
            </a:solidFill>
            <a:round/>
            <a:headEnd/>
            <a:tailEnd type="triangle" w="med" len="med"/>
          </a:ln>
        </p:spPr>
        <p:txBody>
          <a:bodyPr/>
          <a:lstStyle/>
          <a:p>
            <a:endParaRPr lang="en-US"/>
          </a:p>
        </p:txBody>
      </p:sp>
      <p:sp>
        <p:nvSpPr>
          <p:cNvPr id="1046540" name="AutoShape 12"/>
          <p:cNvSpPr>
            <a:spLocks noChangeArrowheads="1"/>
          </p:cNvSpPr>
          <p:nvPr/>
        </p:nvSpPr>
        <p:spPr bwMode="auto">
          <a:xfrm>
            <a:off x="684213" y="2997200"/>
            <a:ext cx="574675" cy="144463"/>
          </a:xfrm>
          <a:prstGeom prst="roundRect">
            <a:avLst>
              <a:gd name="adj" fmla="val 16667"/>
            </a:avLst>
          </a:prstGeom>
          <a:noFill/>
          <a:ln w="9525">
            <a:solidFill>
              <a:srgbClr val="FF3300"/>
            </a:solidFill>
            <a:round/>
            <a:headEnd/>
            <a:tailEnd/>
          </a:ln>
        </p:spPr>
        <p:txBody>
          <a:bodyPr wrap="none" anchor="ctr"/>
          <a:lstStyle/>
          <a:p>
            <a:pPr algn="ctr" rtl="0" eaLnBrk="0" hangingPunct="0"/>
            <a:endParaRPr lang="ar-SA"/>
          </a:p>
        </p:txBody>
      </p:sp>
      <p:sp>
        <p:nvSpPr>
          <p:cNvPr id="1046542" name="AutoShape 14"/>
          <p:cNvSpPr>
            <a:spLocks noChangeArrowheads="1"/>
          </p:cNvSpPr>
          <p:nvPr/>
        </p:nvSpPr>
        <p:spPr bwMode="auto">
          <a:xfrm>
            <a:off x="5437188" y="2852738"/>
            <a:ext cx="1655762" cy="360362"/>
          </a:xfrm>
          <a:prstGeom prst="roundRect">
            <a:avLst>
              <a:gd name="adj" fmla="val 16667"/>
            </a:avLst>
          </a:prstGeom>
          <a:noFill/>
          <a:ln w="9525">
            <a:solidFill>
              <a:srgbClr val="FF3300"/>
            </a:solidFill>
            <a:round/>
            <a:headEnd/>
            <a:tailEnd/>
          </a:ln>
        </p:spPr>
        <p:txBody>
          <a:bodyPr wrap="none" anchor="ctr"/>
          <a:lstStyle/>
          <a:p>
            <a:pPr algn="ctr" rtl="0" eaLnBrk="0" hangingPunct="0"/>
            <a:endParaRPr lang="ar-SA"/>
          </a:p>
        </p:txBody>
      </p:sp>
      <p:sp>
        <p:nvSpPr>
          <p:cNvPr id="1046544" name="AutoShape 16"/>
          <p:cNvSpPr>
            <a:spLocks noChangeArrowheads="1"/>
          </p:cNvSpPr>
          <p:nvPr/>
        </p:nvSpPr>
        <p:spPr bwMode="auto">
          <a:xfrm>
            <a:off x="539750" y="3500438"/>
            <a:ext cx="1655763" cy="1944687"/>
          </a:xfrm>
          <a:prstGeom prst="roundRect">
            <a:avLst>
              <a:gd name="adj" fmla="val 16667"/>
            </a:avLst>
          </a:prstGeom>
          <a:noFill/>
          <a:ln w="9525">
            <a:solidFill>
              <a:srgbClr val="FF3300"/>
            </a:solidFill>
            <a:round/>
            <a:headEnd/>
            <a:tailEnd/>
          </a:ln>
        </p:spPr>
        <p:txBody>
          <a:bodyPr wrap="none" anchor="ctr"/>
          <a:lstStyle/>
          <a:p>
            <a:pPr algn="ctr" rtl="0" eaLnBrk="0" hangingPunct="0"/>
            <a:endParaRPr lang="ar-SA"/>
          </a:p>
        </p:txBody>
      </p:sp>
      <p:sp>
        <p:nvSpPr>
          <p:cNvPr id="2060" name="Text Box 17"/>
          <p:cNvSpPr txBox="1">
            <a:spLocks noChangeArrowheads="1"/>
          </p:cNvSpPr>
          <p:nvPr/>
        </p:nvSpPr>
        <p:spPr bwMode="auto">
          <a:xfrm>
            <a:off x="539750" y="3141663"/>
            <a:ext cx="2447925" cy="457200"/>
          </a:xfrm>
          <a:prstGeom prst="rect">
            <a:avLst/>
          </a:prstGeom>
          <a:noFill/>
          <a:ln w="9525">
            <a:noFill/>
            <a:miter lim="800000"/>
            <a:headEnd/>
            <a:tailEnd/>
          </a:ln>
        </p:spPr>
        <p:txBody>
          <a:bodyPr>
            <a:spAutoFit/>
          </a:bodyPr>
          <a:lstStyle/>
          <a:p>
            <a:pPr algn="ctr" rtl="0" eaLnBrk="0" hangingPunct="0">
              <a:spcBef>
                <a:spcPct val="50000"/>
              </a:spcBef>
            </a:pPr>
            <a:endParaRPr lang="ar-SA"/>
          </a:p>
        </p:txBody>
      </p:sp>
      <p:sp>
        <p:nvSpPr>
          <p:cNvPr id="1046546" name="Text Box 18"/>
          <p:cNvSpPr txBox="1">
            <a:spLocks noChangeArrowheads="1"/>
          </p:cNvSpPr>
          <p:nvPr/>
        </p:nvSpPr>
        <p:spPr bwMode="auto">
          <a:xfrm>
            <a:off x="1042988" y="2852738"/>
            <a:ext cx="1944687" cy="376237"/>
          </a:xfrm>
          <a:prstGeom prst="rect">
            <a:avLst/>
          </a:prstGeom>
          <a:solidFill>
            <a:schemeClr val="bg1"/>
          </a:solidFill>
          <a:ln w="9525">
            <a:solidFill>
              <a:schemeClr val="tx1"/>
            </a:solidFill>
            <a:miter lim="800000"/>
            <a:headEnd/>
            <a:tailEnd/>
          </a:ln>
        </p:spPr>
        <p:txBody>
          <a:bodyPr>
            <a:spAutoFit/>
          </a:bodyPr>
          <a:lstStyle/>
          <a:p>
            <a:pPr algn="ctr" rtl="0" eaLnBrk="0" hangingPunct="0">
              <a:spcBef>
                <a:spcPct val="50000"/>
              </a:spcBef>
            </a:pPr>
            <a:r>
              <a:rPr lang="ar-EG" sz="1800">
                <a:cs typeface="Times New Roman" pitchFamily="18" charset="0"/>
              </a:rPr>
              <a:t>موضوعات</a:t>
            </a:r>
            <a:r>
              <a:rPr lang="ar-EG" sz="1800">
                <a:solidFill>
                  <a:schemeClr val="bg1"/>
                </a:solidFill>
                <a:cs typeface="Times New Roman" pitchFamily="18" charset="0"/>
              </a:rPr>
              <a:t> </a:t>
            </a:r>
            <a:r>
              <a:rPr lang="ar-SA" sz="1800">
                <a:cs typeface="Times New Roman" pitchFamily="18" charset="0"/>
              </a:rPr>
              <a:t>أ</a:t>
            </a:r>
            <a:r>
              <a:rPr lang="ar-EG" sz="1800">
                <a:cs typeface="Times New Roman" pitchFamily="18" charset="0"/>
              </a:rPr>
              <a:t>ضيق</a:t>
            </a:r>
            <a:endParaRPr lang="en-US" sz="1800">
              <a:cs typeface="Times New Roman" pitchFamily="18" charset="0"/>
            </a:endParaRPr>
          </a:p>
        </p:txBody>
      </p:sp>
      <p:sp>
        <p:nvSpPr>
          <p:cNvPr id="1046547" name="Line 19"/>
          <p:cNvSpPr>
            <a:spLocks noChangeShapeType="1"/>
          </p:cNvSpPr>
          <p:nvPr/>
        </p:nvSpPr>
        <p:spPr bwMode="auto">
          <a:xfrm>
            <a:off x="1331913" y="3213100"/>
            <a:ext cx="0" cy="287338"/>
          </a:xfrm>
          <a:prstGeom prst="line">
            <a:avLst/>
          </a:prstGeom>
          <a:noFill/>
          <a:ln w="9525">
            <a:solidFill>
              <a:srgbClr val="FF3300"/>
            </a:solidFill>
            <a:round/>
            <a:headEnd/>
            <a:tailEnd type="triangle" w="med" len="med"/>
          </a:ln>
        </p:spPr>
        <p:txBody>
          <a:bodyPr/>
          <a:lstStyle/>
          <a:p>
            <a:endParaRPr lang="en-US"/>
          </a:p>
        </p:txBody>
      </p:sp>
      <p:sp>
        <p:nvSpPr>
          <p:cNvPr id="1046550" name="Line 22"/>
          <p:cNvSpPr>
            <a:spLocks noChangeShapeType="1"/>
          </p:cNvSpPr>
          <p:nvPr/>
        </p:nvSpPr>
        <p:spPr bwMode="auto">
          <a:xfrm>
            <a:off x="4787900" y="4797425"/>
            <a:ext cx="504825" cy="0"/>
          </a:xfrm>
          <a:prstGeom prst="line">
            <a:avLst/>
          </a:prstGeom>
          <a:noFill/>
          <a:ln w="9525">
            <a:solidFill>
              <a:srgbClr val="FF3300"/>
            </a:solidFill>
            <a:round/>
            <a:headEnd/>
            <a:tailEnd type="triangle" w="med" len="med"/>
          </a:ln>
        </p:spPr>
        <p:txBody>
          <a:bodyPr/>
          <a:lstStyle/>
          <a:p>
            <a:endParaRPr lang="en-US"/>
          </a:p>
        </p:txBody>
      </p:sp>
      <p:pic>
        <p:nvPicPr>
          <p:cNvPr id="1046558" name="Picture 30"/>
          <p:cNvPicPr>
            <a:picLocks noGrp="1" noChangeAspect="1" noChangeArrowheads="1"/>
          </p:cNvPicPr>
          <p:nvPr>
            <p:ph sz="quarter" idx="3"/>
          </p:nvPr>
        </p:nvPicPr>
        <p:blipFill>
          <a:blip r:embed="rId5"/>
          <a:srcRect/>
          <a:stretch>
            <a:fillRect/>
          </a:stretch>
        </p:blipFill>
        <p:spPr>
          <a:xfrm>
            <a:off x="3276600" y="908050"/>
            <a:ext cx="2917825" cy="2187575"/>
          </a:xfrm>
          <a:ln>
            <a:solidFill>
              <a:schemeClr val="tx1"/>
            </a:solidFill>
          </a:ln>
        </p:spPr>
      </p:pic>
      <p:sp>
        <p:nvSpPr>
          <p:cNvPr id="1046559" name="Text Box 31"/>
          <p:cNvSpPr txBox="1">
            <a:spLocks noChangeArrowheads="1"/>
          </p:cNvSpPr>
          <p:nvPr/>
        </p:nvSpPr>
        <p:spPr bwMode="auto">
          <a:xfrm>
            <a:off x="-214313" y="2349500"/>
            <a:ext cx="3071813" cy="369888"/>
          </a:xfrm>
          <a:prstGeom prst="rect">
            <a:avLst/>
          </a:prstGeom>
          <a:solidFill>
            <a:schemeClr val="bg1"/>
          </a:solidFill>
          <a:ln w="9525">
            <a:solidFill>
              <a:schemeClr val="tx1"/>
            </a:solidFill>
            <a:miter lim="800000"/>
            <a:headEnd/>
            <a:tailEnd/>
          </a:ln>
        </p:spPr>
        <p:txBody>
          <a:bodyPr>
            <a:spAutoFit/>
          </a:bodyPr>
          <a:lstStyle/>
          <a:p>
            <a:pPr algn="ctr" rtl="0" eaLnBrk="0" hangingPunct="0">
              <a:spcBef>
                <a:spcPct val="50000"/>
              </a:spcBef>
            </a:pPr>
            <a:r>
              <a:rPr lang="en-US" sz="1800">
                <a:cs typeface="Times New Roman" pitchFamily="18" charset="0"/>
              </a:rPr>
              <a:t> </a:t>
            </a:r>
            <a:r>
              <a:rPr lang="ar-SA" sz="1800">
                <a:cs typeface="Times New Roman" pitchFamily="18" charset="0"/>
              </a:rPr>
              <a:t> </a:t>
            </a:r>
            <a:r>
              <a:rPr lang="ar-EG" sz="1800">
                <a:cs typeface="Times New Roman" pitchFamily="18" charset="0"/>
              </a:rPr>
              <a:t>عدد التسجيلات</a:t>
            </a:r>
            <a:r>
              <a:rPr lang="ar-SA" sz="1800">
                <a:cs typeface="Times New Roman" pitchFamily="18" charset="0"/>
              </a:rPr>
              <a:t> ال</a:t>
            </a:r>
            <a:r>
              <a:rPr lang="ar-EG" sz="1800">
                <a:cs typeface="Times New Roman" pitchFamily="18" charset="0"/>
              </a:rPr>
              <a:t>ت</a:t>
            </a:r>
            <a:r>
              <a:rPr lang="ar-SA" sz="1800">
                <a:cs typeface="Times New Roman" pitchFamily="18" charset="0"/>
              </a:rPr>
              <a:t>ي تم العثور عليها</a:t>
            </a:r>
            <a:endParaRPr lang="en-US" sz="1800">
              <a:cs typeface="Times New Roman" pitchFamily="18" charset="0"/>
            </a:endParaRPr>
          </a:p>
        </p:txBody>
      </p:sp>
      <p:sp>
        <p:nvSpPr>
          <p:cNvPr id="1046560" name="Line 32"/>
          <p:cNvSpPr>
            <a:spLocks noChangeShapeType="1"/>
          </p:cNvSpPr>
          <p:nvPr/>
        </p:nvSpPr>
        <p:spPr bwMode="auto">
          <a:xfrm flipH="1">
            <a:off x="900113" y="2708275"/>
            <a:ext cx="71437" cy="288925"/>
          </a:xfrm>
          <a:prstGeom prst="line">
            <a:avLst/>
          </a:prstGeom>
          <a:noFill/>
          <a:ln w="9525">
            <a:solidFill>
              <a:srgbClr val="FF3300"/>
            </a:solidFill>
            <a:round/>
            <a:headEnd/>
            <a:tailEnd type="triangle" w="med" len="med"/>
          </a:ln>
        </p:spPr>
        <p:txBody>
          <a:bodyPr/>
          <a:lstStyle/>
          <a:p>
            <a:endParaRPr lang="en-US"/>
          </a:p>
        </p:txBody>
      </p:sp>
      <p:sp>
        <p:nvSpPr>
          <p:cNvPr id="1046561" name="Text Box 33"/>
          <p:cNvSpPr txBox="1">
            <a:spLocks noChangeArrowheads="1"/>
          </p:cNvSpPr>
          <p:nvPr/>
        </p:nvSpPr>
        <p:spPr bwMode="auto">
          <a:xfrm>
            <a:off x="6372225" y="2133600"/>
            <a:ext cx="1800225" cy="376238"/>
          </a:xfrm>
          <a:prstGeom prst="rect">
            <a:avLst/>
          </a:prstGeom>
          <a:solidFill>
            <a:schemeClr val="bg1"/>
          </a:solidFill>
          <a:ln w="9525">
            <a:solidFill>
              <a:schemeClr val="tx1"/>
            </a:solidFill>
            <a:miter lim="800000"/>
            <a:headEnd/>
            <a:tailEnd/>
          </a:ln>
        </p:spPr>
        <p:txBody>
          <a:bodyPr>
            <a:spAutoFit/>
          </a:bodyPr>
          <a:lstStyle/>
          <a:p>
            <a:pPr algn="ctr" rtl="0" eaLnBrk="0" hangingPunct="0">
              <a:spcBef>
                <a:spcPct val="50000"/>
              </a:spcBef>
            </a:pPr>
            <a:r>
              <a:rPr lang="ar-EG" sz="1800">
                <a:cs typeface="Times New Roman" pitchFamily="18" charset="0"/>
              </a:rPr>
              <a:t>ترتيب ظهور المقالات</a:t>
            </a:r>
            <a:endParaRPr lang="en-US" sz="1800">
              <a:cs typeface="Times New Roman" pitchFamily="18" charset="0"/>
            </a:endParaRPr>
          </a:p>
        </p:txBody>
      </p:sp>
      <p:sp>
        <p:nvSpPr>
          <p:cNvPr id="1046562" name="Line 34"/>
          <p:cNvSpPr>
            <a:spLocks noChangeShapeType="1"/>
          </p:cNvSpPr>
          <p:nvPr/>
        </p:nvSpPr>
        <p:spPr bwMode="auto">
          <a:xfrm flipH="1">
            <a:off x="6804025" y="2565400"/>
            <a:ext cx="215900" cy="287338"/>
          </a:xfrm>
          <a:prstGeom prst="line">
            <a:avLst/>
          </a:prstGeom>
          <a:noFill/>
          <a:ln w="9525">
            <a:solidFill>
              <a:srgbClr val="FF3300"/>
            </a:solidFill>
            <a:round/>
            <a:headEnd/>
            <a:tailEnd type="triangle" w="med" len="med"/>
          </a:ln>
        </p:spPr>
        <p:txBody>
          <a:bodyPr/>
          <a:lstStyle/>
          <a:p>
            <a:endParaRPr lang="en-US"/>
          </a:p>
        </p:txBody>
      </p:sp>
      <p:grpSp>
        <p:nvGrpSpPr>
          <p:cNvPr id="2" name="Group 38"/>
          <p:cNvGrpSpPr>
            <a:grpSpLocks/>
          </p:cNvGrpSpPr>
          <p:nvPr/>
        </p:nvGrpSpPr>
        <p:grpSpPr bwMode="auto">
          <a:xfrm>
            <a:off x="3203575" y="3860800"/>
            <a:ext cx="5689600" cy="576263"/>
            <a:chOff x="2018" y="2432"/>
            <a:chExt cx="3584" cy="363"/>
          </a:xfrm>
        </p:grpSpPr>
        <p:sp>
          <p:nvSpPr>
            <p:cNvPr id="2072" name="Text Box 35"/>
            <p:cNvSpPr txBox="1">
              <a:spLocks noChangeArrowheads="1"/>
            </p:cNvSpPr>
            <p:nvPr/>
          </p:nvSpPr>
          <p:spPr bwMode="auto">
            <a:xfrm>
              <a:off x="2653" y="2432"/>
              <a:ext cx="2949" cy="218"/>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ar-EG" sz="1600" b="1">
                  <a:cs typeface="Times New Roman" pitchFamily="18" charset="0"/>
                </a:rPr>
                <a:t>لفتح صفحة التسجيلة الببليوجرافية اضغط على</a:t>
              </a:r>
              <a:r>
                <a:rPr lang="ar-EG" sz="1600" b="1"/>
                <a:t> </a:t>
              </a:r>
              <a:r>
                <a:rPr lang="ar-EG" sz="1600" b="1">
                  <a:cs typeface="Times New Roman" pitchFamily="18" charset="0"/>
                </a:rPr>
                <a:t>عنوان البحث</a:t>
              </a:r>
              <a:endParaRPr lang="en-US" sz="1600" b="1">
                <a:cs typeface="Times New Roman" pitchFamily="18" charset="0"/>
              </a:endParaRPr>
            </a:p>
          </p:txBody>
        </p:sp>
        <p:sp>
          <p:nvSpPr>
            <p:cNvPr id="2073" name="Line 36"/>
            <p:cNvSpPr>
              <a:spLocks noChangeShapeType="1"/>
            </p:cNvSpPr>
            <p:nvPr/>
          </p:nvSpPr>
          <p:spPr bwMode="auto">
            <a:xfrm flipH="1" flipV="1">
              <a:off x="2472" y="2523"/>
              <a:ext cx="136" cy="45"/>
            </a:xfrm>
            <a:prstGeom prst="line">
              <a:avLst/>
            </a:prstGeom>
            <a:noFill/>
            <a:ln w="9525">
              <a:solidFill>
                <a:srgbClr val="FF3300"/>
              </a:solidFill>
              <a:round/>
              <a:headEnd/>
              <a:tailEnd type="triangle" w="med" len="med"/>
            </a:ln>
          </p:spPr>
          <p:txBody>
            <a:bodyPr/>
            <a:lstStyle/>
            <a:p>
              <a:endParaRPr lang="en-US"/>
            </a:p>
          </p:txBody>
        </p:sp>
        <p:sp>
          <p:nvSpPr>
            <p:cNvPr id="2074" name="Line 37"/>
            <p:cNvSpPr>
              <a:spLocks noChangeShapeType="1"/>
            </p:cNvSpPr>
            <p:nvPr/>
          </p:nvSpPr>
          <p:spPr bwMode="auto">
            <a:xfrm flipH="1">
              <a:off x="2018" y="2568"/>
              <a:ext cx="590" cy="227"/>
            </a:xfrm>
            <a:prstGeom prst="line">
              <a:avLst/>
            </a:prstGeom>
            <a:noFill/>
            <a:ln w="9525">
              <a:solidFill>
                <a:srgbClr val="FF3300"/>
              </a:solidFill>
              <a:round/>
              <a:headEnd/>
              <a:tailEnd type="triangle" w="med" len="med"/>
            </a:ln>
          </p:spPr>
          <p:txBody>
            <a:bodyPr/>
            <a:lstStyle/>
            <a:p>
              <a:endParaRPr lang="en-US"/>
            </a:p>
          </p:txBody>
        </p:sp>
      </p:grpSp>
      <p:sp>
        <p:nvSpPr>
          <p:cNvPr id="2071" name="Rectangle 40"/>
          <p:cNvSpPr>
            <a:spLocks noChangeArrowheads="1"/>
          </p:cNvSpPr>
          <p:nvPr/>
        </p:nvSpPr>
        <p:spPr bwMode="auto">
          <a:xfrm>
            <a:off x="0" y="6400800"/>
            <a:ext cx="7318375" cy="457200"/>
          </a:xfrm>
          <a:prstGeom prst="rect">
            <a:avLst/>
          </a:prstGeom>
          <a:noFill/>
          <a:ln w="9525">
            <a:noFill/>
            <a:miter lim="800000"/>
            <a:headEnd/>
            <a:tailEnd/>
          </a:ln>
        </p:spPr>
        <p:txBody>
          <a:bodyPr anchor="ctr">
            <a:spAutoFit/>
          </a:bodyPr>
          <a:lstStyle/>
          <a:p>
            <a:pPr algn="l" rtl="0" eaLnBrk="0" hangingPunct="0"/>
            <a:r>
              <a:rPr lang="ar-SA" altLang="ja-JP">
                <a:cs typeface="Times New Roman" pitchFamily="18" charset="0"/>
              </a:rPr>
              <a:t>مكتبة جامعة السودان المفتوحة</a:t>
            </a:r>
            <a:r>
              <a:rPr lang="en-US" altLang="ja-JP">
                <a:ea typeface="MS PGothic" pitchFamily="34" charset="-128"/>
                <a:cs typeface="Times New Roman" pitchFamily="18" charset="0"/>
              </a:rPr>
              <a:t> Open University of Sudan Library</a:t>
            </a:r>
            <a:r>
              <a:rPr lang="en-US" altLang="ja-JP">
                <a:ea typeface="MS PGothic" pitchFamily="34" charset="-128"/>
              </a:rPr>
              <a:t> </a:t>
            </a:r>
          </a:p>
        </p:txBody>
      </p:sp>
      <p:pic>
        <p:nvPicPr>
          <p:cNvPr id="27" name="Picture 24" descr="k"/>
          <p:cNvPicPr>
            <a:picLocks noChangeAspect="1" noChangeArrowheads="1"/>
          </p:cNvPicPr>
          <p:nvPr/>
        </p:nvPicPr>
        <p:blipFill>
          <a:blip r:embed="rId6"/>
          <a:srcRect/>
          <a:stretch>
            <a:fillRect/>
          </a:stretch>
        </p:blipFill>
        <p:spPr bwMode="auto">
          <a:xfrm>
            <a:off x="0" y="1"/>
            <a:ext cx="1142976" cy="928670"/>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6540"/>
                                        </p:tgtEl>
                                        <p:attrNameLst>
                                          <p:attrName>style.visibility</p:attrName>
                                        </p:attrNameLst>
                                      </p:cBhvr>
                                      <p:to>
                                        <p:strVal val="visible"/>
                                      </p:to>
                                    </p:set>
                                    <p:anim calcmode="lin" valueType="num">
                                      <p:cBhvr additive="base">
                                        <p:cTn id="7" dur="500" fill="hold"/>
                                        <p:tgtEl>
                                          <p:spTgt spid="1046540"/>
                                        </p:tgtEl>
                                        <p:attrNameLst>
                                          <p:attrName>ppt_x</p:attrName>
                                        </p:attrNameLst>
                                      </p:cBhvr>
                                      <p:tavLst>
                                        <p:tav tm="0">
                                          <p:val>
                                            <p:strVal val="0-#ppt_w/2"/>
                                          </p:val>
                                        </p:tav>
                                        <p:tav tm="100000">
                                          <p:val>
                                            <p:strVal val="#ppt_x"/>
                                          </p:val>
                                        </p:tav>
                                      </p:tavLst>
                                    </p:anim>
                                    <p:anim calcmode="lin" valueType="num">
                                      <p:cBhvr additive="base">
                                        <p:cTn id="8" dur="500" fill="hold"/>
                                        <p:tgtEl>
                                          <p:spTgt spid="104654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6560"/>
                                        </p:tgtEl>
                                        <p:attrNameLst>
                                          <p:attrName>style.visibility</p:attrName>
                                        </p:attrNameLst>
                                      </p:cBhvr>
                                      <p:to>
                                        <p:strVal val="visible"/>
                                      </p:to>
                                    </p:set>
                                    <p:anim calcmode="lin" valueType="num">
                                      <p:cBhvr additive="base">
                                        <p:cTn id="11" dur="500" fill="hold"/>
                                        <p:tgtEl>
                                          <p:spTgt spid="1046560"/>
                                        </p:tgtEl>
                                        <p:attrNameLst>
                                          <p:attrName>ppt_x</p:attrName>
                                        </p:attrNameLst>
                                      </p:cBhvr>
                                      <p:tavLst>
                                        <p:tav tm="0">
                                          <p:val>
                                            <p:strVal val="0-#ppt_w/2"/>
                                          </p:val>
                                        </p:tav>
                                        <p:tav tm="100000">
                                          <p:val>
                                            <p:strVal val="#ppt_x"/>
                                          </p:val>
                                        </p:tav>
                                      </p:tavLst>
                                    </p:anim>
                                    <p:anim calcmode="lin" valueType="num">
                                      <p:cBhvr additive="base">
                                        <p:cTn id="12" dur="500" fill="hold"/>
                                        <p:tgtEl>
                                          <p:spTgt spid="104656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46559"/>
                                        </p:tgtEl>
                                        <p:attrNameLst>
                                          <p:attrName>style.visibility</p:attrName>
                                        </p:attrNameLst>
                                      </p:cBhvr>
                                      <p:to>
                                        <p:strVal val="visible"/>
                                      </p:to>
                                    </p:set>
                                    <p:anim calcmode="lin" valueType="num">
                                      <p:cBhvr additive="base">
                                        <p:cTn id="15" dur="500" fill="hold"/>
                                        <p:tgtEl>
                                          <p:spTgt spid="1046559"/>
                                        </p:tgtEl>
                                        <p:attrNameLst>
                                          <p:attrName>ppt_x</p:attrName>
                                        </p:attrNameLst>
                                      </p:cBhvr>
                                      <p:tavLst>
                                        <p:tav tm="0">
                                          <p:val>
                                            <p:strVal val="0-#ppt_w/2"/>
                                          </p:val>
                                        </p:tav>
                                        <p:tav tm="100000">
                                          <p:val>
                                            <p:strVal val="#ppt_x"/>
                                          </p:val>
                                        </p:tav>
                                      </p:tavLst>
                                    </p:anim>
                                    <p:anim calcmode="lin" valueType="num">
                                      <p:cBhvr additive="base">
                                        <p:cTn id="16" dur="500" fill="hold"/>
                                        <p:tgtEl>
                                          <p:spTgt spid="104655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46546"/>
                                        </p:tgtEl>
                                        <p:attrNameLst>
                                          <p:attrName>style.visibility</p:attrName>
                                        </p:attrNameLst>
                                      </p:cBhvr>
                                      <p:to>
                                        <p:strVal val="visible"/>
                                      </p:to>
                                    </p:set>
                                    <p:anim calcmode="lin" valueType="num">
                                      <p:cBhvr additive="base">
                                        <p:cTn id="21" dur="500" fill="hold"/>
                                        <p:tgtEl>
                                          <p:spTgt spid="1046546"/>
                                        </p:tgtEl>
                                        <p:attrNameLst>
                                          <p:attrName>ppt_x</p:attrName>
                                        </p:attrNameLst>
                                      </p:cBhvr>
                                      <p:tavLst>
                                        <p:tav tm="0">
                                          <p:val>
                                            <p:strVal val="0-#ppt_w/2"/>
                                          </p:val>
                                        </p:tav>
                                        <p:tav tm="100000">
                                          <p:val>
                                            <p:strVal val="#ppt_x"/>
                                          </p:val>
                                        </p:tav>
                                      </p:tavLst>
                                    </p:anim>
                                    <p:anim calcmode="lin" valueType="num">
                                      <p:cBhvr additive="base">
                                        <p:cTn id="22" dur="500" fill="hold"/>
                                        <p:tgtEl>
                                          <p:spTgt spid="1046546"/>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46547"/>
                                        </p:tgtEl>
                                        <p:attrNameLst>
                                          <p:attrName>style.visibility</p:attrName>
                                        </p:attrNameLst>
                                      </p:cBhvr>
                                      <p:to>
                                        <p:strVal val="visible"/>
                                      </p:to>
                                    </p:set>
                                    <p:anim calcmode="lin" valueType="num">
                                      <p:cBhvr additive="base">
                                        <p:cTn id="25" dur="500" fill="hold"/>
                                        <p:tgtEl>
                                          <p:spTgt spid="1046547"/>
                                        </p:tgtEl>
                                        <p:attrNameLst>
                                          <p:attrName>ppt_x</p:attrName>
                                        </p:attrNameLst>
                                      </p:cBhvr>
                                      <p:tavLst>
                                        <p:tav tm="0">
                                          <p:val>
                                            <p:strVal val="0-#ppt_w/2"/>
                                          </p:val>
                                        </p:tav>
                                        <p:tav tm="100000">
                                          <p:val>
                                            <p:strVal val="#ppt_x"/>
                                          </p:val>
                                        </p:tav>
                                      </p:tavLst>
                                    </p:anim>
                                    <p:anim calcmode="lin" valueType="num">
                                      <p:cBhvr additive="base">
                                        <p:cTn id="26" dur="500" fill="hold"/>
                                        <p:tgtEl>
                                          <p:spTgt spid="104654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46544"/>
                                        </p:tgtEl>
                                        <p:attrNameLst>
                                          <p:attrName>style.visibility</p:attrName>
                                        </p:attrNameLst>
                                      </p:cBhvr>
                                      <p:to>
                                        <p:strVal val="visible"/>
                                      </p:to>
                                    </p:set>
                                    <p:anim calcmode="lin" valueType="num">
                                      <p:cBhvr additive="base">
                                        <p:cTn id="29" dur="500" fill="hold"/>
                                        <p:tgtEl>
                                          <p:spTgt spid="1046544"/>
                                        </p:tgtEl>
                                        <p:attrNameLst>
                                          <p:attrName>ppt_x</p:attrName>
                                        </p:attrNameLst>
                                      </p:cBhvr>
                                      <p:tavLst>
                                        <p:tav tm="0">
                                          <p:val>
                                            <p:strVal val="0-#ppt_w/2"/>
                                          </p:val>
                                        </p:tav>
                                        <p:tav tm="100000">
                                          <p:val>
                                            <p:strVal val="#ppt_x"/>
                                          </p:val>
                                        </p:tav>
                                      </p:tavLst>
                                    </p:anim>
                                    <p:anim calcmode="lin" valueType="num">
                                      <p:cBhvr additive="base">
                                        <p:cTn id="30" dur="500" fill="hold"/>
                                        <p:tgtEl>
                                          <p:spTgt spid="104654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046562"/>
                                        </p:tgtEl>
                                        <p:attrNameLst>
                                          <p:attrName>style.visibility</p:attrName>
                                        </p:attrNameLst>
                                      </p:cBhvr>
                                      <p:to>
                                        <p:strVal val="visible"/>
                                      </p:to>
                                    </p:set>
                                    <p:anim calcmode="lin" valueType="num">
                                      <p:cBhvr additive="base">
                                        <p:cTn id="35" dur="500" fill="hold"/>
                                        <p:tgtEl>
                                          <p:spTgt spid="1046562"/>
                                        </p:tgtEl>
                                        <p:attrNameLst>
                                          <p:attrName>ppt_x</p:attrName>
                                        </p:attrNameLst>
                                      </p:cBhvr>
                                      <p:tavLst>
                                        <p:tav tm="0">
                                          <p:val>
                                            <p:strVal val="0-#ppt_w/2"/>
                                          </p:val>
                                        </p:tav>
                                        <p:tav tm="100000">
                                          <p:val>
                                            <p:strVal val="#ppt_x"/>
                                          </p:val>
                                        </p:tav>
                                      </p:tavLst>
                                    </p:anim>
                                    <p:anim calcmode="lin" valueType="num">
                                      <p:cBhvr additive="base">
                                        <p:cTn id="36" dur="500" fill="hold"/>
                                        <p:tgtEl>
                                          <p:spTgt spid="104656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046542"/>
                                        </p:tgtEl>
                                        <p:attrNameLst>
                                          <p:attrName>style.visibility</p:attrName>
                                        </p:attrNameLst>
                                      </p:cBhvr>
                                      <p:to>
                                        <p:strVal val="visible"/>
                                      </p:to>
                                    </p:set>
                                    <p:anim calcmode="lin" valueType="num">
                                      <p:cBhvr additive="base">
                                        <p:cTn id="39" dur="500" fill="hold"/>
                                        <p:tgtEl>
                                          <p:spTgt spid="1046542"/>
                                        </p:tgtEl>
                                        <p:attrNameLst>
                                          <p:attrName>ppt_x</p:attrName>
                                        </p:attrNameLst>
                                      </p:cBhvr>
                                      <p:tavLst>
                                        <p:tav tm="0">
                                          <p:val>
                                            <p:strVal val="0-#ppt_w/2"/>
                                          </p:val>
                                        </p:tav>
                                        <p:tav tm="100000">
                                          <p:val>
                                            <p:strVal val="#ppt_x"/>
                                          </p:val>
                                        </p:tav>
                                      </p:tavLst>
                                    </p:anim>
                                    <p:anim calcmode="lin" valueType="num">
                                      <p:cBhvr additive="base">
                                        <p:cTn id="40" dur="500" fill="hold"/>
                                        <p:tgtEl>
                                          <p:spTgt spid="104654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046561"/>
                                        </p:tgtEl>
                                        <p:attrNameLst>
                                          <p:attrName>style.visibility</p:attrName>
                                        </p:attrNameLst>
                                      </p:cBhvr>
                                      <p:to>
                                        <p:strVal val="visible"/>
                                      </p:to>
                                    </p:set>
                                    <p:anim calcmode="lin" valueType="num">
                                      <p:cBhvr additive="base">
                                        <p:cTn id="43" dur="500" fill="hold"/>
                                        <p:tgtEl>
                                          <p:spTgt spid="1046561"/>
                                        </p:tgtEl>
                                        <p:attrNameLst>
                                          <p:attrName>ppt_x</p:attrName>
                                        </p:attrNameLst>
                                      </p:cBhvr>
                                      <p:tavLst>
                                        <p:tav tm="0">
                                          <p:val>
                                            <p:strVal val="0-#ppt_w/2"/>
                                          </p:val>
                                        </p:tav>
                                        <p:tav tm="100000">
                                          <p:val>
                                            <p:strVal val="#ppt_x"/>
                                          </p:val>
                                        </p:tav>
                                      </p:tavLst>
                                    </p:anim>
                                    <p:anim calcmode="lin" valueType="num">
                                      <p:cBhvr additive="base">
                                        <p:cTn id="44" dur="500" fill="hold"/>
                                        <p:tgtEl>
                                          <p:spTgt spid="104656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46534"/>
                                        </p:tgtEl>
                                        <p:attrNameLst>
                                          <p:attrName>style.visibility</p:attrName>
                                        </p:attrNameLst>
                                      </p:cBhvr>
                                      <p:to>
                                        <p:strVal val="visible"/>
                                      </p:to>
                                    </p:set>
                                    <p:anim calcmode="lin" valueType="num">
                                      <p:cBhvr additive="base">
                                        <p:cTn id="49" dur="500" fill="hold"/>
                                        <p:tgtEl>
                                          <p:spTgt spid="1046534"/>
                                        </p:tgtEl>
                                        <p:attrNameLst>
                                          <p:attrName>ppt_x</p:attrName>
                                        </p:attrNameLst>
                                      </p:cBhvr>
                                      <p:tavLst>
                                        <p:tav tm="0">
                                          <p:val>
                                            <p:strVal val="0-#ppt_w/2"/>
                                          </p:val>
                                        </p:tav>
                                        <p:tav tm="100000">
                                          <p:val>
                                            <p:strVal val="#ppt_x"/>
                                          </p:val>
                                        </p:tav>
                                      </p:tavLst>
                                    </p:anim>
                                    <p:anim calcmode="lin" valueType="num">
                                      <p:cBhvr additive="base">
                                        <p:cTn id="50" dur="500" fill="hold"/>
                                        <p:tgtEl>
                                          <p:spTgt spid="1046534"/>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046537"/>
                                        </p:tgtEl>
                                        <p:attrNameLst>
                                          <p:attrName>style.visibility</p:attrName>
                                        </p:attrNameLst>
                                      </p:cBhvr>
                                      <p:to>
                                        <p:strVal val="visible"/>
                                      </p:to>
                                    </p:set>
                                    <p:anim calcmode="lin" valueType="num">
                                      <p:cBhvr additive="base">
                                        <p:cTn id="53" dur="500" fill="hold"/>
                                        <p:tgtEl>
                                          <p:spTgt spid="1046537"/>
                                        </p:tgtEl>
                                        <p:attrNameLst>
                                          <p:attrName>ppt_x</p:attrName>
                                        </p:attrNameLst>
                                      </p:cBhvr>
                                      <p:tavLst>
                                        <p:tav tm="0">
                                          <p:val>
                                            <p:strVal val="0-#ppt_w/2"/>
                                          </p:val>
                                        </p:tav>
                                        <p:tav tm="100000">
                                          <p:val>
                                            <p:strVal val="#ppt_x"/>
                                          </p:val>
                                        </p:tav>
                                      </p:tavLst>
                                    </p:anim>
                                    <p:anim calcmode="lin" valueType="num">
                                      <p:cBhvr additive="base">
                                        <p:cTn id="54" dur="500" fill="hold"/>
                                        <p:tgtEl>
                                          <p:spTgt spid="1046537"/>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1046558"/>
                                        </p:tgtEl>
                                        <p:attrNameLst>
                                          <p:attrName>style.visibility</p:attrName>
                                        </p:attrNameLst>
                                      </p:cBhvr>
                                      <p:to>
                                        <p:strVal val="visible"/>
                                      </p:to>
                                    </p:set>
                                    <p:anim calcmode="lin" valueType="num">
                                      <p:cBhvr additive="base">
                                        <p:cTn id="57" dur="500" fill="hold"/>
                                        <p:tgtEl>
                                          <p:spTgt spid="1046558"/>
                                        </p:tgtEl>
                                        <p:attrNameLst>
                                          <p:attrName>ppt_x</p:attrName>
                                        </p:attrNameLst>
                                      </p:cBhvr>
                                      <p:tavLst>
                                        <p:tav tm="0">
                                          <p:val>
                                            <p:strVal val="0-#ppt_w/2"/>
                                          </p:val>
                                        </p:tav>
                                        <p:tav tm="100000">
                                          <p:val>
                                            <p:strVal val="#ppt_x"/>
                                          </p:val>
                                        </p:tav>
                                      </p:tavLst>
                                    </p:anim>
                                    <p:anim calcmode="lin" valueType="num">
                                      <p:cBhvr additive="base">
                                        <p:cTn id="58" dur="500" fill="hold"/>
                                        <p:tgtEl>
                                          <p:spTgt spid="1046558"/>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1046538"/>
                                        </p:tgtEl>
                                        <p:attrNameLst>
                                          <p:attrName>style.visibility</p:attrName>
                                        </p:attrNameLst>
                                      </p:cBhvr>
                                      <p:to>
                                        <p:strVal val="visible"/>
                                      </p:to>
                                    </p:set>
                                    <p:anim calcmode="lin" valueType="num">
                                      <p:cBhvr additive="base">
                                        <p:cTn id="63" dur="500" fill="hold"/>
                                        <p:tgtEl>
                                          <p:spTgt spid="1046538"/>
                                        </p:tgtEl>
                                        <p:attrNameLst>
                                          <p:attrName>ppt_x</p:attrName>
                                        </p:attrNameLst>
                                      </p:cBhvr>
                                      <p:tavLst>
                                        <p:tav tm="0">
                                          <p:val>
                                            <p:strVal val="0-#ppt_w/2"/>
                                          </p:val>
                                        </p:tav>
                                        <p:tav tm="100000">
                                          <p:val>
                                            <p:strVal val="#ppt_x"/>
                                          </p:val>
                                        </p:tav>
                                      </p:tavLst>
                                    </p:anim>
                                    <p:anim calcmode="lin" valueType="num">
                                      <p:cBhvr additive="base">
                                        <p:cTn id="64" dur="500" fill="hold"/>
                                        <p:tgtEl>
                                          <p:spTgt spid="104653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046539"/>
                                        </p:tgtEl>
                                        <p:attrNameLst>
                                          <p:attrName>style.visibility</p:attrName>
                                        </p:attrNameLst>
                                      </p:cBhvr>
                                      <p:to>
                                        <p:strVal val="visible"/>
                                      </p:to>
                                    </p:set>
                                    <p:anim calcmode="lin" valueType="num">
                                      <p:cBhvr additive="base">
                                        <p:cTn id="67" dur="500" fill="hold"/>
                                        <p:tgtEl>
                                          <p:spTgt spid="1046539"/>
                                        </p:tgtEl>
                                        <p:attrNameLst>
                                          <p:attrName>ppt_x</p:attrName>
                                        </p:attrNameLst>
                                      </p:cBhvr>
                                      <p:tavLst>
                                        <p:tav tm="0">
                                          <p:val>
                                            <p:strVal val="0-#ppt_w/2"/>
                                          </p:val>
                                        </p:tav>
                                        <p:tav tm="100000">
                                          <p:val>
                                            <p:strVal val="#ppt_x"/>
                                          </p:val>
                                        </p:tav>
                                      </p:tavLst>
                                    </p:anim>
                                    <p:anim calcmode="lin" valueType="num">
                                      <p:cBhvr additive="base">
                                        <p:cTn id="68" dur="500" fill="hold"/>
                                        <p:tgtEl>
                                          <p:spTgt spid="1046539"/>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046550"/>
                                        </p:tgtEl>
                                        <p:attrNameLst>
                                          <p:attrName>style.visibility</p:attrName>
                                        </p:attrNameLst>
                                      </p:cBhvr>
                                      <p:to>
                                        <p:strVal val="visible"/>
                                      </p:to>
                                    </p:set>
                                    <p:anim calcmode="lin" valueType="num">
                                      <p:cBhvr additive="base">
                                        <p:cTn id="71" dur="500" fill="hold"/>
                                        <p:tgtEl>
                                          <p:spTgt spid="1046550"/>
                                        </p:tgtEl>
                                        <p:attrNameLst>
                                          <p:attrName>ppt_x</p:attrName>
                                        </p:attrNameLst>
                                      </p:cBhvr>
                                      <p:tavLst>
                                        <p:tav tm="0">
                                          <p:val>
                                            <p:strVal val="0-#ppt_w/2"/>
                                          </p:val>
                                        </p:tav>
                                        <p:tav tm="100000">
                                          <p:val>
                                            <p:strVal val="#ppt_x"/>
                                          </p:val>
                                        </p:tav>
                                      </p:tavLst>
                                    </p:anim>
                                    <p:anim calcmode="lin" valueType="num">
                                      <p:cBhvr additive="base">
                                        <p:cTn id="72" dur="500" fill="hold"/>
                                        <p:tgtEl>
                                          <p:spTgt spid="1046550"/>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1046548"/>
                                        </p:tgtEl>
                                        <p:attrNameLst>
                                          <p:attrName>style.visibility</p:attrName>
                                        </p:attrNameLst>
                                      </p:cBhvr>
                                      <p:to>
                                        <p:strVal val="visible"/>
                                      </p:to>
                                    </p:set>
                                    <p:anim calcmode="lin" valueType="num">
                                      <p:cBhvr additive="base">
                                        <p:cTn id="75" dur="500" fill="hold"/>
                                        <p:tgtEl>
                                          <p:spTgt spid="1046548"/>
                                        </p:tgtEl>
                                        <p:attrNameLst>
                                          <p:attrName>ppt_x</p:attrName>
                                        </p:attrNameLst>
                                      </p:cBhvr>
                                      <p:tavLst>
                                        <p:tav tm="0">
                                          <p:val>
                                            <p:strVal val="0-#ppt_w/2"/>
                                          </p:val>
                                        </p:tav>
                                        <p:tav tm="100000">
                                          <p:val>
                                            <p:strVal val="#ppt_x"/>
                                          </p:val>
                                        </p:tav>
                                      </p:tavLst>
                                    </p:anim>
                                    <p:anim calcmode="lin" valueType="num">
                                      <p:cBhvr additive="base">
                                        <p:cTn id="76" dur="500" fill="hold"/>
                                        <p:tgtEl>
                                          <p:spTgt spid="1046548"/>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
                                        </p:tgtEl>
                                        <p:attrNameLst>
                                          <p:attrName>style.visibility</p:attrName>
                                        </p:attrNameLst>
                                      </p:cBhvr>
                                      <p:to>
                                        <p:strVal val="visible"/>
                                      </p:to>
                                    </p:set>
                                    <p:anim calcmode="lin" valueType="num">
                                      <p:cBhvr additive="base">
                                        <p:cTn id="81" dur="500" fill="hold"/>
                                        <p:tgtEl>
                                          <p:spTgt spid="2"/>
                                        </p:tgtEl>
                                        <p:attrNameLst>
                                          <p:attrName>ppt_x</p:attrName>
                                        </p:attrNameLst>
                                      </p:cBhvr>
                                      <p:tavLst>
                                        <p:tav tm="0">
                                          <p:val>
                                            <p:strVal val="#ppt_x"/>
                                          </p:val>
                                        </p:tav>
                                        <p:tav tm="100000">
                                          <p:val>
                                            <p:strVal val="#ppt_x"/>
                                          </p:val>
                                        </p:tav>
                                      </p:tavLst>
                                    </p:anim>
                                    <p:anim calcmode="lin" valueType="num">
                                      <p:cBhvr additive="base">
                                        <p:cTn id="82" dur="500" fill="hold"/>
                                        <p:tgtEl>
                                          <p:spTgt spid="2"/>
                                        </p:tgtEl>
                                        <p:attrNameLst>
                                          <p:attrName>ppt_y</p:attrName>
                                        </p:attrNameLst>
                                      </p:cBhvr>
                                      <p:tavLst>
                                        <p:tav tm="0">
                                          <p:val>
                                            <p:strVal val="1+#ppt_h/2"/>
                                          </p:val>
                                        </p:tav>
                                        <p:tav tm="100000">
                                          <p:val>
                                            <p:strVal val="#ppt_y"/>
                                          </p:val>
                                        </p:tav>
                                      </p:tavLst>
                                    </p:anim>
                                  </p:childTnLst>
                                </p:cTn>
                              </p:par>
                              <p:par>
                                <p:cTn id="83" presetID="8" presetClass="entr" presetSubtype="32" repeatCount="indefinite"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diamond(out)">
                                      <p:cBhvr>
                                        <p:cTn id="85"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534" grpId="0" animBg="1"/>
      <p:bldP spid="1046537" grpId="0" animBg="1"/>
      <p:bldP spid="1046538" grpId="0" animBg="1"/>
      <p:bldP spid="1046539" grpId="0" animBg="1"/>
      <p:bldP spid="1046540" grpId="0" animBg="1"/>
      <p:bldP spid="1046542" grpId="0" animBg="1"/>
      <p:bldP spid="1046544" grpId="0" animBg="1"/>
      <p:bldP spid="1046546" grpId="0" animBg="1"/>
      <p:bldP spid="1046547" grpId="0" animBg="1"/>
      <p:bldP spid="1046550" grpId="0" animBg="1"/>
      <p:bldP spid="1046559" grpId="0" animBg="1"/>
      <p:bldP spid="1046560" grpId="0" animBg="1"/>
      <p:bldP spid="1046561" grpId="0" animBg="1"/>
      <p:bldP spid="10465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9388" y="44450"/>
            <a:ext cx="8229600" cy="1143000"/>
          </a:xfrm>
        </p:spPr>
        <p:txBody>
          <a:bodyPr/>
          <a:lstStyle/>
          <a:p>
            <a:pPr algn="r" rtl="1"/>
            <a:r>
              <a:rPr lang="ar-EG" sz="4000" b="1" baseline="-4000" smtClean="0">
                <a:latin typeface="Arial" charset="0"/>
                <a:ea typeface="Gulim" pitchFamily="34" charset="-127"/>
                <a:cs typeface="Arial" charset="0"/>
              </a:rPr>
              <a:t>التسجيلة الببليوجرافية وما تحتويه من بيانات</a:t>
            </a:r>
            <a:endParaRPr lang="en-US" sz="4000" b="1" baseline="-4000" smtClean="0">
              <a:latin typeface="Arial" charset="0"/>
              <a:ea typeface="Gulim" pitchFamily="34" charset="-127"/>
              <a:cs typeface="Arial" charset="0"/>
            </a:endParaRPr>
          </a:p>
        </p:txBody>
      </p:sp>
      <p:pic>
        <p:nvPicPr>
          <p:cNvPr id="13315" name="Picture 4"/>
          <p:cNvPicPr>
            <a:picLocks noGrp="1" noChangeAspect="1" noChangeArrowheads="1"/>
          </p:cNvPicPr>
          <p:nvPr>
            <p:ph idx="1"/>
          </p:nvPr>
        </p:nvPicPr>
        <p:blipFill>
          <a:blip r:embed="rId2"/>
          <a:srcRect/>
          <a:stretch>
            <a:fillRect/>
          </a:stretch>
        </p:blipFill>
        <p:spPr>
          <a:xfrm>
            <a:off x="457200" y="1196975"/>
            <a:ext cx="8229600" cy="5111750"/>
          </a:xfrm>
        </p:spPr>
      </p:pic>
      <p:sp>
        <p:nvSpPr>
          <p:cNvPr id="13316" name="Text Box 5"/>
          <p:cNvSpPr txBox="1">
            <a:spLocks noChangeArrowheads="1"/>
          </p:cNvSpPr>
          <p:nvPr/>
        </p:nvSpPr>
        <p:spPr bwMode="auto">
          <a:xfrm>
            <a:off x="4716463" y="1700213"/>
            <a:ext cx="2592387" cy="366712"/>
          </a:xfrm>
          <a:prstGeom prst="rect">
            <a:avLst/>
          </a:prstGeom>
          <a:solidFill>
            <a:schemeClr val="bg1"/>
          </a:solidFill>
          <a:ln w="9525">
            <a:noFill/>
            <a:miter lim="800000"/>
            <a:headEnd/>
            <a:tailEnd/>
          </a:ln>
        </p:spPr>
        <p:txBody>
          <a:bodyPr>
            <a:spAutoFit/>
          </a:bodyPr>
          <a:lstStyle/>
          <a:p>
            <a:pPr algn="ctr" rtl="0" eaLnBrk="0" hangingPunct="0">
              <a:spcBef>
                <a:spcPct val="50000"/>
              </a:spcBef>
            </a:pPr>
            <a:r>
              <a:rPr lang="ar-EG" sz="1800">
                <a:cs typeface="Times New Roman" pitchFamily="18" charset="0"/>
              </a:rPr>
              <a:t>عنوان البريد الالكتروني للمؤلف</a:t>
            </a:r>
            <a:endParaRPr lang="en-US" sz="1800">
              <a:cs typeface="Times New Roman" pitchFamily="18" charset="0"/>
            </a:endParaRPr>
          </a:p>
        </p:txBody>
      </p:sp>
      <p:sp>
        <p:nvSpPr>
          <p:cNvPr id="13317" name="Oval 6"/>
          <p:cNvSpPr>
            <a:spLocks noChangeArrowheads="1"/>
          </p:cNvSpPr>
          <p:nvPr/>
        </p:nvSpPr>
        <p:spPr bwMode="auto">
          <a:xfrm>
            <a:off x="2987675" y="1989138"/>
            <a:ext cx="1439863" cy="287337"/>
          </a:xfrm>
          <a:prstGeom prst="ellipse">
            <a:avLst/>
          </a:prstGeom>
          <a:noFill/>
          <a:ln w="9525">
            <a:solidFill>
              <a:srgbClr val="FF3300"/>
            </a:solidFill>
            <a:round/>
            <a:headEnd/>
            <a:tailEnd/>
          </a:ln>
        </p:spPr>
        <p:txBody>
          <a:bodyPr wrap="none" anchor="ctr"/>
          <a:lstStyle/>
          <a:p>
            <a:pPr algn="ctr" rtl="0" eaLnBrk="0" hangingPunct="0"/>
            <a:endParaRPr lang="ar-SA"/>
          </a:p>
        </p:txBody>
      </p:sp>
      <p:sp>
        <p:nvSpPr>
          <p:cNvPr id="13318" name="Line 7"/>
          <p:cNvSpPr>
            <a:spLocks noChangeShapeType="1"/>
          </p:cNvSpPr>
          <p:nvPr/>
        </p:nvSpPr>
        <p:spPr bwMode="auto">
          <a:xfrm flipV="1">
            <a:off x="4356100" y="1916113"/>
            <a:ext cx="503238" cy="144462"/>
          </a:xfrm>
          <a:prstGeom prst="line">
            <a:avLst/>
          </a:prstGeom>
          <a:noFill/>
          <a:ln w="9525">
            <a:solidFill>
              <a:srgbClr val="FF3300"/>
            </a:solidFill>
            <a:round/>
            <a:headEnd/>
            <a:tailEnd type="triangle" w="med" len="med"/>
          </a:ln>
        </p:spPr>
        <p:txBody>
          <a:bodyPr/>
          <a:lstStyle/>
          <a:p>
            <a:endParaRPr lang="en-US"/>
          </a:p>
        </p:txBody>
      </p:sp>
      <p:sp>
        <p:nvSpPr>
          <p:cNvPr id="13319" name="Oval 8"/>
          <p:cNvSpPr>
            <a:spLocks noChangeArrowheads="1"/>
          </p:cNvSpPr>
          <p:nvPr/>
        </p:nvSpPr>
        <p:spPr bwMode="auto">
          <a:xfrm>
            <a:off x="1908175" y="2565400"/>
            <a:ext cx="1871663" cy="719138"/>
          </a:xfrm>
          <a:prstGeom prst="ellipse">
            <a:avLst/>
          </a:prstGeom>
          <a:noFill/>
          <a:ln w="9525">
            <a:solidFill>
              <a:srgbClr val="FF3300"/>
            </a:solidFill>
            <a:round/>
            <a:headEnd/>
            <a:tailEnd/>
          </a:ln>
        </p:spPr>
        <p:txBody>
          <a:bodyPr wrap="none" anchor="ctr"/>
          <a:lstStyle/>
          <a:p>
            <a:pPr algn="ctr" rtl="0" eaLnBrk="0" hangingPunct="0"/>
            <a:endParaRPr lang="ar-SA"/>
          </a:p>
        </p:txBody>
      </p:sp>
      <p:sp>
        <p:nvSpPr>
          <p:cNvPr id="13320" name="Line 9"/>
          <p:cNvSpPr>
            <a:spLocks noChangeShapeType="1"/>
          </p:cNvSpPr>
          <p:nvPr/>
        </p:nvSpPr>
        <p:spPr bwMode="auto">
          <a:xfrm>
            <a:off x="3779838" y="2924175"/>
            <a:ext cx="865187" cy="0"/>
          </a:xfrm>
          <a:prstGeom prst="line">
            <a:avLst/>
          </a:prstGeom>
          <a:noFill/>
          <a:ln w="9525">
            <a:solidFill>
              <a:srgbClr val="FF3300"/>
            </a:solidFill>
            <a:round/>
            <a:headEnd/>
            <a:tailEnd type="triangle" w="med" len="med"/>
          </a:ln>
        </p:spPr>
        <p:txBody>
          <a:bodyPr/>
          <a:lstStyle/>
          <a:p>
            <a:endParaRPr lang="en-US"/>
          </a:p>
        </p:txBody>
      </p:sp>
      <p:sp>
        <p:nvSpPr>
          <p:cNvPr id="13321" name="Text Box 10"/>
          <p:cNvSpPr txBox="1">
            <a:spLocks noChangeArrowheads="1"/>
          </p:cNvSpPr>
          <p:nvPr/>
        </p:nvSpPr>
        <p:spPr bwMode="auto">
          <a:xfrm>
            <a:off x="4500563" y="2708275"/>
            <a:ext cx="2643187" cy="369888"/>
          </a:xfrm>
          <a:prstGeom prst="rect">
            <a:avLst/>
          </a:prstGeom>
          <a:noFill/>
          <a:ln w="9525">
            <a:noFill/>
            <a:miter lim="800000"/>
            <a:headEnd/>
            <a:tailEnd/>
          </a:ln>
        </p:spPr>
        <p:txBody>
          <a:bodyPr>
            <a:spAutoFit/>
          </a:bodyPr>
          <a:lstStyle/>
          <a:p>
            <a:pPr algn="ctr" rtl="0" eaLnBrk="0" hangingPunct="0">
              <a:spcBef>
                <a:spcPct val="50000"/>
              </a:spcBef>
            </a:pPr>
            <a:r>
              <a:rPr lang="ar-SA" sz="1800">
                <a:cs typeface="Times New Roman" pitchFamily="18" charset="0"/>
              </a:rPr>
              <a:t>ال</a:t>
            </a:r>
            <a:r>
              <a:rPr lang="ar-EG" sz="1800">
                <a:cs typeface="Times New Roman" pitchFamily="18" charset="0"/>
              </a:rPr>
              <a:t>مصطلحات </a:t>
            </a:r>
            <a:r>
              <a:rPr lang="ar-SA" sz="1800">
                <a:cs typeface="Times New Roman" pitchFamily="18" charset="0"/>
              </a:rPr>
              <a:t>الأساسية للبحث </a:t>
            </a:r>
            <a:endParaRPr lang="en-US" sz="1800">
              <a:cs typeface="Times New Roman" pitchFamily="18" charset="0"/>
            </a:endParaRPr>
          </a:p>
        </p:txBody>
      </p:sp>
      <p:sp>
        <p:nvSpPr>
          <p:cNvPr id="13322" name="Oval 11"/>
          <p:cNvSpPr>
            <a:spLocks noChangeArrowheads="1"/>
          </p:cNvSpPr>
          <p:nvPr/>
        </p:nvSpPr>
        <p:spPr bwMode="auto">
          <a:xfrm>
            <a:off x="2124075" y="3213100"/>
            <a:ext cx="647700" cy="576263"/>
          </a:xfrm>
          <a:prstGeom prst="ellipse">
            <a:avLst/>
          </a:prstGeom>
          <a:noFill/>
          <a:ln w="9525">
            <a:solidFill>
              <a:srgbClr val="FF3300"/>
            </a:solidFill>
            <a:round/>
            <a:headEnd/>
            <a:tailEnd/>
          </a:ln>
        </p:spPr>
        <p:txBody>
          <a:bodyPr wrap="none" anchor="ctr"/>
          <a:lstStyle/>
          <a:p>
            <a:pPr algn="ctr" rtl="0" eaLnBrk="0" hangingPunct="0"/>
            <a:endParaRPr lang="ar-SA"/>
          </a:p>
        </p:txBody>
      </p:sp>
      <p:sp>
        <p:nvSpPr>
          <p:cNvPr id="13323" name="Line 12"/>
          <p:cNvSpPr>
            <a:spLocks noChangeShapeType="1"/>
          </p:cNvSpPr>
          <p:nvPr/>
        </p:nvSpPr>
        <p:spPr bwMode="auto">
          <a:xfrm>
            <a:off x="2771775" y="3573463"/>
            <a:ext cx="1152525" cy="0"/>
          </a:xfrm>
          <a:prstGeom prst="line">
            <a:avLst/>
          </a:prstGeom>
          <a:noFill/>
          <a:ln w="9525">
            <a:solidFill>
              <a:srgbClr val="FF3300"/>
            </a:solidFill>
            <a:round/>
            <a:headEnd/>
            <a:tailEnd type="triangle" w="med" len="med"/>
          </a:ln>
        </p:spPr>
        <p:txBody>
          <a:bodyPr/>
          <a:lstStyle/>
          <a:p>
            <a:endParaRPr lang="en-US"/>
          </a:p>
        </p:txBody>
      </p:sp>
      <p:sp>
        <p:nvSpPr>
          <p:cNvPr id="13324" name="Text Box 13"/>
          <p:cNvSpPr txBox="1">
            <a:spLocks noChangeArrowheads="1"/>
          </p:cNvSpPr>
          <p:nvPr/>
        </p:nvSpPr>
        <p:spPr bwMode="auto">
          <a:xfrm>
            <a:off x="3635375" y="3349625"/>
            <a:ext cx="2808288" cy="369888"/>
          </a:xfrm>
          <a:prstGeom prst="rect">
            <a:avLst/>
          </a:prstGeom>
          <a:noFill/>
          <a:ln w="9525">
            <a:noFill/>
            <a:miter lim="800000"/>
            <a:headEnd/>
            <a:tailEnd/>
          </a:ln>
        </p:spPr>
        <p:txBody>
          <a:bodyPr>
            <a:spAutoFit/>
          </a:bodyPr>
          <a:lstStyle/>
          <a:p>
            <a:pPr algn="ctr" rtl="0" eaLnBrk="0" hangingPunct="0">
              <a:spcBef>
                <a:spcPct val="50000"/>
              </a:spcBef>
            </a:pPr>
            <a:r>
              <a:rPr lang="ar-EG" sz="1800">
                <a:cs typeface="Times New Roman" pitchFamily="18" charset="0"/>
              </a:rPr>
              <a:t>الكلمات الدالة </a:t>
            </a:r>
            <a:r>
              <a:rPr lang="ar-SA" sz="1800">
                <a:cs typeface="Times New Roman" pitchFamily="18" charset="0"/>
              </a:rPr>
              <a:t>التي وضعها</a:t>
            </a:r>
            <a:r>
              <a:rPr lang="ar-EG" sz="1800">
                <a:cs typeface="Times New Roman" pitchFamily="18" charset="0"/>
              </a:rPr>
              <a:t> المؤلف</a:t>
            </a:r>
            <a:endParaRPr lang="en-US" sz="1800">
              <a:cs typeface="Times New Roman" pitchFamily="18" charset="0"/>
            </a:endParaRPr>
          </a:p>
        </p:txBody>
      </p:sp>
      <p:sp>
        <p:nvSpPr>
          <p:cNvPr id="13325" name="Oval 14"/>
          <p:cNvSpPr>
            <a:spLocks noChangeArrowheads="1"/>
          </p:cNvSpPr>
          <p:nvPr/>
        </p:nvSpPr>
        <p:spPr bwMode="auto">
          <a:xfrm>
            <a:off x="1187450" y="2349500"/>
            <a:ext cx="936625" cy="287338"/>
          </a:xfrm>
          <a:prstGeom prst="ellipse">
            <a:avLst/>
          </a:prstGeom>
          <a:noFill/>
          <a:ln w="9525">
            <a:solidFill>
              <a:srgbClr val="FF3300"/>
            </a:solidFill>
            <a:round/>
            <a:headEnd/>
            <a:tailEnd/>
          </a:ln>
        </p:spPr>
        <p:txBody>
          <a:bodyPr wrap="none" anchor="ctr"/>
          <a:lstStyle/>
          <a:p>
            <a:pPr algn="ctr" rtl="0" eaLnBrk="0" hangingPunct="0"/>
            <a:endParaRPr lang="ar-SA"/>
          </a:p>
        </p:txBody>
      </p:sp>
      <p:sp>
        <p:nvSpPr>
          <p:cNvPr id="13326" name="Rectangle 18"/>
          <p:cNvSpPr>
            <a:spLocks noChangeArrowheads="1"/>
          </p:cNvSpPr>
          <p:nvPr/>
        </p:nvSpPr>
        <p:spPr bwMode="auto">
          <a:xfrm>
            <a:off x="2124075" y="3716338"/>
            <a:ext cx="6048375" cy="1008062"/>
          </a:xfrm>
          <a:prstGeom prst="rect">
            <a:avLst/>
          </a:prstGeom>
          <a:noFill/>
          <a:ln w="9525">
            <a:solidFill>
              <a:srgbClr val="FF3300"/>
            </a:solidFill>
            <a:miter lim="800000"/>
            <a:headEnd/>
            <a:tailEnd/>
          </a:ln>
        </p:spPr>
        <p:txBody>
          <a:bodyPr wrap="none" anchor="ctr"/>
          <a:lstStyle/>
          <a:p>
            <a:pPr algn="ctr" rtl="0" eaLnBrk="0" hangingPunct="0"/>
            <a:endParaRPr lang="ar-SA"/>
          </a:p>
        </p:txBody>
      </p:sp>
      <p:sp>
        <p:nvSpPr>
          <p:cNvPr id="13327" name="Line 19"/>
          <p:cNvSpPr>
            <a:spLocks noChangeShapeType="1"/>
          </p:cNvSpPr>
          <p:nvPr/>
        </p:nvSpPr>
        <p:spPr bwMode="auto">
          <a:xfrm flipV="1">
            <a:off x="6732588" y="3429000"/>
            <a:ext cx="360362" cy="287338"/>
          </a:xfrm>
          <a:prstGeom prst="line">
            <a:avLst/>
          </a:prstGeom>
          <a:noFill/>
          <a:ln w="9525">
            <a:solidFill>
              <a:srgbClr val="FF3300"/>
            </a:solidFill>
            <a:round/>
            <a:headEnd/>
            <a:tailEnd type="triangle" w="med" len="med"/>
          </a:ln>
        </p:spPr>
        <p:txBody>
          <a:bodyPr/>
          <a:lstStyle/>
          <a:p>
            <a:endParaRPr lang="en-US"/>
          </a:p>
        </p:txBody>
      </p:sp>
      <p:sp>
        <p:nvSpPr>
          <p:cNvPr id="13328" name="Text Box 20"/>
          <p:cNvSpPr txBox="1">
            <a:spLocks noChangeArrowheads="1"/>
          </p:cNvSpPr>
          <p:nvPr/>
        </p:nvSpPr>
        <p:spPr bwMode="auto">
          <a:xfrm>
            <a:off x="6877050" y="3141663"/>
            <a:ext cx="1079500" cy="366712"/>
          </a:xfrm>
          <a:prstGeom prst="rect">
            <a:avLst/>
          </a:prstGeom>
          <a:noFill/>
          <a:ln w="9525">
            <a:noFill/>
            <a:miter lim="800000"/>
            <a:headEnd/>
            <a:tailEnd/>
          </a:ln>
        </p:spPr>
        <p:txBody>
          <a:bodyPr>
            <a:spAutoFit/>
          </a:bodyPr>
          <a:lstStyle/>
          <a:p>
            <a:pPr algn="ctr" rtl="0" eaLnBrk="0" hangingPunct="0">
              <a:spcBef>
                <a:spcPct val="50000"/>
              </a:spcBef>
            </a:pPr>
            <a:r>
              <a:rPr lang="ar-EG" sz="1800">
                <a:cs typeface="Times New Roman" pitchFamily="18" charset="0"/>
              </a:rPr>
              <a:t>المستخلص</a:t>
            </a:r>
            <a:endParaRPr lang="en-US" sz="1800">
              <a:cs typeface="Times New Roman" pitchFamily="18" charset="0"/>
            </a:endParaRPr>
          </a:p>
        </p:txBody>
      </p:sp>
      <p:sp>
        <p:nvSpPr>
          <p:cNvPr id="13329" name="Oval 21"/>
          <p:cNvSpPr>
            <a:spLocks noChangeArrowheads="1"/>
          </p:cNvSpPr>
          <p:nvPr/>
        </p:nvSpPr>
        <p:spPr bwMode="auto">
          <a:xfrm>
            <a:off x="1042988" y="4652963"/>
            <a:ext cx="1081087" cy="288925"/>
          </a:xfrm>
          <a:prstGeom prst="ellipse">
            <a:avLst/>
          </a:prstGeom>
          <a:noFill/>
          <a:ln w="9525">
            <a:solidFill>
              <a:srgbClr val="FF3300"/>
            </a:solidFill>
            <a:round/>
            <a:headEnd/>
            <a:tailEnd/>
          </a:ln>
        </p:spPr>
        <p:txBody>
          <a:bodyPr wrap="none" anchor="ctr"/>
          <a:lstStyle/>
          <a:p>
            <a:pPr algn="ctr" rtl="0" eaLnBrk="0" hangingPunct="0"/>
            <a:endParaRPr lang="ar-SA"/>
          </a:p>
        </p:txBody>
      </p:sp>
      <p:sp>
        <p:nvSpPr>
          <p:cNvPr id="13331" name="Rectangle 25"/>
          <p:cNvSpPr>
            <a:spLocks noChangeArrowheads="1"/>
          </p:cNvSpPr>
          <p:nvPr/>
        </p:nvSpPr>
        <p:spPr bwMode="auto">
          <a:xfrm>
            <a:off x="0" y="6400800"/>
            <a:ext cx="7318375" cy="457200"/>
          </a:xfrm>
          <a:prstGeom prst="rect">
            <a:avLst/>
          </a:prstGeom>
          <a:noFill/>
          <a:ln w="9525">
            <a:noFill/>
            <a:miter lim="800000"/>
            <a:headEnd/>
            <a:tailEnd/>
          </a:ln>
        </p:spPr>
        <p:txBody>
          <a:bodyPr anchor="ctr">
            <a:spAutoFit/>
          </a:bodyPr>
          <a:lstStyle/>
          <a:p>
            <a:pPr algn="l" rtl="0" eaLnBrk="0" hangingPunct="0"/>
            <a:r>
              <a:rPr lang="ar-SA" altLang="ja-JP">
                <a:cs typeface="Times New Roman" pitchFamily="18" charset="0"/>
              </a:rPr>
              <a:t>مكتبة جامعة السودان المفتوحة</a:t>
            </a:r>
            <a:r>
              <a:rPr lang="en-US" altLang="ja-JP">
                <a:ea typeface="MS PGothic" pitchFamily="34" charset="-128"/>
                <a:cs typeface="Times New Roman" pitchFamily="18" charset="0"/>
              </a:rPr>
              <a:t> Open University of Sudan Library</a:t>
            </a:r>
            <a:r>
              <a:rPr lang="en-US" altLang="ja-JP">
                <a:ea typeface="MS PGothic" pitchFamily="34" charset="-128"/>
              </a:rPr>
              <a:t> </a:t>
            </a:r>
          </a:p>
        </p:txBody>
      </p:sp>
      <p:pic>
        <p:nvPicPr>
          <p:cNvPr id="20" name="Picture 24" descr="k"/>
          <p:cNvPicPr>
            <a:picLocks noChangeAspect="1" noChangeArrowheads="1"/>
          </p:cNvPicPr>
          <p:nvPr/>
        </p:nvPicPr>
        <p:blipFill>
          <a:blip r:embed="rId3"/>
          <a:srcRect/>
          <a:stretch>
            <a:fillRect/>
          </a:stretch>
        </p:blipFill>
        <p:spPr bwMode="auto">
          <a:xfrm>
            <a:off x="0" y="1"/>
            <a:ext cx="1214414" cy="928670"/>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out)">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3571875" y="171450"/>
            <a:ext cx="4657725" cy="809625"/>
          </a:xfrm>
          <a:prstGeom prst="rect">
            <a:avLst/>
          </a:prstGeom>
          <a:noFill/>
          <a:ln w="9525">
            <a:noFill/>
            <a:miter lim="800000"/>
            <a:headEnd/>
            <a:tailEnd/>
          </a:ln>
        </p:spPr>
        <p:txBody>
          <a:bodyPr anchor="ctr"/>
          <a:lstStyle/>
          <a:p>
            <a:pPr eaLnBrk="0" hangingPunct="0"/>
            <a:r>
              <a:rPr lang="ar-EG" sz="4000" b="1" baseline="-4000">
                <a:solidFill>
                  <a:srgbClr val="FFCC00"/>
                </a:solidFill>
                <a:latin typeface="Arial" charset="0"/>
                <a:ea typeface="Gulim" pitchFamily="34" charset="-127"/>
              </a:rPr>
              <a:t>نت</a:t>
            </a:r>
            <a:r>
              <a:rPr lang="ar-SA" sz="4000" b="1" baseline="-4000">
                <a:solidFill>
                  <a:srgbClr val="FFCC00"/>
                </a:solidFill>
                <a:latin typeface="Arial" charset="0"/>
                <a:ea typeface="Gulim" pitchFamily="34" charset="-127"/>
              </a:rPr>
              <a:t>ائج</a:t>
            </a:r>
            <a:r>
              <a:rPr lang="ar-EG" sz="4000" b="1" baseline="-4000">
                <a:solidFill>
                  <a:srgbClr val="FFCC00"/>
                </a:solidFill>
                <a:latin typeface="Arial" charset="0"/>
                <a:ea typeface="Gulim" pitchFamily="34" charset="-127"/>
              </a:rPr>
              <a:t> البحث</a:t>
            </a:r>
            <a:r>
              <a:rPr lang="ar-SA" sz="4000" b="1" baseline="-4000">
                <a:solidFill>
                  <a:srgbClr val="FFCC00"/>
                </a:solidFill>
                <a:latin typeface="Arial" charset="0"/>
                <a:ea typeface="Gulim" pitchFamily="34" charset="-127"/>
              </a:rPr>
              <a:t> التي</a:t>
            </a:r>
            <a:r>
              <a:rPr lang="ar-SA" sz="4000" b="1">
                <a:solidFill>
                  <a:srgbClr val="FFCC00"/>
                </a:solidFill>
                <a:latin typeface="Arial" charset="0"/>
                <a:ea typeface="Gulim" pitchFamily="34" charset="-127"/>
              </a:rPr>
              <a:t> </a:t>
            </a:r>
            <a:r>
              <a:rPr lang="ar-SA" b="1">
                <a:solidFill>
                  <a:srgbClr val="FFCC00"/>
                </a:solidFill>
                <a:latin typeface="Arial" charset="0"/>
                <a:ea typeface="Gulim" pitchFamily="34" charset="-127"/>
              </a:rPr>
              <a:t>حفظت في </a:t>
            </a:r>
            <a:r>
              <a:rPr lang="en-US" sz="4000" b="1" baseline="-4000">
                <a:solidFill>
                  <a:srgbClr val="FFCC00"/>
                </a:solidFill>
                <a:latin typeface="Arial" charset="0"/>
                <a:ea typeface="Gulim" pitchFamily="34" charset="-127"/>
              </a:rPr>
              <a:t>(Folder)  </a:t>
            </a:r>
          </a:p>
        </p:txBody>
      </p:sp>
      <p:pic>
        <p:nvPicPr>
          <p:cNvPr id="14339" name="Picture 6"/>
          <p:cNvPicPr>
            <a:picLocks noChangeAspect="1" noChangeArrowheads="1"/>
          </p:cNvPicPr>
          <p:nvPr/>
        </p:nvPicPr>
        <p:blipFill>
          <a:blip r:embed="rId2"/>
          <a:srcRect/>
          <a:stretch>
            <a:fillRect/>
          </a:stretch>
        </p:blipFill>
        <p:spPr bwMode="auto">
          <a:xfrm>
            <a:off x="539750" y="1125538"/>
            <a:ext cx="8135938" cy="5183187"/>
          </a:xfrm>
          <a:prstGeom prst="rect">
            <a:avLst/>
          </a:prstGeom>
          <a:noFill/>
          <a:ln w="9525">
            <a:noFill/>
            <a:miter lim="800000"/>
            <a:headEnd/>
            <a:tailEnd/>
          </a:ln>
        </p:spPr>
      </p:pic>
      <p:grpSp>
        <p:nvGrpSpPr>
          <p:cNvPr id="2" name="Group 16"/>
          <p:cNvGrpSpPr>
            <a:grpSpLocks/>
          </p:cNvGrpSpPr>
          <p:nvPr/>
        </p:nvGrpSpPr>
        <p:grpSpPr bwMode="auto">
          <a:xfrm>
            <a:off x="1908175" y="3644900"/>
            <a:ext cx="6192838" cy="1728788"/>
            <a:chOff x="1202" y="2296"/>
            <a:chExt cx="3901" cy="1089"/>
          </a:xfrm>
        </p:grpSpPr>
        <p:sp>
          <p:nvSpPr>
            <p:cNvPr id="14348" name="Text Box 7"/>
            <p:cNvSpPr txBox="1">
              <a:spLocks noChangeArrowheads="1"/>
            </p:cNvSpPr>
            <p:nvPr/>
          </p:nvSpPr>
          <p:spPr bwMode="auto">
            <a:xfrm>
              <a:off x="1202" y="2296"/>
              <a:ext cx="2994" cy="237"/>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ar-EG" sz="1800">
                  <a:cs typeface="Times New Roman" pitchFamily="18" charset="0"/>
                </a:rPr>
                <a:t>اضغط على </a:t>
              </a:r>
              <a:r>
                <a:rPr lang="en-US" sz="1800">
                  <a:cs typeface="Times New Roman" pitchFamily="18" charset="0"/>
                </a:rPr>
                <a:t> Add </a:t>
              </a:r>
              <a:r>
                <a:rPr lang="ar-EG" sz="1800">
                  <a:cs typeface="Times New Roman" pitchFamily="18" charset="0"/>
                </a:rPr>
                <a:t>لحفظ  الأبحاث فى  </a:t>
              </a:r>
              <a:r>
                <a:rPr lang="ja-JP" altLang="ja-JP" sz="1800">
                  <a:ea typeface="MS PGothic" pitchFamily="34" charset="-128"/>
                  <a:cs typeface="Times New Roman" pitchFamily="18" charset="0"/>
                </a:rPr>
                <a:t>Folder </a:t>
              </a:r>
              <a:r>
                <a:rPr lang="ar-EG" altLang="ja-JP" sz="1800">
                  <a:ea typeface="MS PGothic" pitchFamily="34" charset="-128"/>
                  <a:cs typeface="Times New Roman" pitchFamily="18" charset="0"/>
                </a:rPr>
                <a:t> </a:t>
              </a:r>
              <a:endParaRPr lang="en-US" sz="1800">
                <a:ea typeface="MS PGothic" pitchFamily="34" charset="-128"/>
                <a:cs typeface="Times New Roman" pitchFamily="18" charset="0"/>
              </a:endParaRPr>
            </a:p>
          </p:txBody>
        </p:sp>
        <p:sp>
          <p:nvSpPr>
            <p:cNvPr id="14349" name="Line 9"/>
            <p:cNvSpPr>
              <a:spLocks noChangeShapeType="1"/>
            </p:cNvSpPr>
            <p:nvPr/>
          </p:nvSpPr>
          <p:spPr bwMode="auto">
            <a:xfrm>
              <a:off x="4195" y="2432"/>
              <a:ext cx="908" cy="953"/>
            </a:xfrm>
            <a:prstGeom prst="line">
              <a:avLst/>
            </a:prstGeom>
            <a:noFill/>
            <a:ln w="9525">
              <a:solidFill>
                <a:schemeClr val="tx1"/>
              </a:solidFill>
              <a:round/>
              <a:headEnd/>
              <a:tailEnd type="triangle" w="med" len="med"/>
            </a:ln>
          </p:spPr>
          <p:txBody>
            <a:bodyPr/>
            <a:lstStyle/>
            <a:p>
              <a:endParaRPr lang="en-US"/>
            </a:p>
          </p:txBody>
        </p:sp>
        <p:sp>
          <p:nvSpPr>
            <p:cNvPr id="14350" name="Line 10"/>
            <p:cNvSpPr>
              <a:spLocks noChangeShapeType="1"/>
            </p:cNvSpPr>
            <p:nvPr/>
          </p:nvSpPr>
          <p:spPr bwMode="auto">
            <a:xfrm>
              <a:off x="4195" y="2432"/>
              <a:ext cx="908" cy="227"/>
            </a:xfrm>
            <a:prstGeom prst="line">
              <a:avLst/>
            </a:prstGeom>
            <a:noFill/>
            <a:ln w="9525">
              <a:solidFill>
                <a:schemeClr val="tx1"/>
              </a:solidFill>
              <a:round/>
              <a:headEnd/>
              <a:tailEnd type="triangle" w="med" len="med"/>
            </a:ln>
          </p:spPr>
          <p:txBody>
            <a:bodyPr/>
            <a:lstStyle/>
            <a:p>
              <a:endParaRPr lang="en-US"/>
            </a:p>
          </p:txBody>
        </p:sp>
      </p:grpSp>
      <p:grpSp>
        <p:nvGrpSpPr>
          <p:cNvPr id="3" name="Group 15"/>
          <p:cNvGrpSpPr>
            <a:grpSpLocks/>
          </p:cNvGrpSpPr>
          <p:nvPr/>
        </p:nvGrpSpPr>
        <p:grpSpPr bwMode="auto">
          <a:xfrm>
            <a:off x="2124075" y="2133600"/>
            <a:ext cx="5327650" cy="1150938"/>
            <a:chOff x="1338" y="1344"/>
            <a:chExt cx="3356" cy="725"/>
          </a:xfrm>
        </p:grpSpPr>
        <p:sp>
          <p:nvSpPr>
            <p:cNvPr id="14345" name="Text Box 11"/>
            <p:cNvSpPr txBox="1">
              <a:spLocks noChangeArrowheads="1"/>
            </p:cNvSpPr>
            <p:nvPr/>
          </p:nvSpPr>
          <p:spPr bwMode="auto">
            <a:xfrm>
              <a:off x="1338" y="1832"/>
              <a:ext cx="2994" cy="237"/>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ar-EG" sz="1800">
                  <a:cs typeface="Times New Roman" pitchFamily="18" charset="0"/>
                </a:rPr>
                <a:t> للرجوع الى الأبحاث المحفوظة اضغط على </a:t>
              </a:r>
              <a:r>
                <a:rPr lang="ja-JP" altLang="ja-JP" sz="1800">
                  <a:ea typeface="MS PGothic" pitchFamily="34" charset="-128"/>
                  <a:cs typeface="Times New Roman" pitchFamily="18" charset="0"/>
                </a:rPr>
                <a:t>Folder </a:t>
              </a:r>
              <a:r>
                <a:rPr lang="ar-EG" altLang="ja-JP" sz="1800">
                  <a:ea typeface="MS PGothic" pitchFamily="34" charset="-128"/>
                  <a:cs typeface="Times New Roman" pitchFamily="18" charset="0"/>
                </a:rPr>
                <a:t> </a:t>
              </a:r>
              <a:endParaRPr lang="en-US" sz="1800">
                <a:ea typeface="MS PGothic" pitchFamily="34" charset="-128"/>
                <a:cs typeface="Times New Roman" pitchFamily="18" charset="0"/>
              </a:endParaRPr>
            </a:p>
          </p:txBody>
        </p:sp>
        <p:sp>
          <p:nvSpPr>
            <p:cNvPr id="14346" name="Line 12"/>
            <p:cNvSpPr>
              <a:spLocks noChangeShapeType="1"/>
            </p:cNvSpPr>
            <p:nvPr/>
          </p:nvSpPr>
          <p:spPr bwMode="auto">
            <a:xfrm flipV="1">
              <a:off x="3923" y="1344"/>
              <a:ext cx="91" cy="453"/>
            </a:xfrm>
            <a:prstGeom prst="line">
              <a:avLst/>
            </a:prstGeom>
            <a:noFill/>
            <a:ln w="9525">
              <a:solidFill>
                <a:schemeClr val="tx1"/>
              </a:solidFill>
              <a:round/>
              <a:headEnd/>
              <a:tailEnd type="triangle" w="med" len="med"/>
            </a:ln>
          </p:spPr>
          <p:txBody>
            <a:bodyPr/>
            <a:lstStyle/>
            <a:p>
              <a:endParaRPr lang="en-US"/>
            </a:p>
          </p:txBody>
        </p:sp>
        <p:sp>
          <p:nvSpPr>
            <p:cNvPr id="14347" name="Line 14"/>
            <p:cNvSpPr>
              <a:spLocks noChangeShapeType="1"/>
            </p:cNvSpPr>
            <p:nvPr/>
          </p:nvSpPr>
          <p:spPr bwMode="auto">
            <a:xfrm>
              <a:off x="4332" y="1979"/>
              <a:ext cx="362" cy="0"/>
            </a:xfrm>
            <a:prstGeom prst="line">
              <a:avLst/>
            </a:prstGeom>
            <a:noFill/>
            <a:ln w="9525">
              <a:solidFill>
                <a:schemeClr val="tx1"/>
              </a:solidFill>
              <a:round/>
              <a:headEnd/>
              <a:tailEnd type="triangle" w="med" len="med"/>
            </a:ln>
          </p:spPr>
          <p:txBody>
            <a:bodyPr/>
            <a:lstStyle/>
            <a:p>
              <a:endParaRPr lang="en-US"/>
            </a:p>
          </p:txBody>
        </p:sp>
      </p:grpSp>
      <p:pic>
        <p:nvPicPr>
          <p:cNvPr id="1096722" name="Picture 18"/>
          <p:cNvPicPr>
            <a:picLocks noChangeAspect="1" noChangeArrowheads="1"/>
          </p:cNvPicPr>
          <p:nvPr/>
        </p:nvPicPr>
        <p:blipFill>
          <a:blip r:embed="rId3"/>
          <a:srcRect/>
          <a:stretch>
            <a:fillRect/>
          </a:stretch>
        </p:blipFill>
        <p:spPr bwMode="auto">
          <a:xfrm>
            <a:off x="611188" y="1125538"/>
            <a:ext cx="8135937" cy="5170487"/>
          </a:xfrm>
          <a:prstGeom prst="rect">
            <a:avLst/>
          </a:prstGeom>
          <a:noFill/>
          <a:ln w="9525">
            <a:noFill/>
            <a:miter lim="800000"/>
            <a:headEnd/>
            <a:tailEnd/>
          </a:ln>
        </p:spPr>
      </p:pic>
      <p:sp>
        <p:nvSpPr>
          <p:cNvPr id="14344" name="Rectangle 20"/>
          <p:cNvSpPr>
            <a:spLocks noChangeArrowheads="1"/>
          </p:cNvSpPr>
          <p:nvPr/>
        </p:nvSpPr>
        <p:spPr bwMode="auto">
          <a:xfrm>
            <a:off x="0" y="6400800"/>
            <a:ext cx="7318375" cy="457200"/>
          </a:xfrm>
          <a:prstGeom prst="rect">
            <a:avLst/>
          </a:prstGeom>
          <a:noFill/>
          <a:ln w="9525">
            <a:noFill/>
            <a:miter lim="800000"/>
            <a:headEnd/>
            <a:tailEnd/>
          </a:ln>
        </p:spPr>
        <p:txBody>
          <a:bodyPr anchor="ctr">
            <a:spAutoFit/>
          </a:bodyPr>
          <a:lstStyle/>
          <a:p>
            <a:pPr algn="l" rtl="0" eaLnBrk="0" hangingPunct="0"/>
            <a:r>
              <a:rPr lang="ar-SA" altLang="ja-JP">
                <a:cs typeface="Times New Roman" pitchFamily="18" charset="0"/>
              </a:rPr>
              <a:t>مكتبة جامعة السودان المفتوحة</a:t>
            </a:r>
            <a:r>
              <a:rPr lang="en-US" altLang="ja-JP">
                <a:ea typeface="MS PGothic" pitchFamily="34" charset="-128"/>
                <a:cs typeface="Times New Roman" pitchFamily="18" charset="0"/>
              </a:rPr>
              <a:t> Open University of Sudan Library</a:t>
            </a:r>
            <a:r>
              <a:rPr lang="en-US" altLang="ja-JP">
                <a:ea typeface="MS PGothic" pitchFamily="34" charset="-128"/>
              </a:rPr>
              <a:t> </a:t>
            </a:r>
          </a:p>
        </p:txBody>
      </p:sp>
      <p:pic>
        <p:nvPicPr>
          <p:cNvPr id="15" name="Picture 24" descr="k"/>
          <p:cNvPicPr>
            <a:picLocks noChangeAspect="1" noChangeArrowheads="1"/>
          </p:cNvPicPr>
          <p:nvPr/>
        </p:nvPicPr>
        <p:blipFill>
          <a:blip r:embed="rId4"/>
          <a:srcRect/>
          <a:stretch>
            <a:fillRect/>
          </a:stretch>
        </p:blipFill>
        <p:spPr bwMode="auto">
          <a:xfrm>
            <a:off x="0" y="1"/>
            <a:ext cx="1214414" cy="857232"/>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96722"/>
                                        </p:tgtEl>
                                        <p:attrNameLst>
                                          <p:attrName>style.visibility</p:attrName>
                                        </p:attrNameLst>
                                      </p:cBhvr>
                                      <p:to>
                                        <p:strVal val="visible"/>
                                      </p:to>
                                    </p:set>
                                    <p:anim calcmode="lin" valueType="num">
                                      <p:cBhvr additive="base">
                                        <p:cTn id="19" dur="500" fill="hold"/>
                                        <p:tgtEl>
                                          <p:spTgt spid="1096722"/>
                                        </p:tgtEl>
                                        <p:attrNameLst>
                                          <p:attrName>ppt_x</p:attrName>
                                        </p:attrNameLst>
                                      </p:cBhvr>
                                      <p:tavLst>
                                        <p:tav tm="0">
                                          <p:val>
                                            <p:strVal val="#ppt_x"/>
                                          </p:val>
                                        </p:tav>
                                        <p:tav tm="100000">
                                          <p:val>
                                            <p:strVal val="#ppt_x"/>
                                          </p:val>
                                        </p:tav>
                                      </p:tavLst>
                                    </p:anim>
                                    <p:anim calcmode="lin" valueType="num">
                                      <p:cBhvr additive="base">
                                        <p:cTn id="20" dur="500" fill="hold"/>
                                        <p:tgtEl>
                                          <p:spTgt spid="1096722"/>
                                        </p:tgtEl>
                                        <p:attrNameLst>
                                          <p:attrName>ppt_y</p:attrName>
                                        </p:attrNameLst>
                                      </p:cBhvr>
                                      <p:tavLst>
                                        <p:tav tm="0">
                                          <p:val>
                                            <p:strVal val="1+#ppt_h/2"/>
                                          </p:val>
                                        </p:tav>
                                        <p:tav tm="100000">
                                          <p:val>
                                            <p:strVal val="#ppt_y"/>
                                          </p:val>
                                        </p:tav>
                                      </p:tavLst>
                                    </p:anim>
                                  </p:childTnLst>
                                </p:cTn>
                              </p:par>
                              <p:par>
                                <p:cTn id="21" presetID="8" presetClass="entr" presetSubtype="32" repeatCount="indefinite"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amond(out)">
                                      <p:cBhvr>
                                        <p:cTn id="2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611188" y="198438"/>
            <a:ext cx="7704137" cy="1143000"/>
          </a:xfrm>
        </p:spPr>
        <p:txBody>
          <a:bodyPr/>
          <a:lstStyle/>
          <a:p>
            <a:pPr algn="r" rtl="1"/>
            <a:r>
              <a:rPr lang="ar-EG" sz="3600" b="1" baseline="-4000" smtClean="0">
                <a:latin typeface="Arial" charset="0"/>
                <a:ea typeface="Gulim" pitchFamily="34" charset="-127"/>
                <a:cs typeface="Arial" charset="0"/>
              </a:rPr>
              <a:t>البحث ال</a:t>
            </a:r>
            <a:r>
              <a:rPr lang="ar-SA" sz="3600" b="1" baseline="-4000" smtClean="0">
                <a:latin typeface="Arial" charset="0"/>
                <a:ea typeface="Gulim" pitchFamily="34" charset="-127"/>
                <a:cs typeface="Arial" charset="0"/>
              </a:rPr>
              <a:t>أ</a:t>
            </a:r>
            <a:r>
              <a:rPr lang="ar-EG" sz="3600" b="1" baseline="-4000" smtClean="0">
                <a:latin typeface="Arial" charset="0"/>
                <a:ea typeface="Gulim" pitchFamily="34" charset="-127"/>
                <a:cs typeface="Arial" charset="0"/>
              </a:rPr>
              <a:t>سا</a:t>
            </a:r>
            <a:r>
              <a:rPr lang="ar-SA" sz="3600" b="1" baseline="-4000" smtClean="0">
                <a:latin typeface="Arial" charset="0"/>
                <a:ea typeface="Gulim" pitchFamily="34" charset="-127"/>
                <a:cs typeface="Arial" charset="0"/>
              </a:rPr>
              <a:t>سي</a:t>
            </a:r>
            <a:r>
              <a:rPr lang="en-US" sz="3600" b="1" baseline="-4000" smtClean="0">
                <a:latin typeface="Arial" charset="0"/>
                <a:ea typeface="Gulim" pitchFamily="34" charset="-127"/>
                <a:cs typeface="Arial" charset="0"/>
              </a:rPr>
              <a:t>  Basic Search </a:t>
            </a:r>
            <a:r>
              <a:rPr lang="ar-SA" sz="3600" b="1" baseline="-4000" smtClean="0">
                <a:latin typeface="Arial" charset="0"/>
                <a:ea typeface="Gulim" pitchFamily="34" charset="-127"/>
                <a:cs typeface="Arial" charset="0"/>
              </a:rPr>
              <a:t>ب</a:t>
            </a:r>
            <a:r>
              <a:rPr lang="ar-EG" sz="3600" b="1" baseline="-4000" smtClean="0">
                <a:latin typeface="Arial" charset="0"/>
                <a:ea typeface="Gulim" pitchFamily="34" charset="-127"/>
                <a:cs typeface="Arial" charset="0"/>
              </a:rPr>
              <a:t>عنوان المطبو</a:t>
            </a:r>
            <a:r>
              <a:rPr lang="ar-SA" sz="3600" b="1" baseline="-4000" smtClean="0">
                <a:latin typeface="Arial" charset="0"/>
                <a:ea typeface="Gulim" pitchFamily="34" charset="-127"/>
                <a:cs typeface="Arial" charset="0"/>
              </a:rPr>
              <a:t>عات</a:t>
            </a:r>
            <a:r>
              <a:rPr lang="ar-EG" sz="3600" b="1" baseline="-4000" smtClean="0">
                <a:latin typeface="Arial" charset="0"/>
                <a:ea typeface="Gulim" pitchFamily="34" charset="-127"/>
                <a:cs typeface="Arial" charset="0"/>
              </a:rPr>
              <a:t> - </a:t>
            </a:r>
            <a:r>
              <a:rPr lang="en-US" sz="3600" b="1" baseline="-4000" smtClean="0">
                <a:latin typeface="Arial" charset="0"/>
                <a:ea typeface="Gulim" pitchFamily="34" charset="-127"/>
                <a:cs typeface="Arial" charset="0"/>
              </a:rPr>
              <a:t>Publications</a:t>
            </a:r>
            <a:r>
              <a:rPr lang="en-US" sz="3200" b="1" baseline="-4000" smtClean="0">
                <a:latin typeface="Arial" charset="0"/>
                <a:ea typeface="Gulim" pitchFamily="34" charset="-127"/>
                <a:cs typeface="Arial" charset="0"/>
              </a:rPr>
              <a:t> </a:t>
            </a:r>
            <a:r>
              <a:rPr lang="ar-EG" sz="3200" b="1" smtClean="0">
                <a:cs typeface="Times New Roman" pitchFamily="18" charset="0"/>
              </a:rPr>
              <a:t/>
            </a:r>
            <a:br>
              <a:rPr lang="ar-EG" sz="3200" b="1" smtClean="0">
                <a:cs typeface="Times New Roman" pitchFamily="18" charset="0"/>
              </a:rPr>
            </a:br>
            <a:endParaRPr lang="en-US" sz="3200" b="1" smtClean="0">
              <a:cs typeface="Times New Roman" pitchFamily="18" charset="0"/>
            </a:endParaRPr>
          </a:p>
        </p:txBody>
      </p:sp>
      <p:pic>
        <p:nvPicPr>
          <p:cNvPr id="15363" name="Picture 5"/>
          <p:cNvPicPr>
            <a:picLocks noGrp="1" noChangeAspect="1" noChangeArrowheads="1"/>
          </p:cNvPicPr>
          <p:nvPr>
            <p:ph sz="half" idx="1"/>
          </p:nvPr>
        </p:nvPicPr>
        <p:blipFill>
          <a:blip r:embed="rId2"/>
          <a:srcRect/>
          <a:stretch>
            <a:fillRect/>
          </a:stretch>
        </p:blipFill>
        <p:spPr>
          <a:xfrm>
            <a:off x="457200" y="1700213"/>
            <a:ext cx="8218488" cy="4608512"/>
          </a:xfrm>
        </p:spPr>
      </p:pic>
      <p:sp>
        <p:nvSpPr>
          <p:cNvPr id="1052679" name="AutoShape 7"/>
          <p:cNvSpPr>
            <a:spLocks noChangeArrowheads="1"/>
          </p:cNvSpPr>
          <p:nvPr/>
        </p:nvSpPr>
        <p:spPr bwMode="auto">
          <a:xfrm>
            <a:off x="2843213" y="2563813"/>
            <a:ext cx="720725" cy="288925"/>
          </a:xfrm>
          <a:prstGeom prst="roundRect">
            <a:avLst>
              <a:gd name="adj" fmla="val 16667"/>
            </a:avLst>
          </a:prstGeom>
          <a:noFill/>
          <a:ln w="28575">
            <a:solidFill>
              <a:srgbClr val="FF3300"/>
            </a:solidFill>
            <a:round/>
            <a:headEnd/>
            <a:tailEnd/>
          </a:ln>
        </p:spPr>
        <p:txBody>
          <a:bodyPr wrap="none" anchor="ctr"/>
          <a:lstStyle/>
          <a:p>
            <a:pPr algn="ctr" rtl="0" eaLnBrk="0" hangingPunct="0"/>
            <a:endParaRPr lang="ar-SA"/>
          </a:p>
        </p:txBody>
      </p:sp>
      <p:sp>
        <p:nvSpPr>
          <p:cNvPr id="1052680" name="Text Box 8"/>
          <p:cNvSpPr txBox="1">
            <a:spLocks noChangeArrowheads="1"/>
          </p:cNvSpPr>
          <p:nvPr/>
        </p:nvSpPr>
        <p:spPr bwMode="auto">
          <a:xfrm>
            <a:off x="3708400" y="1973263"/>
            <a:ext cx="2016125" cy="376237"/>
          </a:xfrm>
          <a:prstGeom prst="rect">
            <a:avLst/>
          </a:prstGeom>
          <a:solidFill>
            <a:schemeClr val="bg1"/>
          </a:solidFill>
          <a:ln w="9525">
            <a:solidFill>
              <a:schemeClr val="tx1"/>
            </a:solidFill>
            <a:miter lim="800000"/>
            <a:headEnd/>
            <a:tailEnd/>
          </a:ln>
        </p:spPr>
        <p:txBody>
          <a:bodyPr>
            <a:spAutoFit/>
          </a:bodyPr>
          <a:lstStyle/>
          <a:p>
            <a:pPr algn="ctr" rtl="0" eaLnBrk="0" hangingPunct="0">
              <a:spcBef>
                <a:spcPct val="50000"/>
              </a:spcBef>
            </a:pPr>
            <a:r>
              <a:rPr lang="ar-EG" sz="1800">
                <a:cs typeface="Times New Roman" pitchFamily="18" charset="0"/>
              </a:rPr>
              <a:t>للبحث بعنوان المطبوع</a:t>
            </a:r>
            <a:endParaRPr lang="en-US" sz="1800">
              <a:cs typeface="Times New Roman" pitchFamily="18" charset="0"/>
            </a:endParaRPr>
          </a:p>
        </p:txBody>
      </p:sp>
      <p:sp>
        <p:nvSpPr>
          <p:cNvPr id="1052681" name="Line 9"/>
          <p:cNvSpPr>
            <a:spLocks noChangeShapeType="1"/>
          </p:cNvSpPr>
          <p:nvPr/>
        </p:nvSpPr>
        <p:spPr bwMode="auto">
          <a:xfrm flipH="1">
            <a:off x="3492500" y="2349500"/>
            <a:ext cx="287338" cy="215900"/>
          </a:xfrm>
          <a:prstGeom prst="line">
            <a:avLst/>
          </a:prstGeom>
          <a:noFill/>
          <a:ln w="9525">
            <a:solidFill>
              <a:srgbClr val="FF3300"/>
            </a:solidFill>
            <a:round/>
            <a:headEnd/>
            <a:tailEnd type="triangle" w="med" len="med"/>
          </a:ln>
        </p:spPr>
        <p:txBody>
          <a:bodyPr/>
          <a:lstStyle/>
          <a:p>
            <a:endParaRPr lang="en-US"/>
          </a:p>
        </p:txBody>
      </p:sp>
      <p:sp>
        <p:nvSpPr>
          <p:cNvPr id="1052685" name="Text Box 13"/>
          <p:cNvSpPr txBox="1">
            <a:spLocks noChangeArrowheads="1"/>
          </p:cNvSpPr>
          <p:nvPr/>
        </p:nvSpPr>
        <p:spPr bwMode="auto">
          <a:xfrm>
            <a:off x="5292725" y="3557588"/>
            <a:ext cx="3240088" cy="650875"/>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ar-EG" sz="1800">
                <a:cs typeface="Times New Roman" pitchFamily="18" charset="0"/>
              </a:rPr>
              <a:t>للبحث بعنوان المطبوع (بالترتيب الهجائي – بالموضوع – بكلمة في العنوان)</a:t>
            </a:r>
            <a:endParaRPr lang="en-US" sz="1800">
              <a:cs typeface="Times New Roman" pitchFamily="18" charset="0"/>
            </a:endParaRPr>
          </a:p>
        </p:txBody>
      </p:sp>
      <p:sp>
        <p:nvSpPr>
          <p:cNvPr id="1052686" name="Line 14"/>
          <p:cNvSpPr>
            <a:spLocks noChangeShapeType="1"/>
          </p:cNvSpPr>
          <p:nvPr/>
        </p:nvSpPr>
        <p:spPr bwMode="auto">
          <a:xfrm flipH="1">
            <a:off x="4140200" y="3789363"/>
            <a:ext cx="1152525" cy="0"/>
          </a:xfrm>
          <a:prstGeom prst="line">
            <a:avLst/>
          </a:prstGeom>
          <a:noFill/>
          <a:ln w="9525">
            <a:solidFill>
              <a:srgbClr val="FF3300"/>
            </a:solidFill>
            <a:round/>
            <a:headEnd/>
            <a:tailEnd type="triangle" w="med" len="med"/>
          </a:ln>
        </p:spPr>
        <p:txBody>
          <a:bodyPr/>
          <a:lstStyle/>
          <a:p>
            <a:endParaRPr lang="en-US"/>
          </a:p>
        </p:txBody>
      </p:sp>
      <p:sp>
        <p:nvSpPr>
          <p:cNvPr id="1052690" name="AutoShape 18"/>
          <p:cNvSpPr>
            <a:spLocks noChangeArrowheads="1"/>
          </p:cNvSpPr>
          <p:nvPr/>
        </p:nvSpPr>
        <p:spPr bwMode="auto">
          <a:xfrm>
            <a:off x="1835150" y="3860800"/>
            <a:ext cx="720725" cy="215900"/>
          </a:xfrm>
          <a:prstGeom prst="roundRect">
            <a:avLst>
              <a:gd name="adj" fmla="val 16667"/>
            </a:avLst>
          </a:prstGeom>
          <a:noFill/>
          <a:ln w="9525">
            <a:solidFill>
              <a:srgbClr val="FF3300"/>
            </a:solidFill>
            <a:round/>
            <a:headEnd/>
            <a:tailEnd/>
          </a:ln>
        </p:spPr>
        <p:txBody>
          <a:bodyPr wrap="none" anchor="ctr"/>
          <a:lstStyle/>
          <a:p>
            <a:pPr algn="ctr" rtl="0" eaLnBrk="0" hangingPunct="0"/>
            <a:endParaRPr lang="ar-SA"/>
          </a:p>
        </p:txBody>
      </p:sp>
      <p:sp>
        <p:nvSpPr>
          <p:cNvPr id="1052691" name="AutoShape 19"/>
          <p:cNvSpPr>
            <a:spLocks noChangeArrowheads="1"/>
          </p:cNvSpPr>
          <p:nvPr/>
        </p:nvSpPr>
        <p:spPr bwMode="auto">
          <a:xfrm>
            <a:off x="2627313" y="3860800"/>
            <a:ext cx="1152525" cy="215900"/>
          </a:xfrm>
          <a:prstGeom prst="roundRect">
            <a:avLst>
              <a:gd name="adj" fmla="val 16667"/>
            </a:avLst>
          </a:prstGeom>
          <a:noFill/>
          <a:ln w="9525">
            <a:solidFill>
              <a:srgbClr val="FF3300"/>
            </a:solidFill>
            <a:round/>
            <a:headEnd/>
            <a:tailEnd/>
          </a:ln>
        </p:spPr>
        <p:txBody>
          <a:bodyPr wrap="none" anchor="ctr"/>
          <a:lstStyle/>
          <a:p>
            <a:pPr algn="ctr" rtl="0" eaLnBrk="0" hangingPunct="0"/>
            <a:endParaRPr lang="ar-SA"/>
          </a:p>
        </p:txBody>
      </p:sp>
      <p:sp>
        <p:nvSpPr>
          <p:cNvPr id="1052692" name="AutoShape 20"/>
          <p:cNvSpPr>
            <a:spLocks noChangeArrowheads="1"/>
          </p:cNvSpPr>
          <p:nvPr/>
        </p:nvSpPr>
        <p:spPr bwMode="auto">
          <a:xfrm>
            <a:off x="3851275" y="3860800"/>
            <a:ext cx="1008063" cy="215900"/>
          </a:xfrm>
          <a:prstGeom prst="roundRect">
            <a:avLst>
              <a:gd name="adj" fmla="val 16667"/>
            </a:avLst>
          </a:prstGeom>
          <a:noFill/>
          <a:ln w="9525">
            <a:solidFill>
              <a:srgbClr val="FF3300"/>
            </a:solidFill>
            <a:round/>
            <a:headEnd/>
            <a:tailEnd/>
          </a:ln>
        </p:spPr>
        <p:txBody>
          <a:bodyPr wrap="none" anchor="ctr"/>
          <a:lstStyle/>
          <a:p>
            <a:pPr algn="ctr" rtl="0" eaLnBrk="0" hangingPunct="0"/>
            <a:endParaRPr lang="ar-SA"/>
          </a:p>
        </p:txBody>
      </p:sp>
      <p:sp>
        <p:nvSpPr>
          <p:cNvPr id="1052693" name="Text Box 21"/>
          <p:cNvSpPr txBox="1">
            <a:spLocks noChangeArrowheads="1"/>
          </p:cNvSpPr>
          <p:nvPr/>
        </p:nvSpPr>
        <p:spPr bwMode="auto">
          <a:xfrm>
            <a:off x="4572000" y="4724400"/>
            <a:ext cx="2879725" cy="376238"/>
          </a:xfrm>
          <a:prstGeom prst="rect">
            <a:avLst/>
          </a:prstGeom>
          <a:noFill/>
          <a:ln w="9525">
            <a:solidFill>
              <a:schemeClr val="tx1"/>
            </a:solidFill>
            <a:miter lim="800000"/>
            <a:headEnd/>
            <a:tailEnd/>
          </a:ln>
        </p:spPr>
        <p:txBody>
          <a:bodyPr>
            <a:spAutoFit/>
          </a:bodyPr>
          <a:lstStyle/>
          <a:p>
            <a:pPr algn="ctr" rtl="0" eaLnBrk="0" hangingPunct="0">
              <a:spcBef>
                <a:spcPct val="50000"/>
              </a:spcBef>
            </a:pPr>
            <a:r>
              <a:rPr lang="ar-EG" sz="1800">
                <a:cs typeface="Times New Roman" pitchFamily="18" charset="0"/>
              </a:rPr>
              <a:t>قائمة بعناوين المطبوع بحرف محدد</a:t>
            </a:r>
            <a:endParaRPr lang="en-US" sz="1800">
              <a:cs typeface="Times New Roman" pitchFamily="18" charset="0"/>
            </a:endParaRPr>
          </a:p>
        </p:txBody>
      </p:sp>
      <p:sp>
        <p:nvSpPr>
          <p:cNvPr id="1052694" name="Line 22"/>
          <p:cNvSpPr>
            <a:spLocks noChangeShapeType="1"/>
          </p:cNvSpPr>
          <p:nvPr/>
        </p:nvSpPr>
        <p:spPr bwMode="auto">
          <a:xfrm flipH="1" flipV="1">
            <a:off x="4140200" y="4292600"/>
            <a:ext cx="431800" cy="431800"/>
          </a:xfrm>
          <a:prstGeom prst="line">
            <a:avLst/>
          </a:prstGeom>
          <a:noFill/>
          <a:ln w="9525">
            <a:solidFill>
              <a:srgbClr val="FF3300"/>
            </a:solidFill>
            <a:round/>
            <a:headEnd/>
            <a:tailEnd type="triangle" w="med" len="med"/>
          </a:ln>
        </p:spPr>
        <p:txBody>
          <a:bodyPr/>
          <a:lstStyle/>
          <a:p>
            <a:endParaRPr lang="en-US"/>
          </a:p>
        </p:txBody>
      </p:sp>
      <p:sp>
        <p:nvSpPr>
          <p:cNvPr id="15375" name="Rectangle 32"/>
          <p:cNvSpPr>
            <a:spLocks noChangeArrowheads="1"/>
          </p:cNvSpPr>
          <p:nvPr/>
        </p:nvSpPr>
        <p:spPr bwMode="auto">
          <a:xfrm>
            <a:off x="0" y="6400800"/>
            <a:ext cx="7318375" cy="457200"/>
          </a:xfrm>
          <a:prstGeom prst="rect">
            <a:avLst/>
          </a:prstGeom>
          <a:noFill/>
          <a:ln w="9525">
            <a:noFill/>
            <a:miter lim="800000"/>
            <a:headEnd/>
            <a:tailEnd/>
          </a:ln>
        </p:spPr>
        <p:txBody>
          <a:bodyPr anchor="ctr">
            <a:spAutoFit/>
          </a:bodyPr>
          <a:lstStyle/>
          <a:p>
            <a:pPr algn="l" rtl="0" eaLnBrk="0" hangingPunct="0"/>
            <a:r>
              <a:rPr lang="ar-SA" altLang="ja-JP">
                <a:cs typeface="Times New Roman" pitchFamily="18" charset="0"/>
              </a:rPr>
              <a:t>مكتبة جامعة السودان المفتوحة</a:t>
            </a:r>
            <a:r>
              <a:rPr lang="en-US" altLang="ja-JP">
                <a:ea typeface="MS PGothic" pitchFamily="34" charset="-128"/>
                <a:cs typeface="Times New Roman" pitchFamily="18" charset="0"/>
              </a:rPr>
              <a:t> Open University of Sudan Library</a:t>
            </a:r>
            <a:r>
              <a:rPr lang="en-US" altLang="ja-JP">
                <a:ea typeface="MS PGothic" pitchFamily="34" charset="-128"/>
              </a:rPr>
              <a:t> </a:t>
            </a:r>
          </a:p>
        </p:txBody>
      </p:sp>
      <p:pic>
        <p:nvPicPr>
          <p:cNvPr id="16" name="Picture 24" descr="k"/>
          <p:cNvPicPr>
            <a:picLocks noChangeAspect="1" noChangeArrowheads="1"/>
          </p:cNvPicPr>
          <p:nvPr/>
        </p:nvPicPr>
        <p:blipFill>
          <a:blip r:embed="rId3"/>
          <a:srcRect/>
          <a:stretch>
            <a:fillRect/>
          </a:stretch>
        </p:blipFill>
        <p:spPr bwMode="auto">
          <a:xfrm>
            <a:off x="0" y="1"/>
            <a:ext cx="1285852" cy="928670"/>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2680"/>
                                        </p:tgtEl>
                                        <p:attrNameLst>
                                          <p:attrName>style.visibility</p:attrName>
                                        </p:attrNameLst>
                                      </p:cBhvr>
                                      <p:to>
                                        <p:strVal val="visible"/>
                                      </p:to>
                                    </p:set>
                                    <p:anim calcmode="lin" valueType="num">
                                      <p:cBhvr additive="base">
                                        <p:cTn id="7" dur="500" fill="hold"/>
                                        <p:tgtEl>
                                          <p:spTgt spid="1052680"/>
                                        </p:tgtEl>
                                        <p:attrNameLst>
                                          <p:attrName>ppt_x</p:attrName>
                                        </p:attrNameLst>
                                      </p:cBhvr>
                                      <p:tavLst>
                                        <p:tav tm="0">
                                          <p:val>
                                            <p:strVal val="0-#ppt_w/2"/>
                                          </p:val>
                                        </p:tav>
                                        <p:tav tm="100000">
                                          <p:val>
                                            <p:strVal val="#ppt_x"/>
                                          </p:val>
                                        </p:tav>
                                      </p:tavLst>
                                    </p:anim>
                                    <p:anim calcmode="lin" valueType="num">
                                      <p:cBhvr additive="base">
                                        <p:cTn id="8" dur="500" fill="hold"/>
                                        <p:tgtEl>
                                          <p:spTgt spid="105268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52681"/>
                                        </p:tgtEl>
                                        <p:attrNameLst>
                                          <p:attrName>style.visibility</p:attrName>
                                        </p:attrNameLst>
                                      </p:cBhvr>
                                      <p:to>
                                        <p:strVal val="visible"/>
                                      </p:to>
                                    </p:set>
                                    <p:anim calcmode="lin" valueType="num">
                                      <p:cBhvr additive="base">
                                        <p:cTn id="11" dur="500" fill="hold"/>
                                        <p:tgtEl>
                                          <p:spTgt spid="1052681"/>
                                        </p:tgtEl>
                                        <p:attrNameLst>
                                          <p:attrName>ppt_x</p:attrName>
                                        </p:attrNameLst>
                                      </p:cBhvr>
                                      <p:tavLst>
                                        <p:tav tm="0">
                                          <p:val>
                                            <p:strVal val="0-#ppt_w/2"/>
                                          </p:val>
                                        </p:tav>
                                        <p:tav tm="100000">
                                          <p:val>
                                            <p:strVal val="#ppt_x"/>
                                          </p:val>
                                        </p:tav>
                                      </p:tavLst>
                                    </p:anim>
                                    <p:anim calcmode="lin" valueType="num">
                                      <p:cBhvr additive="base">
                                        <p:cTn id="12" dur="500" fill="hold"/>
                                        <p:tgtEl>
                                          <p:spTgt spid="105268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52679"/>
                                        </p:tgtEl>
                                        <p:attrNameLst>
                                          <p:attrName>style.visibility</p:attrName>
                                        </p:attrNameLst>
                                      </p:cBhvr>
                                      <p:to>
                                        <p:strVal val="visible"/>
                                      </p:to>
                                    </p:set>
                                    <p:anim calcmode="lin" valueType="num">
                                      <p:cBhvr additive="base">
                                        <p:cTn id="15" dur="500" fill="hold"/>
                                        <p:tgtEl>
                                          <p:spTgt spid="1052679"/>
                                        </p:tgtEl>
                                        <p:attrNameLst>
                                          <p:attrName>ppt_x</p:attrName>
                                        </p:attrNameLst>
                                      </p:cBhvr>
                                      <p:tavLst>
                                        <p:tav tm="0">
                                          <p:val>
                                            <p:strVal val="0-#ppt_w/2"/>
                                          </p:val>
                                        </p:tav>
                                        <p:tav tm="100000">
                                          <p:val>
                                            <p:strVal val="#ppt_x"/>
                                          </p:val>
                                        </p:tav>
                                      </p:tavLst>
                                    </p:anim>
                                    <p:anim calcmode="lin" valueType="num">
                                      <p:cBhvr additive="base">
                                        <p:cTn id="16" dur="500" fill="hold"/>
                                        <p:tgtEl>
                                          <p:spTgt spid="105267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52685"/>
                                        </p:tgtEl>
                                        <p:attrNameLst>
                                          <p:attrName>style.visibility</p:attrName>
                                        </p:attrNameLst>
                                      </p:cBhvr>
                                      <p:to>
                                        <p:strVal val="visible"/>
                                      </p:to>
                                    </p:set>
                                    <p:anim calcmode="lin" valueType="num">
                                      <p:cBhvr additive="base">
                                        <p:cTn id="21" dur="500" fill="hold"/>
                                        <p:tgtEl>
                                          <p:spTgt spid="1052685"/>
                                        </p:tgtEl>
                                        <p:attrNameLst>
                                          <p:attrName>ppt_x</p:attrName>
                                        </p:attrNameLst>
                                      </p:cBhvr>
                                      <p:tavLst>
                                        <p:tav tm="0">
                                          <p:val>
                                            <p:strVal val="0-#ppt_w/2"/>
                                          </p:val>
                                        </p:tav>
                                        <p:tav tm="100000">
                                          <p:val>
                                            <p:strVal val="#ppt_x"/>
                                          </p:val>
                                        </p:tav>
                                      </p:tavLst>
                                    </p:anim>
                                    <p:anim calcmode="lin" valueType="num">
                                      <p:cBhvr additive="base">
                                        <p:cTn id="22" dur="500" fill="hold"/>
                                        <p:tgtEl>
                                          <p:spTgt spid="1052685"/>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52686"/>
                                        </p:tgtEl>
                                        <p:attrNameLst>
                                          <p:attrName>style.visibility</p:attrName>
                                        </p:attrNameLst>
                                      </p:cBhvr>
                                      <p:to>
                                        <p:strVal val="visible"/>
                                      </p:to>
                                    </p:set>
                                    <p:anim calcmode="lin" valueType="num">
                                      <p:cBhvr additive="base">
                                        <p:cTn id="25" dur="500" fill="hold"/>
                                        <p:tgtEl>
                                          <p:spTgt spid="1052686"/>
                                        </p:tgtEl>
                                        <p:attrNameLst>
                                          <p:attrName>ppt_x</p:attrName>
                                        </p:attrNameLst>
                                      </p:cBhvr>
                                      <p:tavLst>
                                        <p:tav tm="0">
                                          <p:val>
                                            <p:strVal val="0-#ppt_w/2"/>
                                          </p:val>
                                        </p:tav>
                                        <p:tav tm="100000">
                                          <p:val>
                                            <p:strVal val="#ppt_x"/>
                                          </p:val>
                                        </p:tav>
                                      </p:tavLst>
                                    </p:anim>
                                    <p:anim calcmode="lin" valueType="num">
                                      <p:cBhvr additive="base">
                                        <p:cTn id="26" dur="500" fill="hold"/>
                                        <p:tgtEl>
                                          <p:spTgt spid="105268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52690"/>
                                        </p:tgtEl>
                                        <p:attrNameLst>
                                          <p:attrName>style.visibility</p:attrName>
                                        </p:attrNameLst>
                                      </p:cBhvr>
                                      <p:to>
                                        <p:strVal val="visible"/>
                                      </p:to>
                                    </p:set>
                                    <p:anim calcmode="lin" valueType="num">
                                      <p:cBhvr additive="base">
                                        <p:cTn id="31" dur="500" fill="hold"/>
                                        <p:tgtEl>
                                          <p:spTgt spid="1052690"/>
                                        </p:tgtEl>
                                        <p:attrNameLst>
                                          <p:attrName>ppt_x</p:attrName>
                                        </p:attrNameLst>
                                      </p:cBhvr>
                                      <p:tavLst>
                                        <p:tav tm="0">
                                          <p:val>
                                            <p:strVal val="0-#ppt_w/2"/>
                                          </p:val>
                                        </p:tav>
                                        <p:tav tm="100000">
                                          <p:val>
                                            <p:strVal val="#ppt_x"/>
                                          </p:val>
                                        </p:tav>
                                      </p:tavLst>
                                    </p:anim>
                                    <p:anim calcmode="lin" valueType="num">
                                      <p:cBhvr additive="base">
                                        <p:cTn id="32" dur="500" fill="hold"/>
                                        <p:tgtEl>
                                          <p:spTgt spid="105269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52691"/>
                                        </p:tgtEl>
                                        <p:attrNameLst>
                                          <p:attrName>style.visibility</p:attrName>
                                        </p:attrNameLst>
                                      </p:cBhvr>
                                      <p:to>
                                        <p:strVal val="visible"/>
                                      </p:to>
                                    </p:set>
                                    <p:anim calcmode="lin" valueType="num">
                                      <p:cBhvr additive="base">
                                        <p:cTn id="37" dur="500" fill="hold"/>
                                        <p:tgtEl>
                                          <p:spTgt spid="1052691"/>
                                        </p:tgtEl>
                                        <p:attrNameLst>
                                          <p:attrName>ppt_x</p:attrName>
                                        </p:attrNameLst>
                                      </p:cBhvr>
                                      <p:tavLst>
                                        <p:tav tm="0">
                                          <p:val>
                                            <p:strVal val="0-#ppt_w/2"/>
                                          </p:val>
                                        </p:tav>
                                        <p:tav tm="100000">
                                          <p:val>
                                            <p:strVal val="#ppt_x"/>
                                          </p:val>
                                        </p:tav>
                                      </p:tavLst>
                                    </p:anim>
                                    <p:anim calcmode="lin" valueType="num">
                                      <p:cBhvr additive="base">
                                        <p:cTn id="38" dur="500" fill="hold"/>
                                        <p:tgtEl>
                                          <p:spTgt spid="105269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52692"/>
                                        </p:tgtEl>
                                        <p:attrNameLst>
                                          <p:attrName>style.visibility</p:attrName>
                                        </p:attrNameLst>
                                      </p:cBhvr>
                                      <p:to>
                                        <p:strVal val="visible"/>
                                      </p:to>
                                    </p:set>
                                    <p:anim calcmode="lin" valueType="num">
                                      <p:cBhvr additive="base">
                                        <p:cTn id="43" dur="500" fill="hold"/>
                                        <p:tgtEl>
                                          <p:spTgt spid="1052692"/>
                                        </p:tgtEl>
                                        <p:attrNameLst>
                                          <p:attrName>ppt_x</p:attrName>
                                        </p:attrNameLst>
                                      </p:cBhvr>
                                      <p:tavLst>
                                        <p:tav tm="0">
                                          <p:val>
                                            <p:strVal val="0-#ppt_w/2"/>
                                          </p:val>
                                        </p:tav>
                                        <p:tav tm="100000">
                                          <p:val>
                                            <p:strVal val="#ppt_x"/>
                                          </p:val>
                                        </p:tav>
                                      </p:tavLst>
                                    </p:anim>
                                    <p:anim calcmode="lin" valueType="num">
                                      <p:cBhvr additive="base">
                                        <p:cTn id="44" dur="500" fill="hold"/>
                                        <p:tgtEl>
                                          <p:spTgt spid="105269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52693"/>
                                        </p:tgtEl>
                                        <p:attrNameLst>
                                          <p:attrName>style.visibility</p:attrName>
                                        </p:attrNameLst>
                                      </p:cBhvr>
                                      <p:to>
                                        <p:strVal val="visible"/>
                                      </p:to>
                                    </p:set>
                                    <p:anim calcmode="lin" valueType="num">
                                      <p:cBhvr additive="base">
                                        <p:cTn id="49" dur="500" fill="hold"/>
                                        <p:tgtEl>
                                          <p:spTgt spid="1052693"/>
                                        </p:tgtEl>
                                        <p:attrNameLst>
                                          <p:attrName>ppt_x</p:attrName>
                                        </p:attrNameLst>
                                      </p:cBhvr>
                                      <p:tavLst>
                                        <p:tav tm="0">
                                          <p:val>
                                            <p:strVal val="0-#ppt_w/2"/>
                                          </p:val>
                                        </p:tav>
                                        <p:tav tm="100000">
                                          <p:val>
                                            <p:strVal val="#ppt_x"/>
                                          </p:val>
                                        </p:tav>
                                      </p:tavLst>
                                    </p:anim>
                                    <p:anim calcmode="lin" valueType="num">
                                      <p:cBhvr additive="base">
                                        <p:cTn id="50" dur="500" fill="hold"/>
                                        <p:tgtEl>
                                          <p:spTgt spid="1052693"/>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052694"/>
                                        </p:tgtEl>
                                        <p:attrNameLst>
                                          <p:attrName>style.visibility</p:attrName>
                                        </p:attrNameLst>
                                      </p:cBhvr>
                                      <p:to>
                                        <p:strVal val="visible"/>
                                      </p:to>
                                    </p:set>
                                    <p:anim calcmode="lin" valueType="num">
                                      <p:cBhvr additive="base">
                                        <p:cTn id="53" dur="500" fill="hold"/>
                                        <p:tgtEl>
                                          <p:spTgt spid="1052694"/>
                                        </p:tgtEl>
                                        <p:attrNameLst>
                                          <p:attrName>ppt_x</p:attrName>
                                        </p:attrNameLst>
                                      </p:cBhvr>
                                      <p:tavLst>
                                        <p:tav tm="0">
                                          <p:val>
                                            <p:strVal val="0-#ppt_w/2"/>
                                          </p:val>
                                        </p:tav>
                                        <p:tav tm="100000">
                                          <p:val>
                                            <p:strVal val="#ppt_x"/>
                                          </p:val>
                                        </p:tav>
                                      </p:tavLst>
                                    </p:anim>
                                    <p:anim calcmode="lin" valueType="num">
                                      <p:cBhvr additive="base">
                                        <p:cTn id="54" dur="500" fill="hold"/>
                                        <p:tgtEl>
                                          <p:spTgt spid="1052694"/>
                                        </p:tgtEl>
                                        <p:attrNameLst>
                                          <p:attrName>ppt_y</p:attrName>
                                        </p:attrNameLst>
                                      </p:cBhvr>
                                      <p:tavLst>
                                        <p:tav tm="0">
                                          <p:val>
                                            <p:strVal val="#ppt_y"/>
                                          </p:val>
                                        </p:tav>
                                        <p:tav tm="100000">
                                          <p:val>
                                            <p:strVal val="#ppt_y"/>
                                          </p:val>
                                        </p:tav>
                                      </p:tavLst>
                                    </p:anim>
                                  </p:childTnLst>
                                </p:cTn>
                              </p:par>
                              <p:par>
                                <p:cTn id="55" presetID="8" presetClass="entr" presetSubtype="32" repeatCount="indefinite"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diamond(out)">
                                      <p:cBhvr>
                                        <p:cTn id="5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679" grpId="0" animBg="1"/>
      <p:bldP spid="1052680" grpId="0" animBg="1"/>
      <p:bldP spid="1052681" grpId="0" animBg="1"/>
      <p:bldP spid="1052685" grpId="0" animBg="1"/>
      <p:bldP spid="1052686" grpId="0" animBg="1"/>
      <p:bldP spid="1052690" grpId="0" animBg="1"/>
      <p:bldP spid="1052691" grpId="0" animBg="1"/>
      <p:bldP spid="1052692" grpId="0" animBg="1"/>
      <p:bldP spid="1052693" grpId="0" animBg="1"/>
      <p:bldP spid="105269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p:cNvSpPr>
            <a:spLocks noGrp="1" noChangeArrowheads="1"/>
          </p:cNvSpPr>
          <p:nvPr>
            <p:ph type="title"/>
          </p:nvPr>
        </p:nvSpPr>
        <p:spPr>
          <a:xfrm>
            <a:off x="-36513" y="0"/>
            <a:ext cx="8229601" cy="1143000"/>
          </a:xfrm>
        </p:spPr>
        <p:txBody>
          <a:bodyPr/>
          <a:lstStyle/>
          <a:p>
            <a:pPr algn="r" rtl="1"/>
            <a:r>
              <a:rPr lang="ar-EG" sz="4000" b="1" baseline="-4000" smtClean="0">
                <a:latin typeface="Arial" charset="0"/>
                <a:ea typeface="Gulim" pitchFamily="34" charset="-127"/>
                <a:cs typeface="Arial" charset="0"/>
              </a:rPr>
              <a:t>البحث</a:t>
            </a:r>
            <a:r>
              <a:rPr lang="ar-EG" sz="4000" smtClean="0">
                <a:ea typeface="Gulim" pitchFamily="34" charset="-127"/>
                <a:cs typeface="Times New Roman" pitchFamily="18" charset="0"/>
              </a:rPr>
              <a:t> </a:t>
            </a:r>
            <a:r>
              <a:rPr lang="ar-EG" sz="4000" b="1" baseline="-4000" smtClean="0">
                <a:latin typeface="Arial" charset="0"/>
                <a:ea typeface="Gulim" pitchFamily="34" charset="-127"/>
                <a:cs typeface="Arial" charset="0"/>
              </a:rPr>
              <a:t>في الكشاف</a:t>
            </a:r>
            <a:r>
              <a:rPr lang="ar-EG" sz="4000" smtClean="0">
                <a:cs typeface="Times New Roman" pitchFamily="18" charset="0"/>
              </a:rPr>
              <a:t> </a:t>
            </a:r>
            <a:r>
              <a:rPr lang="ar-EG" sz="4000" b="1" baseline="-4000" smtClean="0">
                <a:latin typeface="Arial" charset="0"/>
                <a:cs typeface="Arial" charset="0"/>
              </a:rPr>
              <a:t>الموضوعي</a:t>
            </a:r>
            <a:endParaRPr lang="en-US" sz="4000" b="1" baseline="-4000" smtClean="0">
              <a:latin typeface="Arial" charset="0"/>
              <a:cs typeface="Arial" charset="0"/>
            </a:endParaRPr>
          </a:p>
        </p:txBody>
      </p:sp>
      <p:pic>
        <p:nvPicPr>
          <p:cNvPr id="16387" name="Picture 5"/>
          <p:cNvPicPr>
            <a:picLocks noGrp="1" noChangeAspect="1" noChangeArrowheads="1"/>
          </p:cNvPicPr>
          <p:nvPr>
            <p:ph sz="half" idx="1"/>
          </p:nvPr>
        </p:nvPicPr>
        <p:blipFill>
          <a:blip r:embed="rId2"/>
          <a:srcRect/>
          <a:stretch>
            <a:fillRect/>
          </a:stretch>
        </p:blipFill>
        <p:spPr>
          <a:xfrm>
            <a:off x="457200" y="1196975"/>
            <a:ext cx="8218488" cy="5184775"/>
          </a:xfrm>
        </p:spPr>
      </p:pic>
      <p:sp>
        <p:nvSpPr>
          <p:cNvPr id="1058830" name="AutoShape 14"/>
          <p:cNvSpPr>
            <a:spLocks noChangeArrowheads="1"/>
          </p:cNvSpPr>
          <p:nvPr/>
        </p:nvSpPr>
        <p:spPr bwMode="auto">
          <a:xfrm>
            <a:off x="3419475" y="2205038"/>
            <a:ext cx="936625" cy="215900"/>
          </a:xfrm>
          <a:prstGeom prst="roundRect">
            <a:avLst>
              <a:gd name="adj" fmla="val 16667"/>
            </a:avLst>
          </a:prstGeom>
          <a:noFill/>
          <a:ln w="9525">
            <a:solidFill>
              <a:srgbClr val="FF3300"/>
            </a:solidFill>
            <a:round/>
            <a:headEnd/>
            <a:tailEnd/>
          </a:ln>
        </p:spPr>
        <p:txBody>
          <a:bodyPr wrap="none" anchor="ctr"/>
          <a:lstStyle/>
          <a:p>
            <a:pPr algn="ctr" rtl="0" eaLnBrk="0" hangingPunct="0"/>
            <a:endParaRPr lang="ar-SA">
              <a:solidFill>
                <a:srgbClr val="FF5050"/>
              </a:solidFill>
            </a:endParaRPr>
          </a:p>
        </p:txBody>
      </p:sp>
      <p:sp>
        <p:nvSpPr>
          <p:cNvPr id="1058831" name="Text Box 15"/>
          <p:cNvSpPr txBox="1">
            <a:spLocks noChangeArrowheads="1"/>
          </p:cNvSpPr>
          <p:nvPr/>
        </p:nvSpPr>
        <p:spPr bwMode="auto">
          <a:xfrm>
            <a:off x="3132138" y="1484313"/>
            <a:ext cx="2447925" cy="376237"/>
          </a:xfrm>
          <a:prstGeom prst="rect">
            <a:avLst/>
          </a:prstGeom>
          <a:solidFill>
            <a:schemeClr val="bg1"/>
          </a:solidFill>
          <a:ln w="9525">
            <a:solidFill>
              <a:schemeClr val="tx1"/>
            </a:solidFill>
            <a:miter lim="800000"/>
            <a:headEnd/>
            <a:tailEnd/>
          </a:ln>
        </p:spPr>
        <p:txBody>
          <a:bodyPr>
            <a:spAutoFit/>
          </a:bodyPr>
          <a:lstStyle/>
          <a:p>
            <a:pPr algn="ctr" rtl="0" eaLnBrk="0" hangingPunct="0">
              <a:spcBef>
                <a:spcPct val="50000"/>
              </a:spcBef>
            </a:pPr>
            <a:r>
              <a:rPr lang="ar-EG" sz="1800">
                <a:cs typeface="Times New Roman" pitchFamily="18" charset="0"/>
              </a:rPr>
              <a:t>البحث في الكشاف الموضوعي</a:t>
            </a:r>
            <a:endParaRPr lang="en-US" sz="1800">
              <a:cs typeface="Times New Roman" pitchFamily="18" charset="0"/>
            </a:endParaRPr>
          </a:p>
        </p:txBody>
      </p:sp>
      <p:sp>
        <p:nvSpPr>
          <p:cNvPr id="1058832" name="Line 16"/>
          <p:cNvSpPr>
            <a:spLocks noChangeShapeType="1"/>
          </p:cNvSpPr>
          <p:nvPr/>
        </p:nvSpPr>
        <p:spPr bwMode="auto">
          <a:xfrm flipH="1">
            <a:off x="4140200" y="1844675"/>
            <a:ext cx="360363" cy="360363"/>
          </a:xfrm>
          <a:prstGeom prst="line">
            <a:avLst/>
          </a:prstGeom>
          <a:noFill/>
          <a:ln w="9525">
            <a:solidFill>
              <a:srgbClr val="FF3300"/>
            </a:solidFill>
            <a:round/>
            <a:headEnd/>
            <a:tailEnd type="triangle" w="med" len="med"/>
          </a:ln>
        </p:spPr>
        <p:txBody>
          <a:bodyPr/>
          <a:lstStyle/>
          <a:p>
            <a:endParaRPr lang="en-US"/>
          </a:p>
        </p:txBody>
      </p:sp>
      <p:sp>
        <p:nvSpPr>
          <p:cNvPr id="1058835" name="Text Box 19"/>
          <p:cNvSpPr txBox="1">
            <a:spLocks noChangeArrowheads="1"/>
          </p:cNvSpPr>
          <p:nvPr/>
        </p:nvSpPr>
        <p:spPr bwMode="auto">
          <a:xfrm>
            <a:off x="5219700" y="3141663"/>
            <a:ext cx="3311525" cy="376237"/>
          </a:xfrm>
          <a:prstGeom prst="rect">
            <a:avLst/>
          </a:prstGeom>
          <a:solidFill>
            <a:schemeClr val="bg1"/>
          </a:solidFill>
          <a:ln w="9525">
            <a:solidFill>
              <a:schemeClr val="tx1"/>
            </a:solidFill>
            <a:miter lim="800000"/>
            <a:headEnd/>
            <a:tailEnd/>
          </a:ln>
        </p:spPr>
        <p:txBody>
          <a:bodyPr>
            <a:spAutoFit/>
          </a:bodyPr>
          <a:lstStyle/>
          <a:p>
            <a:pPr rtl="0" eaLnBrk="0" hangingPunct="0">
              <a:spcBef>
                <a:spcPct val="50000"/>
              </a:spcBef>
            </a:pPr>
            <a:r>
              <a:rPr lang="ar-EG" sz="1800">
                <a:cs typeface="Times New Roman" pitchFamily="18" charset="0"/>
              </a:rPr>
              <a:t>البحث عن مصطلح في الكشاف الموضوعي</a:t>
            </a:r>
            <a:endParaRPr lang="en-US" sz="1800">
              <a:cs typeface="Times New Roman" pitchFamily="18" charset="0"/>
            </a:endParaRPr>
          </a:p>
        </p:txBody>
      </p:sp>
      <p:sp>
        <p:nvSpPr>
          <p:cNvPr id="1058836" name="Line 20"/>
          <p:cNvSpPr>
            <a:spLocks noChangeShapeType="1"/>
          </p:cNvSpPr>
          <p:nvPr/>
        </p:nvSpPr>
        <p:spPr bwMode="auto">
          <a:xfrm flipH="1">
            <a:off x="4067175" y="3284538"/>
            <a:ext cx="1152525" cy="288925"/>
          </a:xfrm>
          <a:prstGeom prst="line">
            <a:avLst/>
          </a:prstGeom>
          <a:noFill/>
          <a:ln w="9525">
            <a:solidFill>
              <a:srgbClr val="FF3300"/>
            </a:solidFill>
            <a:round/>
            <a:headEnd/>
            <a:tailEnd type="triangle" w="med" len="med"/>
          </a:ln>
        </p:spPr>
        <p:txBody>
          <a:bodyPr/>
          <a:lstStyle/>
          <a:p>
            <a:endParaRPr lang="en-US"/>
          </a:p>
        </p:txBody>
      </p:sp>
      <p:sp>
        <p:nvSpPr>
          <p:cNvPr id="1058837" name="AutoShape 21"/>
          <p:cNvSpPr>
            <a:spLocks noChangeArrowheads="1"/>
          </p:cNvSpPr>
          <p:nvPr/>
        </p:nvSpPr>
        <p:spPr bwMode="auto">
          <a:xfrm>
            <a:off x="2843213" y="3716338"/>
            <a:ext cx="863600" cy="217487"/>
          </a:xfrm>
          <a:prstGeom prst="roundRect">
            <a:avLst>
              <a:gd name="adj" fmla="val 16667"/>
            </a:avLst>
          </a:prstGeom>
          <a:noFill/>
          <a:ln w="9525">
            <a:solidFill>
              <a:srgbClr val="FF3300"/>
            </a:solidFill>
            <a:round/>
            <a:headEnd/>
            <a:tailEnd/>
          </a:ln>
        </p:spPr>
        <p:txBody>
          <a:bodyPr wrap="none" anchor="ctr"/>
          <a:lstStyle/>
          <a:p>
            <a:pPr algn="ctr" rtl="0" eaLnBrk="0" hangingPunct="0"/>
            <a:endParaRPr lang="ar-SA"/>
          </a:p>
        </p:txBody>
      </p:sp>
      <p:sp>
        <p:nvSpPr>
          <p:cNvPr id="1058838" name="AutoShape 22"/>
          <p:cNvSpPr>
            <a:spLocks noChangeArrowheads="1"/>
          </p:cNvSpPr>
          <p:nvPr/>
        </p:nvSpPr>
        <p:spPr bwMode="auto">
          <a:xfrm>
            <a:off x="3779838" y="3716338"/>
            <a:ext cx="865187" cy="215900"/>
          </a:xfrm>
          <a:prstGeom prst="roundRect">
            <a:avLst>
              <a:gd name="adj" fmla="val 16667"/>
            </a:avLst>
          </a:prstGeom>
          <a:noFill/>
          <a:ln w="9525">
            <a:solidFill>
              <a:srgbClr val="FF3300"/>
            </a:solidFill>
            <a:round/>
            <a:headEnd/>
            <a:tailEnd/>
          </a:ln>
        </p:spPr>
        <p:txBody>
          <a:bodyPr wrap="none" anchor="ctr"/>
          <a:lstStyle/>
          <a:p>
            <a:pPr algn="ctr" rtl="0" eaLnBrk="0" hangingPunct="0"/>
            <a:endParaRPr lang="ar-SA"/>
          </a:p>
        </p:txBody>
      </p:sp>
      <p:sp>
        <p:nvSpPr>
          <p:cNvPr id="1058839" name="AutoShape 23"/>
          <p:cNvSpPr>
            <a:spLocks noChangeArrowheads="1"/>
          </p:cNvSpPr>
          <p:nvPr/>
        </p:nvSpPr>
        <p:spPr bwMode="auto">
          <a:xfrm>
            <a:off x="4716463" y="3716338"/>
            <a:ext cx="1008062" cy="217487"/>
          </a:xfrm>
          <a:prstGeom prst="roundRect">
            <a:avLst>
              <a:gd name="adj" fmla="val 16667"/>
            </a:avLst>
          </a:prstGeom>
          <a:noFill/>
          <a:ln w="9525">
            <a:solidFill>
              <a:srgbClr val="FF3300"/>
            </a:solidFill>
            <a:round/>
            <a:headEnd/>
            <a:tailEnd/>
          </a:ln>
        </p:spPr>
        <p:txBody>
          <a:bodyPr wrap="none" anchor="ctr"/>
          <a:lstStyle/>
          <a:p>
            <a:pPr algn="ctr" rtl="0" eaLnBrk="0" hangingPunct="0"/>
            <a:endParaRPr lang="ar-SA">
              <a:solidFill>
                <a:srgbClr val="FF3300"/>
              </a:solidFill>
            </a:endParaRPr>
          </a:p>
        </p:txBody>
      </p:sp>
      <p:sp>
        <p:nvSpPr>
          <p:cNvPr id="1058841" name="Line 25"/>
          <p:cNvSpPr>
            <a:spLocks noChangeShapeType="1"/>
          </p:cNvSpPr>
          <p:nvPr/>
        </p:nvSpPr>
        <p:spPr bwMode="auto">
          <a:xfrm flipH="1" flipV="1">
            <a:off x="3419475" y="4149725"/>
            <a:ext cx="1008063" cy="215900"/>
          </a:xfrm>
          <a:prstGeom prst="line">
            <a:avLst/>
          </a:prstGeom>
          <a:noFill/>
          <a:ln w="9525">
            <a:solidFill>
              <a:srgbClr val="FF3300"/>
            </a:solidFill>
            <a:round/>
            <a:headEnd/>
            <a:tailEnd type="triangle" w="med" len="med"/>
          </a:ln>
        </p:spPr>
        <p:txBody>
          <a:bodyPr/>
          <a:lstStyle/>
          <a:p>
            <a:endParaRPr lang="en-US"/>
          </a:p>
        </p:txBody>
      </p:sp>
      <p:sp>
        <p:nvSpPr>
          <p:cNvPr id="1058842" name="Text Box 26"/>
          <p:cNvSpPr txBox="1">
            <a:spLocks noChangeArrowheads="1"/>
          </p:cNvSpPr>
          <p:nvPr/>
        </p:nvSpPr>
        <p:spPr bwMode="auto">
          <a:xfrm>
            <a:off x="4427538" y="4221163"/>
            <a:ext cx="2592387" cy="376237"/>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ar-EG" sz="1800">
                <a:cs typeface="Times New Roman" pitchFamily="18" charset="0"/>
              </a:rPr>
              <a:t>لاضافة مصطلح البحث في </a:t>
            </a:r>
            <a:r>
              <a:rPr lang="en-US" sz="1800">
                <a:cs typeface="Times New Roman" pitchFamily="18" charset="0"/>
              </a:rPr>
              <a:t>Find</a:t>
            </a:r>
          </a:p>
        </p:txBody>
      </p:sp>
      <p:sp>
        <p:nvSpPr>
          <p:cNvPr id="1058843" name="Text Box 27"/>
          <p:cNvSpPr txBox="1">
            <a:spLocks noChangeArrowheads="1"/>
          </p:cNvSpPr>
          <p:nvPr/>
        </p:nvSpPr>
        <p:spPr bwMode="auto">
          <a:xfrm>
            <a:off x="179388" y="3933825"/>
            <a:ext cx="1439862" cy="376238"/>
          </a:xfrm>
          <a:prstGeom prst="rect">
            <a:avLst/>
          </a:prstGeom>
          <a:solidFill>
            <a:schemeClr val="bg1"/>
          </a:solidFill>
          <a:ln w="9525">
            <a:solidFill>
              <a:schemeClr val="tx1"/>
            </a:solidFill>
            <a:miter lim="800000"/>
            <a:headEnd/>
            <a:tailEnd/>
          </a:ln>
        </p:spPr>
        <p:txBody>
          <a:bodyPr>
            <a:spAutoFit/>
          </a:bodyPr>
          <a:lstStyle/>
          <a:p>
            <a:pPr algn="ctr" rtl="0" eaLnBrk="0" hangingPunct="0">
              <a:spcBef>
                <a:spcPct val="50000"/>
              </a:spcBef>
            </a:pPr>
            <a:r>
              <a:rPr lang="ar-EG" sz="1800">
                <a:cs typeface="Times New Roman" pitchFamily="18" charset="0"/>
              </a:rPr>
              <a:t>اختيار المصطلح</a:t>
            </a:r>
            <a:endParaRPr lang="en-US" sz="1800">
              <a:cs typeface="Times New Roman" pitchFamily="18" charset="0"/>
            </a:endParaRPr>
          </a:p>
        </p:txBody>
      </p:sp>
      <p:sp>
        <p:nvSpPr>
          <p:cNvPr id="1058844" name="Line 28"/>
          <p:cNvSpPr>
            <a:spLocks noChangeShapeType="1"/>
          </p:cNvSpPr>
          <p:nvPr/>
        </p:nvSpPr>
        <p:spPr bwMode="auto">
          <a:xfrm>
            <a:off x="1331913" y="4365625"/>
            <a:ext cx="0" cy="358775"/>
          </a:xfrm>
          <a:prstGeom prst="line">
            <a:avLst/>
          </a:prstGeom>
          <a:noFill/>
          <a:ln w="9525">
            <a:solidFill>
              <a:srgbClr val="FF3300"/>
            </a:solidFill>
            <a:round/>
            <a:headEnd/>
            <a:tailEnd type="triangle" w="med" len="med"/>
          </a:ln>
        </p:spPr>
        <p:txBody>
          <a:bodyPr/>
          <a:lstStyle/>
          <a:p>
            <a:endParaRPr lang="en-US"/>
          </a:p>
        </p:txBody>
      </p:sp>
      <p:sp>
        <p:nvSpPr>
          <p:cNvPr id="16401" name="Rectangle 30"/>
          <p:cNvSpPr>
            <a:spLocks noChangeArrowheads="1"/>
          </p:cNvSpPr>
          <p:nvPr/>
        </p:nvSpPr>
        <p:spPr bwMode="auto">
          <a:xfrm>
            <a:off x="0" y="6400800"/>
            <a:ext cx="7318375" cy="457200"/>
          </a:xfrm>
          <a:prstGeom prst="rect">
            <a:avLst/>
          </a:prstGeom>
          <a:noFill/>
          <a:ln w="9525">
            <a:noFill/>
            <a:miter lim="800000"/>
            <a:headEnd/>
            <a:tailEnd/>
          </a:ln>
        </p:spPr>
        <p:txBody>
          <a:bodyPr anchor="ctr">
            <a:spAutoFit/>
          </a:bodyPr>
          <a:lstStyle/>
          <a:p>
            <a:pPr algn="l" rtl="0" eaLnBrk="0" hangingPunct="0"/>
            <a:r>
              <a:rPr lang="ar-SA" altLang="ja-JP">
                <a:cs typeface="Times New Roman" pitchFamily="18" charset="0"/>
              </a:rPr>
              <a:t>مكتبة جامعة السودان المفتوحة</a:t>
            </a:r>
            <a:r>
              <a:rPr lang="en-US" altLang="ja-JP">
                <a:ea typeface="MS PGothic" pitchFamily="34" charset="-128"/>
                <a:cs typeface="Times New Roman" pitchFamily="18" charset="0"/>
              </a:rPr>
              <a:t> Open University of Sudan Library</a:t>
            </a:r>
            <a:r>
              <a:rPr lang="en-US" altLang="ja-JP">
                <a:ea typeface="MS PGothic" pitchFamily="34" charset="-128"/>
              </a:rPr>
              <a:t> </a:t>
            </a:r>
          </a:p>
        </p:txBody>
      </p:sp>
      <p:pic>
        <p:nvPicPr>
          <p:cNvPr id="18" name="Picture 24" descr="k"/>
          <p:cNvPicPr>
            <a:picLocks noChangeAspect="1" noChangeArrowheads="1"/>
          </p:cNvPicPr>
          <p:nvPr/>
        </p:nvPicPr>
        <p:blipFill>
          <a:blip r:embed="rId3"/>
          <a:srcRect/>
          <a:stretch>
            <a:fillRect/>
          </a:stretch>
        </p:blipFill>
        <p:spPr bwMode="auto">
          <a:xfrm>
            <a:off x="0" y="1"/>
            <a:ext cx="1214414" cy="857232"/>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8831"/>
                                        </p:tgtEl>
                                        <p:attrNameLst>
                                          <p:attrName>style.visibility</p:attrName>
                                        </p:attrNameLst>
                                      </p:cBhvr>
                                      <p:to>
                                        <p:strVal val="visible"/>
                                      </p:to>
                                    </p:set>
                                    <p:anim calcmode="lin" valueType="num">
                                      <p:cBhvr additive="base">
                                        <p:cTn id="7" dur="500" fill="hold"/>
                                        <p:tgtEl>
                                          <p:spTgt spid="1058831"/>
                                        </p:tgtEl>
                                        <p:attrNameLst>
                                          <p:attrName>ppt_x</p:attrName>
                                        </p:attrNameLst>
                                      </p:cBhvr>
                                      <p:tavLst>
                                        <p:tav tm="0">
                                          <p:val>
                                            <p:strVal val="0-#ppt_w/2"/>
                                          </p:val>
                                        </p:tav>
                                        <p:tav tm="100000">
                                          <p:val>
                                            <p:strVal val="#ppt_x"/>
                                          </p:val>
                                        </p:tav>
                                      </p:tavLst>
                                    </p:anim>
                                    <p:anim calcmode="lin" valueType="num">
                                      <p:cBhvr additive="base">
                                        <p:cTn id="8" dur="500" fill="hold"/>
                                        <p:tgtEl>
                                          <p:spTgt spid="105883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58832"/>
                                        </p:tgtEl>
                                        <p:attrNameLst>
                                          <p:attrName>style.visibility</p:attrName>
                                        </p:attrNameLst>
                                      </p:cBhvr>
                                      <p:to>
                                        <p:strVal val="visible"/>
                                      </p:to>
                                    </p:set>
                                    <p:anim calcmode="lin" valueType="num">
                                      <p:cBhvr additive="base">
                                        <p:cTn id="11" dur="500" fill="hold"/>
                                        <p:tgtEl>
                                          <p:spTgt spid="1058832"/>
                                        </p:tgtEl>
                                        <p:attrNameLst>
                                          <p:attrName>ppt_x</p:attrName>
                                        </p:attrNameLst>
                                      </p:cBhvr>
                                      <p:tavLst>
                                        <p:tav tm="0">
                                          <p:val>
                                            <p:strVal val="0-#ppt_w/2"/>
                                          </p:val>
                                        </p:tav>
                                        <p:tav tm="100000">
                                          <p:val>
                                            <p:strVal val="#ppt_x"/>
                                          </p:val>
                                        </p:tav>
                                      </p:tavLst>
                                    </p:anim>
                                    <p:anim calcmode="lin" valueType="num">
                                      <p:cBhvr additive="base">
                                        <p:cTn id="12" dur="500" fill="hold"/>
                                        <p:tgtEl>
                                          <p:spTgt spid="10588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58830"/>
                                        </p:tgtEl>
                                        <p:attrNameLst>
                                          <p:attrName>style.visibility</p:attrName>
                                        </p:attrNameLst>
                                      </p:cBhvr>
                                      <p:to>
                                        <p:strVal val="visible"/>
                                      </p:to>
                                    </p:set>
                                    <p:anim calcmode="lin" valueType="num">
                                      <p:cBhvr additive="base">
                                        <p:cTn id="15" dur="500" fill="hold"/>
                                        <p:tgtEl>
                                          <p:spTgt spid="1058830"/>
                                        </p:tgtEl>
                                        <p:attrNameLst>
                                          <p:attrName>ppt_x</p:attrName>
                                        </p:attrNameLst>
                                      </p:cBhvr>
                                      <p:tavLst>
                                        <p:tav tm="0">
                                          <p:val>
                                            <p:strVal val="0-#ppt_w/2"/>
                                          </p:val>
                                        </p:tav>
                                        <p:tav tm="100000">
                                          <p:val>
                                            <p:strVal val="#ppt_x"/>
                                          </p:val>
                                        </p:tav>
                                      </p:tavLst>
                                    </p:anim>
                                    <p:anim calcmode="lin" valueType="num">
                                      <p:cBhvr additive="base">
                                        <p:cTn id="16" dur="500" fill="hold"/>
                                        <p:tgtEl>
                                          <p:spTgt spid="10588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58835"/>
                                        </p:tgtEl>
                                        <p:attrNameLst>
                                          <p:attrName>style.visibility</p:attrName>
                                        </p:attrNameLst>
                                      </p:cBhvr>
                                      <p:to>
                                        <p:strVal val="visible"/>
                                      </p:to>
                                    </p:set>
                                    <p:anim calcmode="lin" valueType="num">
                                      <p:cBhvr additive="base">
                                        <p:cTn id="21" dur="500" fill="hold"/>
                                        <p:tgtEl>
                                          <p:spTgt spid="1058835"/>
                                        </p:tgtEl>
                                        <p:attrNameLst>
                                          <p:attrName>ppt_x</p:attrName>
                                        </p:attrNameLst>
                                      </p:cBhvr>
                                      <p:tavLst>
                                        <p:tav tm="0">
                                          <p:val>
                                            <p:strVal val="0-#ppt_w/2"/>
                                          </p:val>
                                        </p:tav>
                                        <p:tav tm="100000">
                                          <p:val>
                                            <p:strVal val="#ppt_x"/>
                                          </p:val>
                                        </p:tav>
                                      </p:tavLst>
                                    </p:anim>
                                    <p:anim calcmode="lin" valueType="num">
                                      <p:cBhvr additive="base">
                                        <p:cTn id="22" dur="500" fill="hold"/>
                                        <p:tgtEl>
                                          <p:spTgt spid="1058835"/>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58836"/>
                                        </p:tgtEl>
                                        <p:attrNameLst>
                                          <p:attrName>style.visibility</p:attrName>
                                        </p:attrNameLst>
                                      </p:cBhvr>
                                      <p:to>
                                        <p:strVal val="visible"/>
                                      </p:to>
                                    </p:set>
                                    <p:anim calcmode="lin" valueType="num">
                                      <p:cBhvr additive="base">
                                        <p:cTn id="25" dur="500" fill="hold"/>
                                        <p:tgtEl>
                                          <p:spTgt spid="1058836"/>
                                        </p:tgtEl>
                                        <p:attrNameLst>
                                          <p:attrName>ppt_x</p:attrName>
                                        </p:attrNameLst>
                                      </p:cBhvr>
                                      <p:tavLst>
                                        <p:tav tm="0">
                                          <p:val>
                                            <p:strVal val="0-#ppt_w/2"/>
                                          </p:val>
                                        </p:tav>
                                        <p:tav tm="100000">
                                          <p:val>
                                            <p:strVal val="#ppt_x"/>
                                          </p:val>
                                        </p:tav>
                                      </p:tavLst>
                                    </p:anim>
                                    <p:anim calcmode="lin" valueType="num">
                                      <p:cBhvr additive="base">
                                        <p:cTn id="26" dur="500" fill="hold"/>
                                        <p:tgtEl>
                                          <p:spTgt spid="105883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58837"/>
                                        </p:tgtEl>
                                        <p:attrNameLst>
                                          <p:attrName>style.visibility</p:attrName>
                                        </p:attrNameLst>
                                      </p:cBhvr>
                                      <p:to>
                                        <p:strVal val="visible"/>
                                      </p:to>
                                    </p:set>
                                    <p:anim calcmode="lin" valueType="num">
                                      <p:cBhvr additive="base">
                                        <p:cTn id="31" dur="500" fill="hold"/>
                                        <p:tgtEl>
                                          <p:spTgt spid="1058837"/>
                                        </p:tgtEl>
                                        <p:attrNameLst>
                                          <p:attrName>ppt_x</p:attrName>
                                        </p:attrNameLst>
                                      </p:cBhvr>
                                      <p:tavLst>
                                        <p:tav tm="0">
                                          <p:val>
                                            <p:strVal val="0-#ppt_w/2"/>
                                          </p:val>
                                        </p:tav>
                                        <p:tav tm="100000">
                                          <p:val>
                                            <p:strVal val="#ppt_x"/>
                                          </p:val>
                                        </p:tav>
                                      </p:tavLst>
                                    </p:anim>
                                    <p:anim calcmode="lin" valueType="num">
                                      <p:cBhvr additive="base">
                                        <p:cTn id="32" dur="500" fill="hold"/>
                                        <p:tgtEl>
                                          <p:spTgt spid="105883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58838"/>
                                        </p:tgtEl>
                                        <p:attrNameLst>
                                          <p:attrName>style.visibility</p:attrName>
                                        </p:attrNameLst>
                                      </p:cBhvr>
                                      <p:to>
                                        <p:strVal val="visible"/>
                                      </p:to>
                                    </p:set>
                                    <p:anim calcmode="lin" valueType="num">
                                      <p:cBhvr additive="base">
                                        <p:cTn id="37" dur="500" fill="hold"/>
                                        <p:tgtEl>
                                          <p:spTgt spid="1058838"/>
                                        </p:tgtEl>
                                        <p:attrNameLst>
                                          <p:attrName>ppt_x</p:attrName>
                                        </p:attrNameLst>
                                      </p:cBhvr>
                                      <p:tavLst>
                                        <p:tav tm="0">
                                          <p:val>
                                            <p:strVal val="0-#ppt_w/2"/>
                                          </p:val>
                                        </p:tav>
                                        <p:tav tm="100000">
                                          <p:val>
                                            <p:strVal val="#ppt_x"/>
                                          </p:val>
                                        </p:tav>
                                      </p:tavLst>
                                    </p:anim>
                                    <p:anim calcmode="lin" valueType="num">
                                      <p:cBhvr additive="base">
                                        <p:cTn id="38" dur="500" fill="hold"/>
                                        <p:tgtEl>
                                          <p:spTgt spid="105883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58839"/>
                                        </p:tgtEl>
                                        <p:attrNameLst>
                                          <p:attrName>style.visibility</p:attrName>
                                        </p:attrNameLst>
                                      </p:cBhvr>
                                      <p:to>
                                        <p:strVal val="visible"/>
                                      </p:to>
                                    </p:set>
                                    <p:anim calcmode="lin" valueType="num">
                                      <p:cBhvr additive="base">
                                        <p:cTn id="43" dur="500" fill="hold"/>
                                        <p:tgtEl>
                                          <p:spTgt spid="1058839"/>
                                        </p:tgtEl>
                                        <p:attrNameLst>
                                          <p:attrName>ppt_x</p:attrName>
                                        </p:attrNameLst>
                                      </p:cBhvr>
                                      <p:tavLst>
                                        <p:tav tm="0">
                                          <p:val>
                                            <p:strVal val="0-#ppt_w/2"/>
                                          </p:val>
                                        </p:tav>
                                        <p:tav tm="100000">
                                          <p:val>
                                            <p:strVal val="#ppt_x"/>
                                          </p:val>
                                        </p:tav>
                                      </p:tavLst>
                                    </p:anim>
                                    <p:anim calcmode="lin" valueType="num">
                                      <p:cBhvr additive="base">
                                        <p:cTn id="44" dur="500" fill="hold"/>
                                        <p:tgtEl>
                                          <p:spTgt spid="105883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58843"/>
                                        </p:tgtEl>
                                        <p:attrNameLst>
                                          <p:attrName>style.visibility</p:attrName>
                                        </p:attrNameLst>
                                      </p:cBhvr>
                                      <p:to>
                                        <p:strVal val="visible"/>
                                      </p:to>
                                    </p:set>
                                    <p:anim calcmode="lin" valueType="num">
                                      <p:cBhvr additive="base">
                                        <p:cTn id="49" dur="500" fill="hold"/>
                                        <p:tgtEl>
                                          <p:spTgt spid="1058843"/>
                                        </p:tgtEl>
                                        <p:attrNameLst>
                                          <p:attrName>ppt_x</p:attrName>
                                        </p:attrNameLst>
                                      </p:cBhvr>
                                      <p:tavLst>
                                        <p:tav tm="0">
                                          <p:val>
                                            <p:strVal val="0-#ppt_w/2"/>
                                          </p:val>
                                        </p:tav>
                                        <p:tav tm="100000">
                                          <p:val>
                                            <p:strVal val="#ppt_x"/>
                                          </p:val>
                                        </p:tav>
                                      </p:tavLst>
                                    </p:anim>
                                    <p:anim calcmode="lin" valueType="num">
                                      <p:cBhvr additive="base">
                                        <p:cTn id="50" dur="500" fill="hold"/>
                                        <p:tgtEl>
                                          <p:spTgt spid="1058843"/>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058844"/>
                                        </p:tgtEl>
                                        <p:attrNameLst>
                                          <p:attrName>style.visibility</p:attrName>
                                        </p:attrNameLst>
                                      </p:cBhvr>
                                      <p:to>
                                        <p:strVal val="visible"/>
                                      </p:to>
                                    </p:set>
                                    <p:anim calcmode="lin" valueType="num">
                                      <p:cBhvr additive="base">
                                        <p:cTn id="53" dur="500" fill="hold"/>
                                        <p:tgtEl>
                                          <p:spTgt spid="1058844"/>
                                        </p:tgtEl>
                                        <p:attrNameLst>
                                          <p:attrName>ppt_x</p:attrName>
                                        </p:attrNameLst>
                                      </p:cBhvr>
                                      <p:tavLst>
                                        <p:tav tm="0">
                                          <p:val>
                                            <p:strVal val="0-#ppt_w/2"/>
                                          </p:val>
                                        </p:tav>
                                        <p:tav tm="100000">
                                          <p:val>
                                            <p:strVal val="#ppt_x"/>
                                          </p:val>
                                        </p:tav>
                                      </p:tavLst>
                                    </p:anim>
                                    <p:anim calcmode="lin" valueType="num">
                                      <p:cBhvr additive="base">
                                        <p:cTn id="54" dur="500" fill="hold"/>
                                        <p:tgtEl>
                                          <p:spTgt spid="1058844"/>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058842"/>
                                        </p:tgtEl>
                                        <p:attrNameLst>
                                          <p:attrName>style.visibility</p:attrName>
                                        </p:attrNameLst>
                                      </p:cBhvr>
                                      <p:to>
                                        <p:strVal val="visible"/>
                                      </p:to>
                                    </p:set>
                                    <p:anim calcmode="lin" valueType="num">
                                      <p:cBhvr additive="base">
                                        <p:cTn id="59" dur="500" fill="hold"/>
                                        <p:tgtEl>
                                          <p:spTgt spid="1058842"/>
                                        </p:tgtEl>
                                        <p:attrNameLst>
                                          <p:attrName>ppt_x</p:attrName>
                                        </p:attrNameLst>
                                      </p:cBhvr>
                                      <p:tavLst>
                                        <p:tav tm="0">
                                          <p:val>
                                            <p:strVal val="0-#ppt_w/2"/>
                                          </p:val>
                                        </p:tav>
                                        <p:tav tm="100000">
                                          <p:val>
                                            <p:strVal val="#ppt_x"/>
                                          </p:val>
                                        </p:tav>
                                      </p:tavLst>
                                    </p:anim>
                                    <p:anim calcmode="lin" valueType="num">
                                      <p:cBhvr additive="base">
                                        <p:cTn id="60" dur="500" fill="hold"/>
                                        <p:tgtEl>
                                          <p:spTgt spid="1058842"/>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058841"/>
                                        </p:tgtEl>
                                        <p:attrNameLst>
                                          <p:attrName>style.visibility</p:attrName>
                                        </p:attrNameLst>
                                      </p:cBhvr>
                                      <p:to>
                                        <p:strVal val="visible"/>
                                      </p:to>
                                    </p:set>
                                    <p:anim calcmode="lin" valueType="num">
                                      <p:cBhvr additive="base">
                                        <p:cTn id="63" dur="500" fill="hold"/>
                                        <p:tgtEl>
                                          <p:spTgt spid="1058841"/>
                                        </p:tgtEl>
                                        <p:attrNameLst>
                                          <p:attrName>ppt_x</p:attrName>
                                        </p:attrNameLst>
                                      </p:cBhvr>
                                      <p:tavLst>
                                        <p:tav tm="0">
                                          <p:val>
                                            <p:strVal val="0-#ppt_w/2"/>
                                          </p:val>
                                        </p:tav>
                                        <p:tav tm="100000">
                                          <p:val>
                                            <p:strVal val="#ppt_x"/>
                                          </p:val>
                                        </p:tav>
                                      </p:tavLst>
                                    </p:anim>
                                    <p:anim calcmode="lin" valueType="num">
                                      <p:cBhvr additive="base">
                                        <p:cTn id="64" dur="500" fill="hold"/>
                                        <p:tgtEl>
                                          <p:spTgt spid="1058841"/>
                                        </p:tgtEl>
                                        <p:attrNameLst>
                                          <p:attrName>ppt_y</p:attrName>
                                        </p:attrNameLst>
                                      </p:cBhvr>
                                      <p:tavLst>
                                        <p:tav tm="0">
                                          <p:val>
                                            <p:strVal val="#ppt_y"/>
                                          </p:val>
                                        </p:tav>
                                        <p:tav tm="100000">
                                          <p:val>
                                            <p:strVal val="#ppt_y"/>
                                          </p:val>
                                        </p:tav>
                                      </p:tavLst>
                                    </p:anim>
                                  </p:childTnLst>
                                </p:cTn>
                              </p:par>
                              <p:par>
                                <p:cTn id="65" presetID="8" presetClass="entr" presetSubtype="32" repeatCount="indefinite"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diamond(out)">
                                      <p:cBhvr>
                                        <p:cTn id="6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8830" grpId="0" animBg="1"/>
      <p:bldP spid="1058831" grpId="0" animBg="1"/>
      <p:bldP spid="1058832" grpId="0" animBg="1"/>
      <p:bldP spid="1058835" grpId="0" animBg="1"/>
      <p:bldP spid="1058836" grpId="0" animBg="1"/>
      <p:bldP spid="1058837" grpId="0" animBg="1"/>
      <p:bldP spid="1058838" grpId="0" animBg="1"/>
      <p:bldP spid="1058839" grpId="0" animBg="1"/>
      <p:bldP spid="1058841" grpId="0" animBg="1"/>
      <p:bldP spid="1058842" grpId="0" animBg="1"/>
      <p:bldP spid="1058843" grpId="0" animBg="1"/>
      <p:bldP spid="10588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title"/>
          </p:nvPr>
        </p:nvSpPr>
        <p:spPr>
          <a:xfrm>
            <a:off x="673100" y="115888"/>
            <a:ext cx="7643813" cy="706437"/>
          </a:xfrm>
        </p:spPr>
        <p:txBody>
          <a:bodyPr/>
          <a:lstStyle/>
          <a:p>
            <a:pPr algn="r" rtl="1"/>
            <a:r>
              <a:rPr lang="ar-EG" sz="4000" b="1" baseline="-4000" smtClean="0">
                <a:latin typeface="Arial" charset="0"/>
                <a:ea typeface="Gulim" pitchFamily="34" charset="-127"/>
                <a:cs typeface="Arial" charset="0"/>
              </a:rPr>
              <a:t>البحث ال</a:t>
            </a:r>
            <a:r>
              <a:rPr lang="ar-SA" sz="4000" b="1" baseline="-4000" smtClean="0">
                <a:latin typeface="Arial" charset="0"/>
                <a:ea typeface="Gulim" pitchFamily="34" charset="-127"/>
                <a:cs typeface="Arial" charset="0"/>
              </a:rPr>
              <a:t>أ</a:t>
            </a:r>
            <a:r>
              <a:rPr lang="ar-EG" sz="4000" b="1" baseline="-4000" smtClean="0">
                <a:latin typeface="Arial" charset="0"/>
                <a:ea typeface="Gulim" pitchFamily="34" charset="-127"/>
                <a:cs typeface="Arial" charset="0"/>
              </a:rPr>
              <a:t>ساسي </a:t>
            </a:r>
            <a:r>
              <a:rPr lang="en-US" sz="4000" b="1" baseline="-4000" smtClean="0">
                <a:latin typeface="Arial" charset="0"/>
                <a:ea typeface="Gulim" pitchFamily="34" charset="-127"/>
                <a:cs typeface="Arial" charset="0"/>
              </a:rPr>
              <a:t>Basic Search </a:t>
            </a:r>
            <a:r>
              <a:rPr lang="ar-EG" sz="4000" b="1" baseline="-4000" smtClean="0">
                <a:latin typeface="Arial" charset="0"/>
                <a:ea typeface="Gulim" pitchFamily="34" charset="-127"/>
                <a:cs typeface="Arial" charset="0"/>
              </a:rPr>
              <a:t>: </a:t>
            </a:r>
            <a:r>
              <a:rPr lang="ar-EG" sz="3200" b="1" baseline="-4000" smtClean="0">
                <a:latin typeface="Arial" charset="0"/>
                <a:ea typeface="Gulim" pitchFamily="34" charset="-127"/>
                <a:cs typeface="Arial" charset="0"/>
              </a:rPr>
              <a:t>البحث في الاستشهاد المرجعي</a:t>
            </a:r>
            <a:endParaRPr lang="en-US" sz="3200" b="1" baseline="-4000" smtClean="0">
              <a:latin typeface="Arial" charset="0"/>
              <a:ea typeface="Gulim" pitchFamily="34" charset="-127"/>
              <a:cs typeface="Arial" charset="0"/>
            </a:endParaRPr>
          </a:p>
        </p:txBody>
      </p:sp>
      <p:pic>
        <p:nvPicPr>
          <p:cNvPr id="17411" name="Picture 5"/>
          <p:cNvPicPr>
            <a:picLocks noGrp="1" noChangeAspect="1" noChangeArrowheads="1"/>
          </p:cNvPicPr>
          <p:nvPr>
            <p:ph sz="half" idx="1"/>
          </p:nvPr>
        </p:nvPicPr>
        <p:blipFill>
          <a:blip r:embed="rId2"/>
          <a:srcRect/>
          <a:stretch>
            <a:fillRect/>
          </a:stretch>
        </p:blipFill>
        <p:spPr>
          <a:xfrm>
            <a:off x="457200" y="1125538"/>
            <a:ext cx="8075613" cy="5111750"/>
          </a:xfrm>
        </p:spPr>
      </p:pic>
      <p:sp>
        <p:nvSpPr>
          <p:cNvPr id="17412" name="Text Box 17"/>
          <p:cNvSpPr txBox="1">
            <a:spLocks noChangeArrowheads="1"/>
          </p:cNvSpPr>
          <p:nvPr/>
        </p:nvSpPr>
        <p:spPr bwMode="auto">
          <a:xfrm>
            <a:off x="1979613" y="4221163"/>
            <a:ext cx="4752975" cy="925512"/>
          </a:xfrm>
          <a:prstGeom prst="rect">
            <a:avLst/>
          </a:prstGeom>
          <a:solidFill>
            <a:schemeClr val="bg1"/>
          </a:solidFill>
          <a:ln w="9525">
            <a:solidFill>
              <a:schemeClr val="tx1"/>
            </a:solidFill>
            <a:miter lim="800000"/>
            <a:headEnd/>
            <a:tailEnd/>
          </a:ln>
        </p:spPr>
        <p:txBody>
          <a:bodyPr>
            <a:spAutoFit/>
          </a:bodyPr>
          <a:lstStyle/>
          <a:p>
            <a:pPr rtl="0" eaLnBrk="0" hangingPunct="0">
              <a:spcBef>
                <a:spcPct val="50000"/>
              </a:spcBef>
            </a:pPr>
            <a:r>
              <a:rPr lang="ar-EG" sz="1800">
                <a:cs typeface="Times New Roman" pitchFamily="18" charset="0"/>
              </a:rPr>
              <a:t>يمكن البحث في مقالات الاستشهاد المرجعي سواء كانت </a:t>
            </a:r>
            <a:r>
              <a:rPr lang="ar-SA" sz="1800">
                <a:cs typeface="Times New Roman" pitchFamily="18" charset="0"/>
              </a:rPr>
              <a:t>بال</a:t>
            </a:r>
            <a:r>
              <a:rPr lang="ar-EG" sz="1800">
                <a:cs typeface="Times New Roman" pitchFamily="18" charset="0"/>
              </a:rPr>
              <a:t>مؤلف،</a:t>
            </a:r>
            <a:r>
              <a:rPr lang="ar-SA" sz="1800">
                <a:cs typeface="Times New Roman" pitchFamily="18" charset="0"/>
              </a:rPr>
              <a:t>ال</a:t>
            </a:r>
            <a:r>
              <a:rPr lang="ar-EG" sz="1800">
                <a:cs typeface="Times New Roman" pitchFamily="18" charset="0"/>
              </a:rPr>
              <a:t>عن</a:t>
            </a:r>
            <a:r>
              <a:rPr lang="ar-SA" sz="1800">
                <a:cs typeface="Times New Roman" pitchFamily="18" charset="0"/>
              </a:rPr>
              <a:t>و</a:t>
            </a:r>
            <a:r>
              <a:rPr lang="ar-EG" sz="1800">
                <a:cs typeface="Times New Roman" pitchFamily="18" charset="0"/>
              </a:rPr>
              <a:t>ان، عنوان</a:t>
            </a:r>
            <a:r>
              <a:rPr lang="ar-SA" sz="1800">
                <a:cs typeface="Times New Roman" pitchFamily="18" charset="0"/>
              </a:rPr>
              <a:t> </a:t>
            </a:r>
            <a:r>
              <a:rPr lang="ar-EG" sz="1800">
                <a:cs typeface="Times New Roman" pitchFamily="18" charset="0"/>
              </a:rPr>
              <a:t>المصدر، أو سنة مح</a:t>
            </a:r>
            <a:r>
              <a:rPr lang="ar-SA" sz="1800">
                <a:cs typeface="Times New Roman" pitchFamily="18" charset="0"/>
              </a:rPr>
              <a:t>د</a:t>
            </a:r>
            <a:r>
              <a:rPr lang="ar-EG" sz="1800">
                <a:cs typeface="Times New Roman" pitchFamily="18" charset="0"/>
              </a:rPr>
              <a:t>دة. مثال: البحث في سنة </a:t>
            </a:r>
            <a:r>
              <a:rPr lang="ar-SA" sz="1800">
                <a:cs typeface="Times New Roman" pitchFamily="18" charset="0"/>
              </a:rPr>
              <a:t>معينة </a:t>
            </a:r>
            <a:r>
              <a:rPr lang="ar-EG" sz="1800">
                <a:cs typeface="Times New Roman" pitchFamily="18" charset="0"/>
              </a:rPr>
              <a:t>عن مقالات الاستشهاد المرجعي.</a:t>
            </a:r>
            <a:endParaRPr lang="en-US" sz="1800">
              <a:cs typeface="Times New Roman" pitchFamily="18" charset="0"/>
            </a:endParaRPr>
          </a:p>
        </p:txBody>
      </p:sp>
      <p:sp>
        <p:nvSpPr>
          <p:cNvPr id="17413" name="AutoShape 18"/>
          <p:cNvSpPr>
            <a:spLocks noChangeArrowheads="1"/>
          </p:cNvSpPr>
          <p:nvPr/>
        </p:nvSpPr>
        <p:spPr bwMode="auto">
          <a:xfrm>
            <a:off x="4284663" y="3068638"/>
            <a:ext cx="863600" cy="360362"/>
          </a:xfrm>
          <a:prstGeom prst="roundRect">
            <a:avLst>
              <a:gd name="adj" fmla="val 16667"/>
            </a:avLst>
          </a:prstGeom>
          <a:noFill/>
          <a:ln w="28575">
            <a:solidFill>
              <a:srgbClr val="FF3300"/>
            </a:solidFill>
            <a:round/>
            <a:headEnd/>
            <a:tailEnd/>
          </a:ln>
        </p:spPr>
        <p:txBody>
          <a:bodyPr wrap="none" anchor="ctr"/>
          <a:lstStyle/>
          <a:p>
            <a:pPr algn="ctr" rtl="0" eaLnBrk="0" hangingPunct="0"/>
            <a:endParaRPr lang="ar-SA"/>
          </a:p>
        </p:txBody>
      </p:sp>
      <p:sp>
        <p:nvSpPr>
          <p:cNvPr id="17414" name="Line 19"/>
          <p:cNvSpPr>
            <a:spLocks noChangeShapeType="1"/>
          </p:cNvSpPr>
          <p:nvPr/>
        </p:nvSpPr>
        <p:spPr bwMode="auto">
          <a:xfrm flipV="1">
            <a:off x="4500563" y="3429000"/>
            <a:ext cx="142875" cy="792163"/>
          </a:xfrm>
          <a:prstGeom prst="line">
            <a:avLst/>
          </a:prstGeom>
          <a:noFill/>
          <a:ln w="9525">
            <a:solidFill>
              <a:srgbClr val="FF3300"/>
            </a:solidFill>
            <a:round/>
            <a:headEnd/>
            <a:tailEnd type="triangle" w="med" len="med"/>
          </a:ln>
        </p:spPr>
        <p:txBody>
          <a:bodyPr/>
          <a:lstStyle/>
          <a:p>
            <a:endParaRPr lang="en-US"/>
          </a:p>
        </p:txBody>
      </p:sp>
      <p:sp>
        <p:nvSpPr>
          <p:cNvPr id="17416" name="Rectangle 21"/>
          <p:cNvSpPr>
            <a:spLocks noChangeArrowheads="1"/>
          </p:cNvSpPr>
          <p:nvPr/>
        </p:nvSpPr>
        <p:spPr bwMode="auto">
          <a:xfrm>
            <a:off x="0" y="6400800"/>
            <a:ext cx="7318375" cy="457200"/>
          </a:xfrm>
          <a:prstGeom prst="rect">
            <a:avLst/>
          </a:prstGeom>
          <a:noFill/>
          <a:ln w="9525">
            <a:noFill/>
            <a:miter lim="800000"/>
            <a:headEnd/>
            <a:tailEnd/>
          </a:ln>
        </p:spPr>
        <p:txBody>
          <a:bodyPr anchor="ctr">
            <a:spAutoFit/>
          </a:bodyPr>
          <a:lstStyle/>
          <a:p>
            <a:pPr algn="l" rtl="0" eaLnBrk="0" hangingPunct="0"/>
            <a:r>
              <a:rPr lang="ar-SA" altLang="ja-JP">
                <a:cs typeface="Times New Roman" pitchFamily="18" charset="0"/>
              </a:rPr>
              <a:t>مكتبة جامعة السودان المفتوحة</a:t>
            </a:r>
            <a:r>
              <a:rPr lang="en-US" altLang="ja-JP">
                <a:ea typeface="MS PGothic" pitchFamily="34" charset="-128"/>
                <a:cs typeface="Times New Roman" pitchFamily="18" charset="0"/>
              </a:rPr>
              <a:t> Open University of Sudan Library</a:t>
            </a:r>
            <a:r>
              <a:rPr lang="en-US" altLang="ja-JP">
                <a:ea typeface="MS PGothic" pitchFamily="34" charset="-128"/>
              </a:rPr>
              <a:t> </a:t>
            </a:r>
          </a:p>
        </p:txBody>
      </p:sp>
      <p:pic>
        <p:nvPicPr>
          <p:cNvPr id="9" name="Picture 24" descr="k"/>
          <p:cNvPicPr>
            <a:picLocks noChangeAspect="1" noChangeArrowheads="1"/>
          </p:cNvPicPr>
          <p:nvPr/>
        </p:nvPicPr>
        <p:blipFill>
          <a:blip r:embed="rId3" cstate="print"/>
          <a:srcRect/>
          <a:stretch>
            <a:fillRect/>
          </a:stretch>
        </p:blipFill>
        <p:spPr bwMode="auto">
          <a:xfrm>
            <a:off x="0" y="1"/>
            <a:ext cx="1214414" cy="714356"/>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repeatCount="indefinite"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0"/>
          <p:cNvSpPr>
            <a:spLocks noChangeArrowheads="1"/>
          </p:cNvSpPr>
          <p:nvPr/>
        </p:nvSpPr>
        <p:spPr bwMode="auto">
          <a:xfrm>
            <a:off x="1476375" y="6400800"/>
            <a:ext cx="7416800" cy="457200"/>
          </a:xfrm>
          <a:prstGeom prst="rect">
            <a:avLst/>
          </a:prstGeom>
          <a:noFill/>
          <a:ln w="9525">
            <a:noFill/>
            <a:miter lim="800000"/>
            <a:headEnd/>
            <a:tailEnd/>
          </a:ln>
        </p:spPr>
        <p:txBody>
          <a:bodyPr anchor="ctr">
            <a:spAutoFit/>
          </a:bodyPr>
          <a:lstStyle/>
          <a:p>
            <a:pPr algn="l" rtl="0" eaLnBrk="0" hangingPunct="0"/>
            <a:r>
              <a:rPr lang="ar-SA" altLang="ja-JP">
                <a:solidFill>
                  <a:schemeClr val="bg1"/>
                </a:solidFill>
                <a:cs typeface="Times New Roman" pitchFamily="18" charset="0"/>
              </a:rPr>
              <a:t>مكتبة جامعة السودان المفتوحة</a:t>
            </a:r>
            <a:r>
              <a:rPr lang="en-US" altLang="ja-JP" dirty="0">
                <a:solidFill>
                  <a:schemeClr val="bg1"/>
                </a:solidFill>
                <a:ea typeface="MS PGothic" pitchFamily="34" charset="-128"/>
                <a:cs typeface="Times New Roman" pitchFamily="18" charset="0"/>
              </a:rPr>
              <a:t> Open University of Sudan Library</a:t>
            </a:r>
            <a:r>
              <a:rPr lang="en-US" altLang="ja-JP" dirty="0">
                <a:ea typeface="MS PGothic" pitchFamily="34" charset="-128"/>
              </a:rPr>
              <a:t> </a:t>
            </a:r>
          </a:p>
        </p:txBody>
      </p:sp>
      <p:sp>
        <p:nvSpPr>
          <p:cNvPr id="25605" name="Rectangle 41"/>
          <p:cNvSpPr>
            <a:spLocks noChangeArrowheads="1"/>
          </p:cNvSpPr>
          <p:nvPr/>
        </p:nvSpPr>
        <p:spPr bwMode="auto">
          <a:xfrm>
            <a:off x="2928926" y="2285992"/>
            <a:ext cx="3195638" cy="461963"/>
          </a:xfrm>
          <a:prstGeom prst="rect">
            <a:avLst/>
          </a:prstGeom>
          <a:noFill/>
          <a:ln w="9525">
            <a:noFill/>
            <a:miter lim="800000"/>
            <a:headEnd/>
            <a:tailEnd/>
          </a:ln>
        </p:spPr>
        <p:txBody>
          <a:bodyPr wrap="none" anchor="ctr">
            <a:spAutoFit/>
          </a:bodyPr>
          <a:lstStyle/>
          <a:p>
            <a:pPr eaLnBrk="0" hangingPunct="0"/>
            <a:r>
              <a:rPr lang="ar-SA" b="1" dirty="0">
                <a:solidFill>
                  <a:schemeClr val="bg1"/>
                </a:solidFill>
                <a:cs typeface="Times New Roman" pitchFamily="18" charset="0"/>
              </a:rPr>
              <a:t>إعداد</a:t>
            </a:r>
            <a:r>
              <a:rPr lang="ar-SA" b="1" i="1" dirty="0">
                <a:solidFill>
                  <a:schemeClr val="bg1"/>
                </a:solidFill>
                <a:cs typeface="Times New Roman" pitchFamily="18" charset="0"/>
              </a:rPr>
              <a:t> د. </a:t>
            </a:r>
            <a:r>
              <a:rPr lang="ar-SA" b="1" dirty="0">
                <a:solidFill>
                  <a:schemeClr val="bg1"/>
                </a:solidFill>
                <a:cs typeface="Times New Roman" pitchFamily="18" charset="0"/>
              </a:rPr>
              <a:t>عبد العزيز جابر محمد</a:t>
            </a:r>
          </a:p>
        </p:txBody>
      </p:sp>
      <p:sp>
        <p:nvSpPr>
          <p:cNvPr id="25606" name="Rectangle 42"/>
          <p:cNvSpPr>
            <a:spLocks noChangeArrowheads="1"/>
          </p:cNvSpPr>
          <p:nvPr/>
        </p:nvSpPr>
        <p:spPr bwMode="auto">
          <a:xfrm>
            <a:off x="3214678" y="3357562"/>
            <a:ext cx="2160588" cy="457200"/>
          </a:xfrm>
          <a:prstGeom prst="rect">
            <a:avLst/>
          </a:prstGeom>
          <a:noFill/>
          <a:ln w="9525">
            <a:noFill/>
            <a:miter lim="800000"/>
            <a:headEnd/>
            <a:tailEnd/>
          </a:ln>
        </p:spPr>
        <p:txBody>
          <a:bodyPr anchor="ctr">
            <a:spAutoFit/>
          </a:bodyPr>
          <a:lstStyle/>
          <a:p>
            <a:pPr eaLnBrk="0" hangingPunct="0"/>
            <a:r>
              <a:rPr lang="ar-SA" b="1" dirty="0" smtClean="0">
                <a:solidFill>
                  <a:schemeClr val="bg1"/>
                </a:solidFill>
                <a:cs typeface="Times New Roman" pitchFamily="18" charset="0"/>
              </a:rPr>
              <a:t>ديسمبر 2011م</a:t>
            </a:r>
            <a:endParaRPr lang="ar-SA" b="1" dirty="0">
              <a:solidFill>
                <a:schemeClr val="bg1"/>
              </a:solidFill>
              <a:cs typeface="Times New Roman" pitchFamily="18" charset="0"/>
            </a:endParaRPr>
          </a:p>
        </p:txBody>
      </p:sp>
      <p:pic>
        <p:nvPicPr>
          <p:cNvPr id="6" name="Picture 24" descr="k"/>
          <p:cNvPicPr>
            <a:picLocks noChangeAspect="1" noChangeArrowheads="1"/>
          </p:cNvPicPr>
          <p:nvPr/>
        </p:nvPicPr>
        <p:blipFill>
          <a:blip r:embed="rId3"/>
          <a:srcRect/>
          <a:stretch>
            <a:fillRect/>
          </a:stretch>
        </p:blipFill>
        <p:spPr bwMode="auto">
          <a:xfrm>
            <a:off x="7524750" y="0"/>
            <a:ext cx="1619250" cy="1196975"/>
          </a:xfrm>
          <a:prstGeom prst="rect">
            <a:avLst/>
          </a:prstGeom>
          <a:noFill/>
          <a:ln w="57150">
            <a:solidFill>
              <a:srgbClr val="298B3E"/>
            </a:solidFill>
            <a:miter lim="800000"/>
            <a:headEnd/>
            <a:tailEnd/>
          </a:ln>
          <a:effectLst>
            <a:outerShdw dist="35921" dir="2700000" algn="ctr" rotWithShape="0">
              <a:srgbClr val="808080"/>
            </a:outerShdw>
          </a:effectLst>
        </p:spPr>
      </p:pic>
      <p:pic>
        <p:nvPicPr>
          <p:cNvPr id="7" name="Picture 24" descr="k"/>
          <p:cNvPicPr>
            <a:picLocks noChangeAspect="1" noChangeArrowheads="1"/>
          </p:cNvPicPr>
          <p:nvPr/>
        </p:nvPicPr>
        <p:blipFill>
          <a:blip r:embed="rId3"/>
          <a:srcRect/>
          <a:stretch>
            <a:fillRect/>
          </a:stretch>
        </p:blipFill>
        <p:spPr bwMode="auto">
          <a:xfrm>
            <a:off x="0" y="0"/>
            <a:ext cx="1619250" cy="1196975"/>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repeatCount="indefinite"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par>
                                <p:cTn id="8" presetID="8" presetClass="entr" presetSubtype="32" repeatCount="indefinite"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out)">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530225" y="115888"/>
            <a:ext cx="7570788" cy="1143000"/>
          </a:xfrm>
        </p:spPr>
        <p:txBody>
          <a:bodyPr/>
          <a:lstStyle/>
          <a:p>
            <a:pPr algn="r" rtl="1"/>
            <a:r>
              <a:rPr lang="ar-EG" sz="4000" b="1" baseline="-4000" smtClean="0">
                <a:latin typeface="Arial" charset="0"/>
                <a:ea typeface="Gulim" pitchFamily="34" charset="-127"/>
                <a:cs typeface="Arial" charset="0"/>
              </a:rPr>
              <a:t>نتيجة البحث في الاستشهاد المرجعي</a:t>
            </a:r>
            <a:endParaRPr lang="en-US" sz="4000" b="1" baseline="-4000" smtClean="0">
              <a:latin typeface="Arial" charset="0"/>
              <a:ea typeface="Gulim" pitchFamily="34" charset="-127"/>
              <a:cs typeface="Arial" charset="0"/>
            </a:endParaRPr>
          </a:p>
        </p:txBody>
      </p:sp>
      <p:pic>
        <p:nvPicPr>
          <p:cNvPr id="18435" name="Picture 8"/>
          <p:cNvPicPr>
            <a:picLocks noGrp="1" noChangeAspect="1" noChangeArrowheads="1"/>
          </p:cNvPicPr>
          <p:nvPr>
            <p:ph sz="half" idx="2"/>
          </p:nvPr>
        </p:nvPicPr>
        <p:blipFill>
          <a:blip r:embed="rId2"/>
          <a:srcRect/>
          <a:stretch>
            <a:fillRect/>
          </a:stretch>
        </p:blipFill>
        <p:spPr>
          <a:xfrm>
            <a:off x="684213" y="1628775"/>
            <a:ext cx="8002587" cy="4824413"/>
          </a:xfrm>
        </p:spPr>
      </p:pic>
      <p:grpSp>
        <p:nvGrpSpPr>
          <p:cNvPr id="2" name="Group 16"/>
          <p:cNvGrpSpPr>
            <a:grpSpLocks/>
          </p:cNvGrpSpPr>
          <p:nvPr/>
        </p:nvGrpSpPr>
        <p:grpSpPr bwMode="auto">
          <a:xfrm>
            <a:off x="1547813" y="4149725"/>
            <a:ext cx="5761037" cy="503238"/>
            <a:chOff x="975" y="2659"/>
            <a:chExt cx="3629" cy="317"/>
          </a:xfrm>
        </p:grpSpPr>
        <p:sp>
          <p:nvSpPr>
            <p:cNvPr id="18442" name="Text Box 9"/>
            <p:cNvSpPr txBox="1">
              <a:spLocks noChangeArrowheads="1"/>
            </p:cNvSpPr>
            <p:nvPr/>
          </p:nvSpPr>
          <p:spPr bwMode="auto">
            <a:xfrm>
              <a:off x="1927" y="2659"/>
              <a:ext cx="2677" cy="237"/>
            </a:xfrm>
            <a:prstGeom prst="rect">
              <a:avLst/>
            </a:prstGeom>
            <a:solidFill>
              <a:schemeClr val="bg1"/>
            </a:solidFill>
            <a:ln w="9525">
              <a:solidFill>
                <a:schemeClr val="tx1"/>
              </a:solidFill>
              <a:miter lim="800000"/>
              <a:headEnd/>
              <a:tailEnd/>
            </a:ln>
          </p:spPr>
          <p:txBody>
            <a:bodyPr>
              <a:spAutoFit/>
            </a:bodyPr>
            <a:lstStyle/>
            <a:p>
              <a:pPr algn="ctr" rtl="0" eaLnBrk="0" hangingPunct="0">
                <a:spcBef>
                  <a:spcPct val="50000"/>
                </a:spcBef>
              </a:pPr>
              <a:r>
                <a:rPr lang="ar-EG" sz="1800">
                  <a:cs typeface="Times New Roman" pitchFamily="18" charset="0"/>
                </a:rPr>
                <a:t>لمعرفة الأبح</a:t>
              </a:r>
              <a:r>
                <a:rPr lang="ar-SA" sz="1800">
                  <a:cs typeface="Times New Roman" pitchFamily="18" charset="0"/>
                </a:rPr>
                <a:t>ا</a:t>
              </a:r>
              <a:r>
                <a:rPr lang="ar-EG" sz="1800">
                  <a:cs typeface="Times New Roman" pitchFamily="18" charset="0"/>
                </a:rPr>
                <a:t>ث المستش</a:t>
              </a:r>
              <a:r>
                <a:rPr lang="ar-SA" sz="1800">
                  <a:cs typeface="Times New Roman" pitchFamily="18" charset="0"/>
                </a:rPr>
                <a:t>هد بها</a:t>
              </a:r>
              <a:r>
                <a:rPr lang="ar-EG" sz="1800">
                  <a:cs typeface="Times New Roman" pitchFamily="18" charset="0"/>
                </a:rPr>
                <a:t>، </a:t>
              </a:r>
              <a:r>
                <a:rPr lang="ar-SA" sz="1800">
                  <a:cs typeface="Times New Roman" pitchFamily="18" charset="0"/>
                </a:rPr>
                <a:t>قم باختيار </a:t>
              </a:r>
              <a:r>
                <a:rPr lang="ar-EG" sz="1800">
                  <a:cs typeface="Times New Roman" pitchFamily="18" charset="0"/>
                </a:rPr>
                <a:t>البحث </a:t>
              </a:r>
              <a:endParaRPr lang="en-US" sz="1800">
                <a:cs typeface="Times New Roman" pitchFamily="18" charset="0"/>
              </a:endParaRPr>
            </a:p>
          </p:txBody>
        </p:sp>
        <p:sp>
          <p:nvSpPr>
            <p:cNvPr id="18443" name="Line 13"/>
            <p:cNvSpPr>
              <a:spLocks noChangeShapeType="1"/>
            </p:cNvSpPr>
            <p:nvPr/>
          </p:nvSpPr>
          <p:spPr bwMode="auto">
            <a:xfrm flipH="1">
              <a:off x="975" y="2750"/>
              <a:ext cx="907" cy="226"/>
            </a:xfrm>
            <a:prstGeom prst="line">
              <a:avLst/>
            </a:prstGeom>
            <a:noFill/>
            <a:ln w="9525">
              <a:solidFill>
                <a:srgbClr val="FF3300"/>
              </a:solidFill>
              <a:round/>
              <a:headEnd/>
              <a:tailEnd type="triangle" w="med" len="med"/>
            </a:ln>
          </p:spPr>
          <p:txBody>
            <a:bodyPr/>
            <a:lstStyle/>
            <a:p>
              <a:endParaRPr lang="en-US"/>
            </a:p>
          </p:txBody>
        </p:sp>
      </p:grpSp>
      <p:grpSp>
        <p:nvGrpSpPr>
          <p:cNvPr id="3" name="Group 17"/>
          <p:cNvGrpSpPr>
            <a:grpSpLocks/>
          </p:cNvGrpSpPr>
          <p:nvPr/>
        </p:nvGrpSpPr>
        <p:grpSpPr bwMode="auto">
          <a:xfrm>
            <a:off x="2627313" y="2636838"/>
            <a:ext cx="4968875" cy="646112"/>
            <a:chOff x="1655" y="1797"/>
            <a:chExt cx="3130" cy="407"/>
          </a:xfrm>
        </p:grpSpPr>
        <p:sp>
          <p:nvSpPr>
            <p:cNvPr id="18440" name="Text Box 14"/>
            <p:cNvSpPr txBox="1">
              <a:spLocks noChangeArrowheads="1"/>
            </p:cNvSpPr>
            <p:nvPr/>
          </p:nvSpPr>
          <p:spPr bwMode="auto">
            <a:xfrm>
              <a:off x="2381" y="1797"/>
              <a:ext cx="2404" cy="407"/>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ar-EG" sz="1800">
                  <a:cs typeface="Times New Roman" pitchFamily="18" charset="0"/>
                </a:rPr>
                <a:t>... ثم اضغط </a:t>
              </a:r>
              <a:r>
                <a:rPr lang="en-US" sz="1800">
                  <a:cs typeface="Times New Roman" pitchFamily="18" charset="0"/>
                </a:rPr>
                <a:t> </a:t>
              </a:r>
              <a:r>
                <a:rPr lang="ja-JP" altLang="ja-JP" sz="1800">
                  <a:ea typeface="MS PGothic" pitchFamily="34" charset="-128"/>
                  <a:cs typeface="Times New Roman" pitchFamily="18" charset="0"/>
                </a:rPr>
                <a:t>Find Citing Articles</a:t>
              </a:r>
              <a:r>
                <a:rPr lang="en-US" sz="1800">
                  <a:cs typeface="Times New Roman" pitchFamily="18" charset="0"/>
                </a:rPr>
                <a:t> </a:t>
              </a:r>
              <a:r>
                <a:rPr lang="ar-EG" sz="1800">
                  <a:cs typeface="Times New Roman" pitchFamily="18" charset="0"/>
                </a:rPr>
                <a:t>ل</a:t>
              </a:r>
              <a:r>
                <a:rPr lang="ar-SA" sz="1800">
                  <a:cs typeface="Times New Roman" pitchFamily="18" charset="0"/>
                </a:rPr>
                <a:t>ت</a:t>
              </a:r>
              <a:r>
                <a:rPr lang="ar-EG" sz="1800">
                  <a:cs typeface="Times New Roman" pitchFamily="18" charset="0"/>
                </a:rPr>
                <a:t>بدأ البحث</a:t>
              </a:r>
              <a:endParaRPr lang="en-US" sz="1800">
                <a:cs typeface="Times New Roman" pitchFamily="18" charset="0"/>
              </a:endParaRPr>
            </a:p>
          </p:txBody>
        </p:sp>
        <p:sp>
          <p:nvSpPr>
            <p:cNvPr id="18441" name="Line 15"/>
            <p:cNvSpPr>
              <a:spLocks noChangeShapeType="1"/>
            </p:cNvSpPr>
            <p:nvPr/>
          </p:nvSpPr>
          <p:spPr bwMode="auto">
            <a:xfrm flipH="1">
              <a:off x="1655" y="1933"/>
              <a:ext cx="681" cy="0"/>
            </a:xfrm>
            <a:prstGeom prst="line">
              <a:avLst/>
            </a:prstGeom>
            <a:noFill/>
            <a:ln w="9525">
              <a:solidFill>
                <a:srgbClr val="FF3300"/>
              </a:solidFill>
              <a:round/>
              <a:headEnd/>
              <a:tailEnd type="triangle" w="med" len="med"/>
            </a:ln>
          </p:spPr>
          <p:txBody>
            <a:bodyPr/>
            <a:lstStyle/>
            <a:p>
              <a:endParaRPr lang="en-US"/>
            </a:p>
          </p:txBody>
        </p:sp>
      </p:grpSp>
      <p:sp>
        <p:nvSpPr>
          <p:cNvPr id="18439" name="Rectangle 19"/>
          <p:cNvSpPr>
            <a:spLocks noChangeArrowheads="1"/>
          </p:cNvSpPr>
          <p:nvPr/>
        </p:nvSpPr>
        <p:spPr bwMode="auto">
          <a:xfrm>
            <a:off x="0" y="6400800"/>
            <a:ext cx="7318375" cy="457200"/>
          </a:xfrm>
          <a:prstGeom prst="rect">
            <a:avLst/>
          </a:prstGeom>
          <a:noFill/>
          <a:ln w="9525">
            <a:noFill/>
            <a:miter lim="800000"/>
            <a:headEnd/>
            <a:tailEnd/>
          </a:ln>
        </p:spPr>
        <p:txBody>
          <a:bodyPr anchor="ctr">
            <a:spAutoFit/>
          </a:bodyPr>
          <a:lstStyle/>
          <a:p>
            <a:pPr algn="l" rtl="0" eaLnBrk="0" hangingPunct="0"/>
            <a:r>
              <a:rPr lang="ar-SA" altLang="ja-JP">
                <a:cs typeface="Times New Roman" pitchFamily="18" charset="0"/>
              </a:rPr>
              <a:t>مكتبة جامعة السودان المفتوحة</a:t>
            </a:r>
            <a:r>
              <a:rPr lang="en-US" altLang="ja-JP">
                <a:ea typeface="MS PGothic" pitchFamily="34" charset="-128"/>
                <a:cs typeface="Times New Roman" pitchFamily="18" charset="0"/>
              </a:rPr>
              <a:t> Open University of Sudan Library</a:t>
            </a:r>
            <a:r>
              <a:rPr lang="en-US" altLang="ja-JP">
                <a:ea typeface="MS PGothic" pitchFamily="34" charset="-128"/>
              </a:rPr>
              <a:t> </a:t>
            </a:r>
          </a:p>
        </p:txBody>
      </p:sp>
      <p:pic>
        <p:nvPicPr>
          <p:cNvPr id="12" name="Picture 24" descr="k"/>
          <p:cNvPicPr>
            <a:picLocks noChangeAspect="1" noChangeArrowheads="1"/>
          </p:cNvPicPr>
          <p:nvPr/>
        </p:nvPicPr>
        <p:blipFill>
          <a:blip r:embed="rId3"/>
          <a:srcRect/>
          <a:stretch>
            <a:fillRect/>
          </a:stretch>
        </p:blipFill>
        <p:spPr bwMode="auto">
          <a:xfrm>
            <a:off x="0" y="1"/>
            <a:ext cx="1285852" cy="857231"/>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8" presetClass="entr" presetSubtype="32" repeatCount="indefinite"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amond(out)">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
          <p:cNvSpPr>
            <a:spLocks noGrp="1" noChangeArrowheads="1"/>
          </p:cNvSpPr>
          <p:nvPr>
            <p:ph type="title"/>
          </p:nvPr>
        </p:nvSpPr>
        <p:spPr>
          <a:xfrm>
            <a:off x="1571625" y="44450"/>
            <a:ext cx="6745288" cy="1157288"/>
          </a:xfrm>
        </p:spPr>
        <p:txBody>
          <a:bodyPr/>
          <a:lstStyle/>
          <a:p>
            <a:pPr algn="r" rtl="1"/>
            <a:r>
              <a:rPr lang="ar-EG" sz="4000" b="1" baseline="-4000" smtClean="0">
                <a:latin typeface="Arial" charset="0"/>
                <a:ea typeface="Gulim" pitchFamily="34" charset="-127"/>
                <a:cs typeface="Arial" charset="0"/>
              </a:rPr>
              <a:t>البحث الأساسي </a:t>
            </a:r>
            <a:r>
              <a:rPr lang="en-US" sz="4000" b="1" baseline="-4000" smtClean="0">
                <a:latin typeface="Arial" charset="0"/>
                <a:ea typeface="Gulim" pitchFamily="34" charset="-127"/>
                <a:cs typeface="Arial" charset="0"/>
              </a:rPr>
              <a:t>Basic Search </a:t>
            </a:r>
            <a:r>
              <a:rPr lang="ar-EG" sz="4000" b="1" baseline="-4000" smtClean="0">
                <a:latin typeface="Arial" charset="0"/>
                <a:ea typeface="Gulim" pitchFamily="34" charset="-127"/>
                <a:cs typeface="Arial" charset="0"/>
              </a:rPr>
              <a:t>: </a:t>
            </a:r>
            <a:r>
              <a:rPr lang="ar-EG" sz="3200" b="1" baseline="-4000" smtClean="0">
                <a:latin typeface="Arial" charset="0"/>
                <a:ea typeface="Gulim" pitchFamily="34" charset="-127"/>
                <a:cs typeface="Arial" charset="0"/>
              </a:rPr>
              <a:t>البحث في الكشافات</a:t>
            </a:r>
            <a:endParaRPr lang="en-US" sz="3200" b="1" baseline="-4000" smtClean="0">
              <a:latin typeface="Arial" charset="0"/>
              <a:ea typeface="Gulim" pitchFamily="34" charset="-127"/>
              <a:cs typeface="Arial" charset="0"/>
            </a:endParaRPr>
          </a:p>
        </p:txBody>
      </p:sp>
      <p:pic>
        <p:nvPicPr>
          <p:cNvPr id="3076" name="Picture 5"/>
          <p:cNvPicPr>
            <a:picLocks noGrp="1" noChangeAspect="1" noChangeArrowheads="1"/>
          </p:cNvPicPr>
          <p:nvPr>
            <p:ph sz="half" idx="1"/>
          </p:nvPr>
        </p:nvPicPr>
        <p:blipFill>
          <a:blip r:embed="rId3"/>
          <a:srcRect/>
          <a:stretch>
            <a:fillRect/>
          </a:stretch>
        </p:blipFill>
        <p:spPr>
          <a:xfrm>
            <a:off x="457200" y="1557338"/>
            <a:ext cx="8218488" cy="4751387"/>
          </a:xfrm>
        </p:spPr>
      </p:pic>
      <p:graphicFrame>
        <p:nvGraphicFramePr>
          <p:cNvPr id="1065990" name="Object 6"/>
          <p:cNvGraphicFramePr>
            <a:graphicFrameLocks noGrp="1" noChangeAspect="1"/>
          </p:cNvGraphicFramePr>
          <p:nvPr>
            <p:ph sz="quarter" idx="2"/>
          </p:nvPr>
        </p:nvGraphicFramePr>
        <p:xfrm>
          <a:off x="3635375" y="1387475"/>
          <a:ext cx="1800225" cy="2112963"/>
        </p:xfrm>
        <a:graphic>
          <a:graphicData uri="http://schemas.openxmlformats.org/presentationml/2006/ole">
            <p:oleObj spid="_x0000_s3074" name="Bitmap Image" r:id="rId4" imgW="1771429" imgH="2905531" progId="PBrush">
              <p:embed/>
            </p:oleObj>
          </a:graphicData>
        </a:graphic>
      </p:graphicFrame>
      <p:sp>
        <p:nvSpPr>
          <p:cNvPr id="3077" name="AutoShape 13"/>
          <p:cNvSpPr>
            <a:spLocks noChangeArrowheads="1"/>
          </p:cNvSpPr>
          <p:nvPr/>
        </p:nvSpPr>
        <p:spPr bwMode="auto">
          <a:xfrm>
            <a:off x="2411413" y="2565400"/>
            <a:ext cx="504825" cy="287338"/>
          </a:xfrm>
          <a:prstGeom prst="roundRect">
            <a:avLst>
              <a:gd name="adj" fmla="val 16667"/>
            </a:avLst>
          </a:prstGeom>
          <a:noFill/>
          <a:ln w="28575">
            <a:solidFill>
              <a:srgbClr val="FF3300"/>
            </a:solidFill>
            <a:round/>
            <a:headEnd/>
            <a:tailEnd/>
          </a:ln>
        </p:spPr>
        <p:txBody>
          <a:bodyPr wrap="none" anchor="ctr"/>
          <a:lstStyle/>
          <a:p>
            <a:pPr algn="ctr" rtl="0" eaLnBrk="0" hangingPunct="0"/>
            <a:endParaRPr lang="ar-SA"/>
          </a:p>
        </p:txBody>
      </p:sp>
      <p:sp>
        <p:nvSpPr>
          <p:cNvPr id="1065998" name="Text Box 14"/>
          <p:cNvSpPr txBox="1">
            <a:spLocks noChangeArrowheads="1"/>
          </p:cNvSpPr>
          <p:nvPr/>
        </p:nvSpPr>
        <p:spPr bwMode="auto">
          <a:xfrm>
            <a:off x="468313" y="3357563"/>
            <a:ext cx="2016125" cy="376237"/>
          </a:xfrm>
          <a:prstGeom prst="rect">
            <a:avLst/>
          </a:prstGeom>
          <a:solidFill>
            <a:schemeClr val="bg1"/>
          </a:solidFill>
          <a:ln w="9525">
            <a:solidFill>
              <a:schemeClr val="tx1"/>
            </a:solidFill>
            <a:miter lim="800000"/>
            <a:headEnd/>
            <a:tailEnd/>
          </a:ln>
        </p:spPr>
        <p:txBody>
          <a:bodyPr>
            <a:spAutoFit/>
          </a:bodyPr>
          <a:lstStyle/>
          <a:p>
            <a:pPr algn="ctr" rtl="0" eaLnBrk="0" hangingPunct="0">
              <a:spcBef>
                <a:spcPct val="50000"/>
              </a:spcBef>
            </a:pPr>
            <a:r>
              <a:rPr lang="ar-EG" sz="1800">
                <a:cs typeface="Times New Roman" pitchFamily="18" charset="0"/>
              </a:rPr>
              <a:t>اختيار الكشاف</a:t>
            </a:r>
            <a:endParaRPr lang="en-US" sz="1800">
              <a:cs typeface="Times New Roman" pitchFamily="18" charset="0"/>
            </a:endParaRPr>
          </a:p>
        </p:txBody>
      </p:sp>
      <p:sp>
        <p:nvSpPr>
          <p:cNvPr id="1065999" name="Text Box 15"/>
          <p:cNvSpPr txBox="1">
            <a:spLocks noChangeArrowheads="1"/>
          </p:cNvSpPr>
          <p:nvPr/>
        </p:nvSpPr>
        <p:spPr bwMode="auto">
          <a:xfrm>
            <a:off x="539750" y="3789363"/>
            <a:ext cx="1944688" cy="650875"/>
          </a:xfrm>
          <a:prstGeom prst="rect">
            <a:avLst/>
          </a:prstGeom>
          <a:solidFill>
            <a:schemeClr val="bg1"/>
          </a:solidFill>
          <a:ln w="9525">
            <a:solidFill>
              <a:schemeClr val="tx1"/>
            </a:solidFill>
            <a:miter lim="800000"/>
            <a:headEnd/>
            <a:tailEnd/>
          </a:ln>
        </p:spPr>
        <p:txBody>
          <a:bodyPr>
            <a:spAutoFit/>
          </a:bodyPr>
          <a:lstStyle/>
          <a:p>
            <a:pPr algn="ctr" rtl="0" eaLnBrk="0" hangingPunct="0">
              <a:spcBef>
                <a:spcPct val="50000"/>
              </a:spcBef>
            </a:pPr>
            <a:r>
              <a:rPr lang="ar-EG" sz="1800">
                <a:cs typeface="Times New Roman" pitchFamily="18" charset="0"/>
              </a:rPr>
              <a:t>المصطلح الذي سيتم البحث عنه في الكشاف</a:t>
            </a:r>
            <a:endParaRPr lang="en-US" sz="1800">
              <a:cs typeface="Times New Roman" pitchFamily="18" charset="0"/>
            </a:endParaRPr>
          </a:p>
        </p:txBody>
      </p:sp>
      <p:sp>
        <p:nvSpPr>
          <p:cNvPr id="1066001" name="Line 17"/>
          <p:cNvSpPr>
            <a:spLocks noChangeShapeType="1"/>
          </p:cNvSpPr>
          <p:nvPr/>
        </p:nvSpPr>
        <p:spPr bwMode="auto">
          <a:xfrm>
            <a:off x="2484438" y="3573463"/>
            <a:ext cx="215900" cy="0"/>
          </a:xfrm>
          <a:prstGeom prst="line">
            <a:avLst/>
          </a:prstGeom>
          <a:noFill/>
          <a:ln w="9525">
            <a:solidFill>
              <a:srgbClr val="FF3300"/>
            </a:solidFill>
            <a:round/>
            <a:headEnd/>
            <a:tailEnd type="triangle" w="med" len="med"/>
          </a:ln>
        </p:spPr>
        <p:txBody>
          <a:bodyPr/>
          <a:lstStyle/>
          <a:p>
            <a:endParaRPr lang="en-US"/>
          </a:p>
        </p:txBody>
      </p:sp>
      <p:sp>
        <p:nvSpPr>
          <p:cNvPr id="1066002" name="Line 18"/>
          <p:cNvSpPr>
            <a:spLocks noChangeShapeType="1"/>
          </p:cNvSpPr>
          <p:nvPr/>
        </p:nvSpPr>
        <p:spPr bwMode="auto">
          <a:xfrm flipV="1">
            <a:off x="2484438" y="3789363"/>
            <a:ext cx="574675" cy="71437"/>
          </a:xfrm>
          <a:prstGeom prst="line">
            <a:avLst/>
          </a:prstGeom>
          <a:noFill/>
          <a:ln w="9525">
            <a:solidFill>
              <a:srgbClr val="FF3300"/>
            </a:solidFill>
            <a:round/>
            <a:headEnd/>
            <a:tailEnd type="triangle" w="med" len="med"/>
          </a:ln>
        </p:spPr>
        <p:txBody>
          <a:bodyPr/>
          <a:lstStyle/>
          <a:p>
            <a:endParaRPr lang="en-US"/>
          </a:p>
        </p:txBody>
      </p:sp>
      <p:sp>
        <p:nvSpPr>
          <p:cNvPr id="3083" name="Rectangle 20"/>
          <p:cNvSpPr>
            <a:spLocks noChangeArrowheads="1"/>
          </p:cNvSpPr>
          <p:nvPr/>
        </p:nvSpPr>
        <p:spPr bwMode="auto">
          <a:xfrm>
            <a:off x="0" y="6400800"/>
            <a:ext cx="7318375" cy="457200"/>
          </a:xfrm>
          <a:prstGeom prst="rect">
            <a:avLst/>
          </a:prstGeom>
          <a:noFill/>
          <a:ln w="9525">
            <a:noFill/>
            <a:miter lim="800000"/>
            <a:headEnd/>
            <a:tailEnd/>
          </a:ln>
        </p:spPr>
        <p:txBody>
          <a:bodyPr anchor="ctr">
            <a:spAutoFit/>
          </a:bodyPr>
          <a:lstStyle/>
          <a:p>
            <a:pPr algn="l" rtl="0" eaLnBrk="0" hangingPunct="0"/>
            <a:r>
              <a:rPr lang="ar-SA" altLang="ja-JP">
                <a:cs typeface="Times New Roman" pitchFamily="18" charset="0"/>
              </a:rPr>
              <a:t>مكتبة جامعة السودان المفتوحة</a:t>
            </a:r>
            <a:r>
              <a:rPr lang="en-US" altLang="ja-JP">
                <a:ea typeface="MS PGothic" pitchFamily="34" charset="-128"/>
                <a:cs typeface="Times New Roman" pitchFamily="18" charset="0"/>
              </a:rPr>
              <a:t> Open University of Sudan Library</a:t>
            </a:r>
            <a:r>
              <a:rPr lang="en-US" altLang="ja-JP">
                <a:ea typeface="MS PGothic" pitchFamily="34" charset="-128"/>
              </a:rPr>
              <a:t> </a:t>
            </a:r>
          </a:p>
        </p:txBody>
      </p:sp>
      <p:pic>
        <p:nvPicPr>
          <p:cNvPr id="12" name="Picture 24" descr="k"/>
          <p:cNvPicPr>
            <a:picLocks noChangeAspect="1" noChangeArrowheads="1"/>
          </p:cNvPicPr>
          <p:nvPr/>
        </p:nvPicPr>
        <p:blipFill>
          <a:blip r:embed="rId5"/>
          <a:srcRect/>
          <a:stretch>
            <a:fillRect/>
          </a:stretch>
        </p:blipFill>
        <p:spPr bwMode="auto">
          <a:xfrm>
            <a:off x="0" y="1"/>
            <a:ext cx="1285852" cy="1000108"/>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5998"/>
                                        </p:tgtEl>
                                        <p:attrNameLst>
                                          <p:attrName>style.visibility</p:attrName>
                                        </p:attrNameLst>
                                      </p:cBhvr>
                                      <p:to>
                                        <p:strVal val="visible"/>
                                      </p:to>
                                    </p:set>
                                    <p:anim calcmode="lin" valueType="num">
                                      <p:cBhvr additive="base">
                                        <p:cTn id="7" dur="500" fill="hold"/>
                                        <p:tgtEl>
                                          <p:spTgt spid="1065998"/>
                                        </p:tgtEl>
                                        <p:attrNameLst>
                                          <p:attrName>ppt_x</p:attrName>
                                        </p:attrNameLst>
                                      </p:cBhvr>
                                      <p:tavLst>
                                        <p:tav tm="0">
                                          <p:val>
                                            <p:strVal val="0-#ppt_w/2"/>
                                          </p:val>
                                        </p:tav>
                                        <p:tav tm="100000">
                                          <p:val>
                                            <p:strVal val="#ppt_x"/>
                                          </p:val>
                                        </p:tav>
                                      </p:tavLst>
                                    </p:anim>
                                    <p:anim calcmode="lin" valueType="num">
                                      <p:cBhvr additive="base">
                                        <p:cTn id="8" dur="500" fill="hold"/>
                                        <p:tgtEl>
                                          <p:spTgt spid="106599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66001"/>
                                        </p:tgtEl>
                                        <p:attrNameLst>
                                          <p:attrName>style.visibility</p:attrName>
                                        </p:attrNameLst>
                                      </p:cBhvr>
                                      <p:to>
                                        <p:strVal val="visible"/>
                                      </p:to>
                                    </p:set>
                                    <p:anim calcmode="lin" valueType="num">
                                      <p:cBhvr additive="base">
                                        <p:cTn id="11" dur="500" fill="hold"/>
                                        <p:tgtEl>
                                          <p:spTgt spid="1066001"/>
                                        </p:tgtEl>
                                        <p:attrNameLst>
                                          <p:attrName>ppt_x</p:attrName>
                                        </p:attrNameLst>
                                      </p:cBhvr>
                                      <p:tavLst>
                                        <p:tav tm="0">
                                          <p:val>
                                            <p:strVal val="0-#ppt_w/2"/>
                                          </p:val>
                                        </p:tav>
                                        <p:tav tm="100000">
                                          <p:val>
                                            <p:strVal val="#ppt_x"/>
                                          </p:val>
                                        </p:tav>
                                      </p:tavLst>
                                    </p:anim>
                                    <p:anim calcmode="lin" valueType="num">
                                      <p:cBhvr additive="base">
                                        <p:cTn id="12" dur="500" fill="hold"/>
                                        <p:tgtEl>
                                          <p:spTgt spid="106600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65990"/>
                                        </p:tgtEl>
                                        <p:attrNameLst>
                                          <p:attrName>style.visibility</p:attrName>
                                        </p:attrNameLst>
                                      </p:cBhvr>
                                      <p:to>
                                        <p:strVal val="visible"/>
                                      </p:to>
                                    </p:set>
                                    <p:anim calcmode="lin" valueType="num">
                                      <p:cBhvr additive="base">
                                        <p:cTn id="17" dur="500" fill="hold"/>
                                        <p:tgtEl>
                                          <p:spTgt spid="1065990"/>
                                        </p:tgtEl>
                                        <p:attrNameLst>
                                          <p:attrName>ppt_x</p:attrName>
                                        </p:attrNameLst>
                                      </p:cBhvr>
                                      <p:tavLst>
                                        <p:tav tm="0">
                                          <p:val>
                                            <p:strVal val="#ppt_x"/>
                                          </p:val>
                                        </p:tav>
                                        <p:tav tm="100000">
                                          <p:val>
                                            <p:strVal val="#ppt_x"/>
                                          </p:val>
                                        </p:tav>
                                      </p:tavLst>
                                    </p:anim>
                                    <p:anim calcmode="lin" valueType="num">
                                      <p:cBhvr additive="base">
                                        <p:cTn id="18" dur="500" fill="hold"/>
                                        <p:tgtEl>
                                          <p:spTgt spid="106599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065999"/>
                                        </p:tgtEl>
                                        <p:attrNameLst>
                                          <p:attrName>style.visibility</p:attrName>
                                        </p:attrNameLst>
                                      </p:cBhvr>
                                      <p:to>
                                        <p:strVal val="visible"/>
                                      </p:to>
                                    </p:set>
                                    <p:anim calcmode="lin" valueType="num">
                                      <p:cBhvr additive="base">
                                        <p:cTn id="23" dur="500" fill="hold"/>
                                        <p:tgtEl>
                                          <p:spTgt spid="1065999"/>
                                        </p:tgtEl>
                                        <p:attrNameLst>
                                          <p:attrName>ppt_x</p:attrName>
                                        </p:attrNameLst>
                                      </p:cBhvr>
                                      <p:tavLst>
                                        <p:tav tm="0">
                                          <p:val>
                                            <p:strVal val="0-#ppt_w/2"/>
                                          </p:val>
                                        </p:tav>
                                        <p:tav tm="100000">
                                          <p:val>
                                            <p:strVal val="#ppt_x"/>
                                          </p:val>
                                        </p:tav>
                                      </p:tavLst>
                                    </p:anim>
                                    <p:anim calcmode="lin" valueType="num">
                                      <p:cBhvr additive="base">
                                        <p:cTn id="24" dur="500" fill="hold"/>
                                        <p:tgtEl>
                                          <p:spTgt spid="106599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66002"/>
                                        </p:tgtEl>
                                        <p:attrNameLst>
                                          <p:attrName>style.visibility</p:attrName>
                                        </p:attrNameLst>
                                      </p:cBhvr>
                                      <p:to>
                                        <p:strVal val="visible"/>
                                      </p:to>
                                    </p:set>
                                    <p:anim calcmode="lin" valueType="num">
                                      <p:cBhvr additive="base">
                                        <p:cTn id="27" dur="500" fill="hold"/>
                                        <p:tgtEl>
                                          <p:spTgt spid="1066002"/>
                                        </p:tgtEl>
                                        <p:attrNameLst>
                                          <p:attrName>ppt_x</p:attrName>
                                        </p:attrNameLst>
                                      </p:cBhvr>
                                      <p:tavLst>
                                        <p:tav tm="0">
                                          <p:val>
                                            <p:strVal val="0-#ppt_w/2"/>
                                          </p:val>
                                        </p:tav>
                                        <p:tav tm="100000">
                                          <p:val>
                                            <p:strVal val="#ppt_x"/>
                                          </p:val>
                                        </p:tav>
                                      </p:tavLst>
                                    </p:anim>
                                    <p:anim calcmode="lin" valueType="num">
                                      <p:cBhvr additive="base">
                                        <p:cTn id="28" dur="500" fill="hold"/>
                                        <p:tgtEl>
                                          <p:spTgt spid="1066002"/>
                                        </p:tgtEl>
                                        <p:attrNameLst>
                                          <p:attrName>ppt_y</p:attrName>
                                        </p:attrNameLst>
                                      </p:cBhvr>
                                      <p:tavLst>
                                        <p:tav tm="0">
                                          <p:val>
                                            <p:strVal val="#ppt_y"/>
                                          </p:val>
                                        </p:tav>
                                        <p:tav tm="100000">
                                          <p:val>
                                            <p:strVal val="#ppt_y"/>
                                          </p:val>
                                        </p:tav>
                                      </p:tavLst>
                                    </p:anim>
                                  </p:childTnLst>
                                </p:cTn>
                              </p:par>
                              <p:par>
                                <p:cTn id="29" presetID="8" presetClass="entr" presetSubtype="32" repeatCount="indefinite"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amond(out)">
                                      <p:cBhvr>
                                        <p:cTn id="3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998" grpId="0" animBg="1"/>
      <p:bldP spid="1065999" grpId="0" animBg="1"/>
      <p:bldP spid="1066001" grpId="0" animBg="1"/>
      <p:bldP spid="106600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457200" y="274638"/>
            <a:ext cx="7786688" cy="1143000"/>
          </a:xfrm>
        </p:spPr>
        <p:txBody>
          <a:bodyPr/>
          <a:lstStyle/>
          <a:p>
            <a:pPr algn="r" rtl="1"/>
            <a:r>
              <a:rPr lang="ar-EG" sz="4000" b="1" baseline="-4000" smtClean="0">
                <a:latin typeface="Arial" charset="0"/>
                <a:ea typeface="Gulim" pitchFamily="34" charset="-127"/>
                <a:cs typeface="Arial" charset="0"/>
              </a:rPr>
              <a:t>نتيجة البحث في </a:t>
            </a:r>
            <a:r>
              <a:rPr lang="ar-SA" sz="4000" b="1" baseline="-4000" smtClean="0">
                <a:latin typeface="Arial" charset="0"/>
                <a:ea typeface="Gulim" pitchFamily="34" charset="-127"/>
                <a:cs typeface="Arial" charset="0"/>
              </a:rPr>
              <a:t>ال</a:t>
            </a:r>
            <a:r>
              <a:rPr lang="ar-EG" sz="4000" b="1" baseline="-4000" smtClean="0">
                <a:latin typeface="Arial" charset="0"/>
                <a:ea typeface="Gulim" pitchFamily="34" charset="-127"/>
                <a:cs typeface="Arial" charset="0"/>
              </a:rPr>
              <a:t>كشاف باسم المؤلف</a:t>
            </a:r>
            <a:endParaRPr lang="en-US" sz="4000" b="1" baseline="-4000" smtClean="0">
              <a:latin typeface="Arial" charset="0"/>
              <a:ea typeface="Gulim" pitchFamily="34" charset="-127"/>
              <a:cs typeface="Arial" charset="0"/>
            </a:endParaRPr>
          </a:p>
        </p:txBody>
      </p:sp>
      <p:pic>
        <p:nvPicPr>
          <p:cNvPr id="19459" name="Picture 7"/>
          <p:cNvPicPr>
            <a:picLocks noGrp="1" noChangeAspect="1" noChangeArrowheads="1"/>
          </p:cNvPicPr>
          <p:nvPr>
            <p:ph sz="half" idx="1"/>
          </p:nvPr>
        </p:nvPicPr>
        <p:blipFill>
          <a:blip r:embed="rId2"/>
          <a:srcRect/>
          <a:stretch>
            <a:fillRect/>
          </a:stretch>
        </p:blipFill>
        <p:spPr>
          <a:xfrm>
            <a:off x="457200" y="1196975"/>
            <a:ext cx="8002588" cy="4968875"/>
          </a:xfrm>
        </p:spPr>
      </p:pic>
      <p:sp>
        <p:nvSpPr>
          <p:cNvPr id="1090568" name="AutoShape 8"/>
          <p:cNvSpPr>
            <a:spLocks noChangeArrowheads="1"/>
          </p:cNvSpPr>
          <p:nvPr/>
        </p:nvSpPr>
        <p:spPr bwMode="auto">
          <a:xfrm>
            <a:off x="2916238" y="1916113"/>
            <a:ext cx="1511300" cy="217487"/>
          </a:xfrm>
          <a:prstGeom prst="roundRect">
            <a:avLst>
              <a:gd name="adj" fmla="val 16667"/>
            </a:avLst>
          </a:prstGeom>
          <a:noFill/>
          <a:ln w="9525">
            <a:solidFill>
              <a:srgbClr val="FF3300"/>
            </a:solidFill>
            <a:round/>
            <a:headEnd/>
            <a:tailEnd/>
          </a:ln>
        </p:spPr>
        <p:txBody>
          <a:bodyPr wrap="none" anchor="ctr"/>
          <a:lstStyle/>
          <a:p>
            <a:pPr algn="ctr" rtl="0" eaLnBrk="0" hangingPunct="0"/>
            <a:endParaRPr lang="ar-SA"/>
          </a:p>
        </p:txBody>
      </p:sp>
      <p:sp>
        <p:nvSpPr>
          <p:cNvPr id="1090569" name="AutoShape 9"/>
          <p:cNvSpPr>
            <a:spLocks noChangeArrowheads="1"/>
          </p:cNvSpPr>
          <p:nvPr/>
        </p:nvSpPr>
        <p:spPr bwMode="auto">
          <a:xfrm>
            <a:off x="2916238" y="2203450"/>
            <a:ext cx="1511300" cy="217488"/>
          </a:xfrm>
          <a:prstGeom prst="roundRect">
            <a:avLst>
              <a:gd name="adj" fmla="val 16667"/>
            </a:avLst>
          </a:prstGeom>
          <a:noFill/>
          <a:ln w="9525">
            <a:solidFill>
              <a:srgbClr val="FF3300"/>
            </a:solidFill>
            <a:round/>
            <a:headEnd/>
            <a:tailEnd/>
          </a:ln>
        </p:spPr>
        <p:txBody>
          <a:bodyPr wrap="none" anchor="ctr"/>
          <a:lstStyle/>
          <a:p>
            <a:pPr algn="ctr" rtl="0" eaLnBrk="0" hangingPunct="0"/>
            <a:endParaRPr lang="ar-SA"/>
          </a:p>
        </p:txBody>
      </p:sp>
      <p:sp>
        <p:nvSpPr>
          <p:cNvPr id="1090570" name="Text Box 10"/>
          <p:cNvSpPr txBox="1">
            <a:spLocks noChangeArrowheads="1"/>
          </p:cNvSpPr>
          <p:nvPr/>
        </p:nvSpPr>
        <p:spPr bwMode="auto">
          <a:xfrm>
            <a:off x="1403350" y="1628775"/>
            <a:ext cx="1223963" cy="376238"/>
          </a:xfrm>
          <a:prstGeom prst="rect">
            <a:avLst/>
          </a:prstGeom>
          <a:solidFill>
            <a:schemeClr val="bg1"/>
          </a:solidFill>
          <a:ln w="9525">
            <a:solidFill>
              <a:schemeClr val="tx1"/>
            </a:solidFill>
            <a:miter lim="800000"/>
            <a:headEnd/>
            <a:tailEnd/>
          </a:ln>
        </p:spPr>
        <p:txBody>
          <a:bodyPr>
            <a:spAutoFit/>
          </a:bodyPr>
          <a:lstStyle/>
          <a:p>
            <a:pPr algn="ctr" rtl="0" eaLnBrk="0" hangingPunct="0">
              <a:spcBef>
                <a:spcPct val="50000"/>
              </a:spcBef>
            </a:pPr>
            <a:r>
              <a:rPr lang="ar-EG" sz="1800">
                <a:cs typeface="Times New Roman" pitchFamily="18" charset="0"/>
              </a:rPr>
              <a:t>نوع الكشاف</a:t>
            </a:r>
            <a:endParaRPr lang="en-US" sz="1800">
              <a:cs typeface="Times New Roman" pitchFamily="18" charset="0"/>
            </a:endParaRPr>
          </a:p>
        </p:txBody>
      </p:sp>
      <p:sp>
        <p:nvSpPr>
          <p:cNvPr id="1090571" name="Text Box 11"/>
          <p:cNvSpPr txBox="1">
            <a:spLocks noChangeArrowheads="1"/>
          </p:cNvSpPr>
          <p:nvPr/>
        </p:nvSpPr>
        <p:spPr bwMode="auto">
          <a:xfrm>
            <a:off x="1331913" y="2060575"/>
            <a:ext cx="1295400" cy="376238"/>
          </a:xfrm>
          <a:prstGeom prst="rect">
            <a:avLst/>
          </a:prstGeom>
          <a:solidFill>
            <a:schemeClr val="bg1"/>
          </a:solidFill>
          <a:ln w="9525">
            <a:solidFill>
              <a:schemeClr val="tx1"/>
            </a:solidFill>
            <a:miter lim="800000"/>
            <a:headEnd/>
            <a:tailEnd/>
          </a:ln>
        </p:spPr>
        <p:txBody>
          <a:bodyPr>
            <a:spAutoFit/>
          </a:bodyPr>
          <a:lstStyle/>
          <a:p>
            <a:pPr algn="ctr" rtl="0" eaLnBrk="0" hangingPunct="0">
              <a:spcBef>
                <a:spcPct val="50000"/>
              </a:spcBef>
            </a:pPr>
            <a:r>
              <a:rPr lang="ar-EG" sz="1800">
                <a:cs typeface="Times New Roman" pitchFamily="18" charset="0"/>
              </a:rPr>
              <a:t>مصطلح البحث</a:t>
            </a:r>
            <a:endParaRPr lang="en-US" sz="1800">
              <a:cs typeface="Times New Roman" pitchFamily="18" charset="0"/>
            </a:endParaRPr>
          </a:p>
        </p:txBody>
      </p:sp>
      <p:sp>
        <p:nvSpPr>
          <p:cNvPr id="1090574" name="Line 14"/>
          <p:cNvSpPr>
            <a:spLocks noChangeShapeType="1"/>
          </p:cNvSpPr>
          <p:nvPr/>
        </p:nvSpPr>
        <p:spPr bwMode="auto">
          <a:xfrm>
            <a:off x="2627313" y="1844675"/>
            <a:ext cx="288925" cy="144463"/>
          </a:xfrm>
          <a:prstGeom prst="line">
            <a:avLst/>
          </a:prstGeom>
          <a:noFill/>
          <a:ln w="9525">
            <a:solidFill>
              <a:srgbClr val="FF3300"/>
            </a:solidFill>
            <a:round/>
            <a:headEnd/>
            <a:tailEnd type="triangle" w="med" len="med"/>
          </a:ln>
        </p:spPr>
        <p:txBody>
          <a:bodyPr/>
          <a:lstStyle/>
          <a:p>
            <a:endParaRPr lang="en-US"/>
          </a:p>
        </p:txBody>
      </p:sp>
      <p:sp>
        <p:nvSpPr>
          <p:cNvPr id="1090575" name="Line 15"/>
          <p:cNvSpPr>
            <a:spLocks noChangeShapeType="1"/>
          </p:cNvSpPr>
          <p:nvPr/>
        </p:nvSpPr>
        <p:spPr bwMode="auto">
          <a:xfrm>
            <a:off x="2627313" y="2205038"/>
            <a:ext cx="288925" cy="71437"/>
          </a:xfrm>
          <a:prstGeom prst="line">
            <a:avLst/>
          </a:prstGeom>
          <a:noFill/>
          <a:ln w="9525">
            <a:solidFill>
              <a:srgbClr val="FF3300"/>
            </a:solidFill>
            <a:round/>
            <a:headEnd/>
            <a:tailEnd type="triangle" w="med" len="med"/>
          </a:ln>
        </p:spPr>
        <p:txBody>
          <a:bodyPr/>
          <a:lstStyle/>
          <a:p>
            <a:endParaRPr lang="en-US"/>
          </a:p>
        </p:txBody>
      </p:sp>
      <p:sp>
        <p:nvSpPr>
          <p:cNvPr id="19467" name="Rectangle 17"/>
          <p:cNvSpPr>
            <a:spLocks noChangeArrowheads="1"/>
          </p:cNvSpPr>
          <p:nvPr/>
        </p:nvSpPr>
        <p:spPr bwMode="auto">
          <a:xfrm>
            <a:off x="0" y="6400800"/>
            <a:ext cx="7318375" cy="457200"/>
          </a:xfrm>
          <a:prstGeom prst="rect">
            <a:avLst/>
          </a:prstGeom>
          <a:noFill/>
          <a:ln w="9525">
            <a:noFill/>
            <a:miter lim="800000"/>
            <a:headEnd/>
            <a:tailEnd/>
          </a:ln>
        </p:spPr>
        <p:txBody>
          <a:bodyPr anchor="ctr">
            <a:spAutoFit/>
          </a:bodyPr>
          <a:lstStyle/>
          <a:p>
            <a:pPr algn="l" rtl="0" eaLnBrk="0" hangingPunct="0"/>
            <a:r>
              <a:rPr lang="ar-SA" altLang="ja-JP">
                <a:cs typeface="Times New Roman" pitchFamily="18" charset="0"/>
              </a:rPr>
              <a:t>مكتبة جامعة السودان المفتوحة</a:t>
            </a:r>
            <a:r>
              <a:rPr lang="en-US" altLang="ja-JP">
                <a:ea typeface="MS PGothic" pitchFamily="34" charset="-128"/>
                <a:cs typeface="Times New Roman" pitchFamily="18" charset="0"/>
              </a:rPr>
              <a:t> Open University of Sudan Library</a:t>
            </a:r>
            <a:r>
              <a:rPr lang="en-US" altLang="ja-JP">
                <a:ea typeface="MS PGothic" pitchFamily="34" charset="-128"/>
              </a:rPr>
              <a:t> </a:t>
            </a:r>
          </a:p>
        </p:txBody>
      </p:sp>
      <p:pic>
        <p:nvPicPr>
          <p:cNvPr id="12" name="Picture 24" descr="k"/>
          <p:cNvPicPr>
            <a:picLocks noChangeAspect="1" noChangeArrowheads="1"/>
          </p:cNvPicPr>
          <p:nvPr/>
        </p:nvPicPr>
        <p:blipFill>
          <a:blip r:embed="rId3"/>
          <a:srcRect/>
          <a:stretch>
            <a:fillRect/>
          </a:stretch>
        </p:blipFill>
        <p:spPr bwMode="auto">
          <a:xfrm>
            <a:off x="0" y="1"/>
            <a:ext cx="1285852" cy="1000108"/>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0570"/>
                                        </p:tgtEl>
                                        <p:attrNameLst>
                                          <p:attrName>style.visibility</p:attrName>
                                        </p:attrNameLst>
                                      </p:cBhvr>
                                      <p:to>
                                        <p:strVal val="visible"/>
                                      </p:to>
                                    </p:set>
                                    <p:anim calcmode="lin" valueType="num">
                                      <p:cBhvr additive="base">
                                        <p:cTn id="7" dur="500" fill="hold"/>
                                        <p:tgtEl>
                                          <p:spTgt spid="1090570"/>
                                        </p:tgtEl>
                                        <p:attrNameLst>
                                          <p:attrName>ppt_x</p:attrName>
                                        </p:attrNameLst>
                                      </p:cBhvr>
                                      <p:tavLst>
                                        <p:tav tm="0">
                                          <p:val>
                                            <p:strVal val="0-#ppt_w/2"/>
                                          </p:val>
                                        </p:tav>
                                        <p:tav tm="100000">
                                          <p:val>
                                            <p:strVal val="#ppt_x"/>
                                          </p:val>
                                        </p:tav>
                                      </p:tavLst>
                                    </p:anim>
                                    <p:anim calcmode="lin" valueType="num">
                                      <p:cBhvr additive="base">
                                        <p:cTn id="8" dur="500" fill="hold"/>
                                        <p:tgtEl>
                                          <p:spTgt spid="10905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90574"/>
                                        </p:tgtEl>
                                        <p:attrNameLst>
                                          <p:attrName>style.visibility</p:attrName>
                                        </p:attrNameLst>
                                      </p:cBhvr>
                                      <p:to>
                                        <p:strVal val="visible"/>
                                      </p:to>
                                    </p:set>
                                    <p:anim calcmode="lin" valueType="num">
                                      <p:cBhvr additive="base">
                                        <p:cTn id="11" dur="500" fill="hold"/>
                                        <p:tgtEl>
                                          <p:spTgt spid="1090574"/>
                                        </p:tgtEl>
                                        <p:attrNameLst>
                                          <p:attrName>ppt_x</p:attrName>
                                        </p:attrNameLst>
                                      </p:cBhvr>
                                      <p:tavLst>
                                        <p:tav tm="0">
                                          <p:val>
                                            <p:strVal val="0-#ppt_w/2"/>
                                          </p:val>
                                        </p:tav>
                                        <p:tav tm="100000">
                                          <p:val>
                                            <p:strVal val="#ppt_x"/>
                                          </p:val>
                                        </p:tav>
                                      </p:tavLst>
                                    </p:anim>
                                    <p:anim calcmode="lin" valueType="num">
                                      <p:cBhvr additive="base">
                                        <p:cTn id="12" dur="500" fill="hold"/>
                                        <p:tgtEl>
                                          <p:spTgt spid="109057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90568"/>
                                        </p:tgtEl>
                                        <p:attrNameLst>
                                          <p:attrName>style.visibility</p:attrName>
                                        </p:attrNameLst>
                                      </p:cBhvr>
                                      <p:to>
                                        <p:strVal val="visible"/>
                                      </p:to>
                                    </p:set>
                                    <p:anim calcmode="lin" valueType="num">
                                      <p:cBhvr additive="base">
                                        <p:cTn id="15" dur="500" fill="hold"/>
                                        <p:tgtEl>
                                          <p:spTgt spid="1090568"/>
                                        </p:tgtEl>
                                        <p:attrNameLst>
                                          <p:attrName>ppt_x</p:attrName>
                                        </p:attrNameLst>
                                      </p:cBhvr>
                                      <p:tavLst>
                                        <p:tav tm="0">
                                          <p:val>
                                            <p:strVal val="0-#ppt_w/2"/>
                                          </p:val>
                                        </p:tav>
                                        <p:tav tm="100000">
                                          <p:val>
                                            <p:strVal val="#ppt_x"/>
                                          </p:val>
                                        </p:tav>
                                      </p:tavLst>
                                    </p:anim>
                                    <p:anim calcmode="lin" valueType="num">
                                      <p:cBhvr additive="base">
                                        <p:cTn id="16" dur="500" fill="hold"/>
                                        <p:tgtEl>
                                          <p:spTgt spid="109056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90571"/>
                                        </p:tgtEl>
                                        <p:attrNameLst>
                                          <p:attrName>style.visibility</p:attrName>
                                        </p:attrNameLst>
                                      </p:cBhvr>
                                      <p:to>
                                        <p:strVal val="visible"/>
                                      </p:to>
                                    </p:set>
                                    <p:anim calcmode="lin" valueType="num">
                                      <p:cBhvr additive="base">
                                        <p:cTn id="21" dur="500" fill="hold"/>
                                        <p:tgtEl>
                                          <p:spTgt spid="1090571"/>
                                        </p:tgtEl>
                                        <p:attrNameLst>
                                          <p:attrName>ppt_x</p:attrName>
                                        </p:attrNameLst>
                                      </p:cBhvr>
                                      <p:tavLst>
                                        <p:tav tm="0">
                                          <p:val>
                                            <p:strVal val="0-#ppt_w/2"/>
                                          </p:val>
                                        </p:tav>
                                        <p:tav tm="100000">
                                          <p:val>
                                            <p:strVal val="#ppt_x"/>
                                          </p:val>
                                        </p:tav>
                                      </p:tavLst>
                                    </p:anim>
                                    <p:anim calcmode="lin" valueType="num">
                                      <p:cBhvr additive="base">
                                        <p:cTn id="22" dur="500" fill="hold"/>
                                        <p:tgtEl>
                                          <p:spTgt spid="109057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90575"/>
                                        </p:tgtEl>
                                        <p:attrNameLst>
                                          <p:attrName>style.visibility</p:attrName>
                                        </p:attrNameLst>
                                      </p:cBhvr>
                                      <p:to>
                                        <p:strVal val="visible"/>
                                      </p:to>
                                    </p:set>
                                    <p:anim calcmode="lin" valueType="num">
                                      <p:cBhvr additive="base">
                                        <p:cTn id="25" dur="500" fill="hold"/>
                                        <p:tgtEl>
                                          <p:spTgt spid="1090575"/>
                                        </p:tgtEl>
                                        <p:attrNameLst>
                                          <p:attrName>ppt_x</p:attrName>
                                        </p:attrNameLst>
                                      </p:cBhvr>
                                      <p:tavLst>
                                        <p:tav tm="0">
                                          <p:val>
                                            <p:strVal val="0-#ppt_w/2"/>
                                          </p:val>
                                        </p:tav>
                                        <p:tav tm="100000">
                                          <p:val>
                                            <p:strVal val="#ppt_x"/>
                                          </p:val>
                                        </p:tav>
                                      </p:tavLst>
                                    </p:anim>
                                    <p:anim calcmode="lin" valueType="num">
                                      <p:cBhvr additive="base">
                                        <p:cTn id="26" dur="500" fill="hold"/>
                                        <p:tgtEl>
                                          <p:spTgt spid="1090575"/>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90569"/>
                                        </p:tgtEl>
                                        <p:attrNameLst>
                                          <p:attrName>style.visibility</p:attrName>
                                        </p:attrNameLst>
                                      </p:cBhvr>
                                      <p:to>
                                        <p:strVal val="visible"/>
                                      </p:to>
                                    </p:set>
                                    <p:anim calcmode="lin" valueType="num">
                                      <p:cBhvr additive="base">
                                        <p:cTn id="29" dur="500" fill="hold"/>
                                        <p:tgtEl>
                                          <p:spTgt spid="1090569"/>
                                        </p:tgtEl>
                                        <p:attrNameLst>
                                          <p:attrName>ppt_x</p:attrName>
                                        </p:attrNameLst>
                                      </p:cBhvr>
                                      <p:tavLst>
                                        <p:tav tm="0">
                                          <p:val>
                                            <p:strVal val="0-#ppt_w/2"/>
                                          </p:val>
                                        </p:tav>
                                        <p:tav tm="100000">
                                          <p:val>
                                            <p:strVal val="#ppt_x"/>
                                          </p:val>
                                        </p:tav>
                                      </p:tavLst>
                                    </p:anim>
                                    <p:anim calcmode="lin" valueType="num">
                                      <p:cBhvr additive="base">
                                        <p:cTn id="30" dur="500" fill="hold"/>
                                        <p:tgtEl>
                                          <p:spTgt spid="1090569"/>
                                        </p:tgtEl>
                                        <p:attrNameLst>
                                          <p:attrName>ppt_y</p:attrName>
                                        </p:attrNameLst>
                                      </p:cBhvr>
                                      <p:tavLst>
                                        <p:tav tm="0">
                                          <p:val>
                                            <p:strVal val="#ppt_y"/>
                                          </p:val>
                                        </p:tav>
                                        <p:tav tm="100000">
                                          <p:val>
                                            <p:strVal val="#ppt_y"/>
                                          </p:val>
                                        </p:tav>
                                      </p:tavLst>
                                    </p:anim>
                                  </p:childTnLst>
                                </p:cTn>
                              </p:par>
                              <p:par>
                                <p:cTn id="31" presetID="8" presetClass="entr" presetSubtype="32" repeatCount="indefinite"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amond(out)">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568" grpId="0" animBg="1"/>
      <p:bldP spid="1090569" grpId="0" animBg="1"/>
      <p:bldP spid="1090570" grpId="0" animBg="1"/>
      <p:bldP spid="1090571" grpId="0" animBg="1"/>
      <p:bldP spid="1090574" grpId="0" animBg="1"/>
      <p:bldP spid="10905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
          <p:cNvSpPr>
            <a:spLocks noGrp="1" noChangeArrowheads="1"/>
          </p:cNvSpPr>
          <p:nvPr>
            <p:ph type="title"/>
          </p:nvPr>
        </p:nvSpPr>
        <p:spPr>
          <a:xfrm>
            <a:off x="877888" y="44450"/>
            <a:ext cx="7366000" cy="792163"/>
          </a:xfrm>
        </p:spPr>
        <p:txBody>
          <a:bodyPr/>
          <a:lstStyle/>
          <a:p>
            <a:pPr algn="r" rtl="1"/>
            <a:r>
              <a:rPr lang="ar-EG" sz="4000" b="1" baseline="-4000" smtClean="0">
                <a:latin typeface="Arial" charset="0"/>
                <a:ea typeface="Gulim" pitchFamily="34" charset="-127"/>
                <a:cs typeface="Arial" charset="0"/>
              </a:rPr>
              <a:t>البحث </a:t>
            </a:r>
            <a:r>
              <a:rPr lang="ar-SA" sz="4000" b="1" baseline="-4000" smtClean="0">
                <a:latin typeface="Arial" charset="0"/>
                <a:ea typeface="Gulim" pitchFamily="34" charset="-127"/>
                <a:cs typeface="Arial" charset="0"/>
              </a:rPr>
              <a:t>الأساسي</a:t>
            </a:r>
            <a:r>
              <a:rPr lang="en-US" sz="4000" b="1" baseline="-4000" smtClean="0">
                <a:latin typeface="Arial" charset="0"/>
                <a:ea typeface="Gulim" pitchFamily="34" charset="-127"/>
                <a:cs typeface="Arial" charset="0"/>
              </a:rPr>
              <a:t>Basic Search </a:t>
            </a:r>
            <a:r>
              <a:rPr lang="ar-EG" sz="3200" b="1" baseline="-4000" smtClean="0">
                <a:latin typeface="Arial" charset="0"/>
                <a:ea typeface="Gulim" pitchFamily="34" charset="-127"/>
                <a:cs typeface="Arial" charset="0"/>
              </a:rPr>
              <a:t>: الصور - </a:t>
            </a:r>
            <a:r>
              <a:rPr lang="en-US" sz="3200" b="1" baseline="-4000" smtClean="0">
                <a:latin typeface="Arial" charset="0"/>
                <a:ea typeface="Gulim" pitchFamily="34" charset="-127"/>
                <a:cs typeface="Arial" charset="0"/>
              </a:rPr>
              <a:t>Image</a:t>
            </a:r>
          </a:p>
        </p:txBody>
      </p:sp>
      <p:pic>
        <p:nvPicPr>
          <p:cNvPr id="20483" name="Picture 5"/>
          <p:cNvPicPr>
            <a:picLocks noGrp="1" noChangeAspect="1" noChangeArrowheads="1"/>
          </p:cNvPicPr>
          <p:nvPr>
            <p:ph sz="half" idx="1"/>
          </p:nvPr>
        </p:nvPicPr>
        <p:blipFill>
          <a:blip r:embed="rId2"/>
          <a:srcRect/>
          <a:stretch>
            <a:fillRect/>
          </a:stretch>
        </p:blipFill>
        <p:spPr>
          <a:xfrm>
            <a:off x="500063" y="1143000"/>
            <a:ext cx="8362950" cy="4967288"/>
          </a:xfrm>
        </p:spPr>
      </p:pic>
      <p:sp>
        <p:nvSpPr>
          <p:cNvPr id="1072142" name="AutoShape 14"/>
          <p:cNvSpPr>
            <a:spLocks noChangeArrowheads="1"/>
          </p:cNvSpPr>
          <p:nvPr/>
        </p:nvSpPr>
        <p:spPr bwMode="auto">
          <a:xfrm>
            <a:off x="827088" y="2708275"/>
            <a:ext cx="1081087" cy="215900"/>
          </a:xfrm>
          <a:prstGeom prst="roundRect">
            <a:avLst>
              <a:gd name="adj" fmla="val 16667"/>
            </a:avLst>
          </a:prstGeom>
          <a:noFill/>
          <a:ln w="28575">
            <a:solidFill>
              <a:srgbClr val="FF3300"/>
            </a:solidFill>
            <a:round/>
            <a:headEnd/>
            <a:tailEnd/>
          </a:ln>
        </p:spPr>
        <p:txBody>
          <a:bodyPr wrap="none" anchor="ctr"/>
          <a:lstStyle/>
          <a:p>
            <a:pPr algn="ctr" rtl="0" eaLnBrk="0" hangingPunct="0"/>
            <a:endParaRPr lang="ar-SA"/>
          </a:p>
        </p:txBody>
      </p:sp>
      <p:sp>
        <p:nvSpPr>
          <p:cNvPr id="1072143" name="Text Box 15"/>
          <p:cNvSpPr txBox="1">
            <a:spLocks noChangeArrowheads="1"/>
          </p:cNvSpPr>
          <p:nvPr/>
        </p:nvSpPr>
        <p:spPr bwMode="auto">
          <a:xfrm>
            <a:off x="2411413" y="2565400"/>
            <a:ext cx="1660525" cy="369888"/>
          </a:xfrm>
          <a:prstGeom prst="rect">
            <a:avLst/>
          </a:prstGeom>
          <a:solidFill>
            <a:schemeClr val="bg1"/>
          </a:solidFill>
          <a:ln w="9525">
            <a:solidFill>
              <a:schemeClr val="tx1"/>
            </a:solidFill>
            <a:miter lim="800000"/>
            <a:headEnd/>
            <a:tailEnd/>
          </a:ln>
        </p:spPr>
        <p:txBody>
          <a:bodyPr>
            <a:spAutoFit/>
          </a:bodyPr>
          <a:lstStyle/>
          <a:p>
            <a:pPr rtl="0" eaLnBrk="0" hangingPunct="0">
              <a:spcBef>
                <a:spcPct val="50000"/>
              </a:spcBef>
            </a:pPr>
            <a:r>
              <a:rPr lang="ar-EG" sz="1800">
                <a:cs typeface="Times New Roman" pitchFamily="18" charset="0"/>
              </a:rPr>
              <a:t>البحث عن </a:t>
            </a:r>
            <a:r>
              <a:rPr lang="ar-SA" sz="1800">
                <a:cs typeface="Times New Roman" pitchFamily="18" charset="0"/>
              </a:rPr>
              <a:t>السودان</a:t>
            </a:r>
            <a:endParaRPr lang="en-US" sz="1800">
              <a:cs typeface="Times New Roman" pitchFamily="18" charset="0"/>
            </a:endParaRPr>
          </a:p>
        </p:txBody>
      </p:sp>
      <p:sp>
        <p:nvSpPr>
          <p:cNvPr id="1072144" name="Text Box 16"/>
          <p:cNvSpPr txBox="1">
            <a:spLocks noChangeArrowheads="1"/>
          </p:cNvSpPr>
          <p:nvPr/>
        </p:nvSpPr>
        <p:spPr bwMode="auto">
          <a:xfrm>
            <a:off x="3779838" y="3773488"/>
            <a:ext cx="936625" cy="376237"/>
          </a:xfrm>
          <a:prstGeom prst="rect">
            <a:avLst/>
          </a:prstGeom>
          <a:noFill/>
          <a:ln w="9525">
            <a:solidFill>
              <a:schemeClr val="tx1"/>
            </a:solidFill>
            <a:miter lim="800000"/>
            <a:headEnd/>
            <a:tailEnd/>
          </a:ln>
        </p:spPr>
        <p:txBody>
          <a:bodyPr>
            <a:spAutoFit/>
          </a:bodyPr>
          <a:lstStyle/>
          <a:p>
            <a:pPr algn="ctr" rtl="0" eaLnBrk="0" hangingPunct="0">
              <a:spcBef>
                <a:spcPct val="50000"/>
              </a:spcBef>
            </a:pPr>
            <a:r>
              <a:rPr lang="ar-EG" sz="1800">
                <a:cs typeface="Times New Roman" pitchFamily="18" charset="0"/>
              </a:rPr>
              <a:t>... خرائط</a:t>
            </a:r>
            <a:endParaRPr lang="en-US" sz="1800">
              <a:cs typeface="Times New Roman" pitchFamily="18" charset="0"/>
            </a:endParaRPr>
          </a:p>
        </p:txBody>
      </p:sp>
      <p:sp>
        <p:nvSpPr>
          <p:cNvPr id="1072145" name="Line 17"/>
          <p:cNvSpPr>
            <a:spLocks noChangeShapeType="1"/>
          </p:cNvSpPr>
          <p:nvPr/>
        </p:nvSpPr>
        <p:spPr bwMode="auto">
          <a:xfrm>
            <a:off x="1908175" y="2852738"/>
            <a:ext cx="503238" cy="0"/>
          </a:xfrm>
          <a:prstGeom prst="line">
            <a:avLst/>
          </a:prstGeom>
          <a:noFill/>
          <a:ln w="9525">
            <a:solidFill>
              <a:srgbClr val="FF3300"/>
            </a:solidFill>
            <a:round/>
            <a:headEnd/>
            <a:tailEnd type="triangle" w="med" len="med"/>
          </a:ln>
        </p:spPr>
        <p:txBody>
          <a:bodyPr/>
          <a:lstStyle/>
          <a:p>
            <a:endParaRPr lang="en-US"/>
          </a:p>
        </p:txBody>
      </p:sp>
      <p:sp>
        <p:nvSpPr>
          <p:cNvPr id="1072146" name="Line 18"/>
          <p:cNvSpPr>
            <a:spLocks noChangeShapeType="1"/>
          </p:cNvSpPr>
          <p:nvPr/>
        </p:nvSpPr>
        <p:spPr bwMode="auto">
          <a:xfrm>
            <a:off x="1908175" y="2852738"/>
            <a:ext cx="1871663" cy="1081087"/>
          </a:xfrm>
          <a:prstGeom prst="line">
            <a:avLst/>
          </a:prstGeom>
          <a:noFill/>
          <a:ln w="9525">
            <a:solidFill>
              <a:srgbClr val="FF3300"/>
            </a:solidFill>
            <a:round/>
            <a:headEnd/>
            <a:tailEnd type="triangle" w="med" len="med"/>
          </a:ln>
        </p:spPr>
        <p:txBody>
          <a:bodyPr/>
          <a:lstStyle/>
          <a:p>
            <a:endParaRPr lang="en-US"/>
          </a:p>
        </p:txBody>
      </p:sp>
      <p:sp>
        <p:nvSpPr>
          <p:cNvPr id="1072147" name="Line 19"/>
          <p:cNvSpPr>
            <a:spLocks noChangeShapeType="1"/>
          </p:cNvSpPr>
          <p:nvPr/>
        </p:nvSpPr>
        <p:spPr bwMode="auto">
          <a:xfrm>
            <a:off x="4716463" y="4076700"/>
            <a:ext cx="360362" cy="0"/>
          </a:xfrm>
          <a:prstGeom prst="line">
            <a:avLst/>
          </a:prstGeom>
          <a:noFill/>
          <a:ln w="9525">
            <a:solidFill>
              <a:srgbClr val="FF3300"/>
            </a:solidFill>
            <a:round/>
            <a:headEnd/>
            <a:tailEnd type="triangle" w="med" len="med"/>
          </a:ln>
        </p:spPr>
        <p:txBody>
          <a:bodyPr/>
          <a:lstStyle/>
          <a:p>
            <a:endParaRPr lang="en-US"/>
          </a:p>
        </p:txBody>
      </p:sp>
      <p:sp>
        <p:nvSpPr>
          <p:cNvPr id="20491" name="Rectangle 21"/>
          <p:cNvSpPr>
            <a:spLocks noChangeArrowheads="1"/>
          </p:cNvSpPr>
          <p:nvPr/>
        </p:nvSpPr>
        <p:spPr bwMode="auto">
          <a:xfrm>
            <a:off x="0" y="6400800"/>
            <a:ext cx="7318375" cy="457200"/>
          </a:xfrm>
          <a:prstGeom prst="rect">
            <a:avLst/>
          </a:prstGeom>
          <a:noFill/>
          <a:ln w="9525">
            <a:noFill/>
            <a:miter lim="800000"/>
            <a:headEnd/>
            <a:tailEnd/>
          </a:ln>
        </p:spPr>
        <p:txBody>
          <a:bodyPr anchor="ctr">
            <a:spAutoFit/>
          </a:bodyPr>
          <a:lstStyle/>
          <a:p>
            <a:pPr algn="l" rtl="0" eaLnBrk="0" hangingPunct="0"/>
            <a:r>
              <a:rPr lang="ar-SA" altLang="ja-JP">
                <a:cs typeface="Times New Roman" pitchFamily="18" charset="0"/>
              </a:rPr>
              <a:t>مكتبة جامعة السودان المفتوحة</a:t>
            </a:r>
            <a:r>
              <a:rPr lang="en-US" altLang="ja-JP">
                <a:ea typeface="MS PGothic" pitchFamily="34" charset="-128"/>
                <a:cs typeface="Times New Roman" pitchFamily="18" charset="0"/>
              </a:rPr>
              <a:t> Open University of Sudan Library</a:t>
            </a:r>
            <a:r>
              <a:rPr lang="en-US" altLang="ja-JP">
                <a:ea typeface="MS PGothic" pitchFamily="34" charset="-128"/>
              </a:rPr>
              <a:t> </a:t>
            </a:r>
          </a:p>
        </p:txBody>
      </p:sp>
      <p:sp>
        <p:nvSpPr>
          <p:cNvPr id="20492" name="Rectangle 11"/>
          <p:cNvSpPr>
            <a:spLocks noChangeArrowheads="1"/>
          </p:cNvSpPr>
          <p:nvPr/>
        </p:nvSpPr>
        <p:spPr bwMode="auto">
          <a:xfrm>
            <a:off x="857250" y="2428875"/>
            <a:ext cx="1071563" cy="369888"/>
          </a:xfrm>
          <a:prstGeom prst="rect">
            <a:avLst/>
          </a:prstGeom>
          <a:noFill/>
          <a:ln w="9525">
            <a:noFill/>
            <a:miter lim="800000"/>
            <a:headEnd/>
            <a:tailEnd/>
          </a:ln>
        </p:spPr>
        <p:txBody>
          <a:bodyPr>
            <a:spAutoFit/>
          </a:bodyPr>
          <a:lstStyle/>
          <a:p>
            <a:r>
              <a:rPr lang="en-US" sz="1800"/>
              <a:t>Sudan</a:t>
            </a:r>
          </a:p>
        </p:txBody>
      </p:sp>
      <p:pic>
        <p:nvPicPr>
          <p:cNvPr id="13" name="Picture 24" descr="k"/>
          <p:cNvPicPr>
            <a:picLocks noChangeAspect="1" noChangeArrowheads="1"/>
          </p:cNvPicPr>
          <p:nvPr/>
        </p:nvPicPr>
        <p:blipFill>
          <a:blip r:embed="rId3"/>
          <a:srcRect/>
          <a:stretch>
            <a:fillRect/>
          </a:stretch>
        </p:blipFill>
        <p:spPr bwMode="auto">
          <a:xfrm>
            <a:off x="0" y="1"/>
            <a:ext cx="1214414" cy="928670"/>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72143"/>
                                        </p:tgtEl>
                                        <p:attrNameLst>
                                          <p:attrName>style.visibility</p:attrName>
                                        </p:attrNameLst>
                                      </p:cBhvr>
                                      <p:to>
                                        <p:strVal val="visible"/>
                                      </p:to>
                                    </p:set>
                                    <p:anim calcmode="lin" valueType="num">
                                      <p:cBhvr additive="base">
                                        <p:cTn id="7" dur="500" fill="hold"/>
                                        <p:tgtEl>
                                          <p:spTgt spid="1072143"/>
                                        </p:tgtEl>
                                        <p:attrNameLst>
                                          <p:attrName>ppt_x</p:attrName>
                                        </p:attrNameLst>
                                      </p:cBhvr>
                                      <p:tavLst>
                                        <p:tav tm="0">
                                          <p:val>
                                            <p:strVal val="0-#ppt_w/2"/>
                                          </p:val>
                                        </p:tav>
                                        <p:tav tm="100000">
                                          <p:val>
                                            <p:strVal val="#ppt_x"/>
                                          </p:val>
                                        </p:tav>
                                      </p:tavLst>
                                    </p:anim>
                                    <p:anim calcmode="lin" valueType="num">
                                      <p:cBhvr additive="base">
                                        <p:cTn id="8" dur="500" fill="hold"/>
                                        <p:tgtEl>
                                          <p:spTgt spid="107214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72142"/>
                                        </p:tgtEl>
                                        <p:attrNameLst>
                                          <p:attrName>style.visibility</p:attrName>
                                        </p:attrNameLst>
                                      </p:cBhvr>
                                      <p:to>
                                        <p:strVal val="visible"/>
                                      </p:to>
                                    </p:set>
                                    <p:anim calcmode="lin" valueType="num">
                                      <p:cBhvr additive="base">
                                        <p:cTn id="11" dur="500" fill="hold"/>
                                        <p:tgtEl>
                                          <p:spTgt spid="1072142"/>
                                        </p:tgtEl>
                                        <p:attrNameLst>
                                          <p:attrName>ppt_x</p:attrName>
                                        </p:attrNameLst>
                                      </p:cBhvr>
                                      <p:tavLst>
                                        <p:tav tm="0">
                                          <p:val>
                                            <p:strVal val="0-#ppt_w/2"/>
                                          </p:val>
                                        </p:tav>
                                        <p:tav tm="100000">
                                          <p:val>
                                            <p:strVal val="#ppt_x"/>
                                          </p:val>
                                        </p:tav>
                                      </p:tavLst>
                                    </p:anim>
                                    <p:anim calcmode="lin" valueType="num">
                                      <p:cBhvr additive="base">
                                        <p:cTn id="12" dur="500" fill="hold"/>
                                        <p:tgtEl>
                                          <p:spTgt spid="10721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72146"/>
                                        </p:tgtEl>
                                        <p:attrNameLst>
                                          <p:attrName>style.visibility</p:attrName>
                                        </p:attrNameLst>
                                      </p:cBhvr>
                                      <p:to>
                                        <p:strVal val="visible"/>
                                      </p:to>
                                    </p:set>
                                    <p:anim calcmode="lin" valueType="num">
                                      <p:cBhvr additive="base">
                                        <p:cTn id="15" dur="500" fill="hold"/>
                                        <p:tgtEl>
                                          <p:spTgt spid="1072146"/>
                                        </p:tgtEl>
                                        <p:attrNameLst>
                                          <p:attrName>ppt_x</p:attrName>
                                        </p:attrNameLst>
                                      </p:cBhvr>
                                      <p:tavLst>
                                        <p:tav tm="0">
                                          <p:val>
                                            <p:strVal val="0-#ppt_w/2"/>
                                          </p:val>
                                        </p:tav>
                                        <p:tav tm="100000">
                                          <p:val>
                                            <p:strVal val="#ppt_x"/>
                                          </p:val>
                                        </p:tav>
                                      </p:tavLst>
                                    </p:anim>
                                    <p:anim calcmode="lin" valueType="num">
                                      <p:cBhvr additive="base">
                                        <p:cTn id="16" dur="500" fill="hold"/>
                                        <p:tgtEl>
                                          <p:spTgt spid="107214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72145"/>
                                        </p:tgtEl>
                                        <p:attrNameLst>
                                          <p:attrName>style.visibility</p:attrName>
                                        </p:attrNameLst>
                                      </p:cBhvr>
                                      <p:to>
                                        <p:strVal val="visible"/>
                                      </p:to>
                                    </p:set>
                                    <p:anim calcmode="lin" valueType="num">
                                      <p:cBhvr additive="base">
                                        <p:cTn id="19" dur="500" fill="hold"/>
                                        <p:tgtEl>
                                          <p:spTgt spid="1072145"/>
                                        </p:tgtEl>
                                        <p:attrNameLst>
                                          <p:attrName>ppt_x</p:attrName>
                                        </p:attrNameLst>
                                      </p:cBhvr>
                                      <p:tavLst>
                                        <p:tav tm="0">
                                          <p:val>
                                            <p:strVal val="0-#ppt_w/2"/>
                                          </p:val>
                                        </p:tav>
                                        <p:tav tm="100000">
                                          <p:val>
                                            <p:strVal val="#ppt_x"/>
                                          </p:val>
                                        </p:tav>
                                      </p:tavLst>
                                    </p:anim>
                                    <p:anim calcmode="lin" valueType="num">
                                      <p:cBhvr additive="base">
                                        <p:cTn id="20" dur="500" fill="hold"/>
                                        <p:tgtEl>
                                          <p:spTgt spid="107214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72144"/>
                                        </p:tgtEl>
                                        <p:attrNameLst>
                                          <p:attrName>style.visibility</p:attrName>
                                        </p:attrNameLst>
                                      </p:cBhvr>
                                      <p:to>
                                        <p:strVal val="visible"/>
                                      </p:to>
                                    </p:set>
                                    <p:anim calcmode="lin" valueType="num">
                                      <p:cBhvr additive="base">
                                        <p:cTn id="25" dur="500" fill="hold"/>
                                        <p:tgtEl>
                                          <p:spTgt spid="1072144"/>
                                        </p:tgtEl>
                                        <p:attrNameLst>
                                          <p:attrName>ppt_x</p:attrName>
                                        </p:attrNameLst>
                                      </p:cBhvr>
                                      <p:tavLst>
                                        <p:tav tm="0">
                                          <p:val>
                                            <p:strVal val="0-#ppt_w/2"/>
                                          </p:val>
                                        </p:tav>
                                        <p:tav tm="100000">
                                          <p:val>
                                            <p:strVal val="#ppt_x"/>
                                          </p:val>
                                        </p:tav>
                                      </p:tavLst>
                                    </p:anim>
                                    <p:anim calcmode="lin" valueType="num">
                                      <p:cBhvr additive="base">
                                        <p:cTn id="26" dur="500" fill="hold"/>
                                        <p:tgtEl>
                                          <p:spTgt spid="107214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72147"/>
                                        </p:tgtEl>
                                        <p:attrNameLst>
                                          <p:attrName>style.visibility</p:attrName>
                                        </p:attrNameLst>
                                      </p:cBhvr>
                                      <p:to>
                                        <p:strVal val="visible"/>
                                      </p:to>
                                    </p:set>
                                    <p:anim calcmode="lin" valueType="num">
                                      <p:cBhvr additive="base">
                                        <p:cTn id="29" dur="500" fill="hold"/>
                                        <p:tgtEl>
                                          <p:spTgt spid="1072147"/>
                                        </p:tgtEl>
                                        <p:attrNameLst>
                                          <p:attrName>ppt_x</p:attrName>
                                        </p:attrNameLst>
                                      </p:cBhvr>
                                      <p:tavLst>
                                        <p:tav tm="0">
                                          <p:val>
                                            <p:strVal val="0-#ppt_w/2"/>
                                          </p:val>
                                        </p:tav>
                                        <p:tav tm="100000">
                                          <p:val>
                                            <p:strVal val="#ppt_x"/>
                                          </p:val>
                                        </p:tav>
                                      </p:tavLst>
                                    </p:anim>
                                    <p:anim calcmode="lin" valueType="num">
                                      <p:cBhvr additive="base">
                                        <p:cTn id="30" dur="500" fill="hold"/>
                                        <p:tgtEl>
                                          <p:spTgt spid="1072147"/>
                                        </p:tgtEl>
                                        <p:attrNameLst>
                                          <p:attrName>ppt_y</p:attrName>
                                        </p:attrNameLst>
                                      </p:cBhvr>
                                      <p:tavLst>
                                        <p:tav tm="0">
                                          <p:val>
                                            <p:strVal val="#ppt_y"/>
                                          </p:val>
                                        </p:tav>
                                        <p:tav tm="100000">
                                          <p:val>
                                            <p:strVal val="#ppt_y"/>
                                          </p:val>
                                        </p:tav>
                                      </p:tavLst>
                                    </p:anim>
                                  </p:childTnLst>
                                </p:cTn>
                              </p:par>
                              <p:par>
                                <p:cTn id="31" presetID="8" presetClass="entr" presetSubtype="32" repeatCount="indefinite"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amond(out)">
                                      <p:cBhvr>
                                        <p:cTn id="3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2142" grpId="0" animBg="1"/>
      <p:bldP spid="1072143" grpId="0" animBg="1"/>
      <p:bldP spid="1072144" grpId="0" animBg="1"/>
      <p:bldP spid="1072145" grpId="0" animBg="1"/>
      <p:bldP spid="1072146" grpId="0" animBg="1"/>
      <p:bldP spid="10721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2"/>
          <p:cNvSpPr txBox="1">
            <a:spLocks noChangeArrowheads="1"/>
          </p:cNvSpPr>
          <p:nvPr/>
        </p:nvSpPr>
        <p:spPr bwMode="auto">
          <a:xfrm>
            <a:off x="5003800" y="1268413"/>
            <a:ext cx="3313113" cy="466725"/>
          </a:xfrm>
          <a:prstGeom prst="rect">
            <a:avLst/>
          </a:prstGeom>
          <a:noFill/>
          <a:ln w="9525">
            <a:solidFill>
              <a:schemeClr val="tx1"/>
            </a:solidFill>
            <a:miter lim="800000"/>
            <a:headEnd/>
            <a:tailEnd/>
          </a:ln>
        </p:spPr>
        <p:txBody>
          <a:bodyPr>
            <a:spAutoFit/>
          </a:bodyPr>
          <a:lstStyle/>
          <a:p>
            <a:pPr algn="ctr" rtl="0" eaLnBrk="0" hangingPunct="0">
              <a:spcBef>
                <a:spcPct val="50000"/>
              </a:spcBef>
            </a:pPr>
            <a:r>
              <a:rPr lang="ar-EG">
                <a:solidFill>
                  <a:srgbClr val="FFCC00"/>
                </a:solidFill>
                <a:cs typeface="Times New Roman" pitchFamily="18" charset="0"/>
              </a:rPr>
              <a:t>شكل </a:t>
            </a:r>
            <a:r>
              <a:rPr lang="ar-SA">
                <a:solidFill>
                  <a:srgbClr val="FFCC00"/>
                </a:solidFill>
                <a:cs typeface="Times New Roman" pitchFamily="18" charset="0"/>
              </a:rPr>
              <a:t>الخريطة</a:t>
            </a:r>
            <a:endParaRPr lang="en-US">
              <a:solidFill>
                <a:srgbClr val="FFCC00"/>
              </a:solidFill>
              <a:cs typeface="Times New Roman" pitchFamily="18" charset="0"/>
            </a:endParaRPr>
          </a:p>
        </p:txBody>
      </p:sp>
      <p:sp>
        <p:nvSpPr>
          <p:cNvPr id="21507" name="Text Box 13"/>
          <p:cNvSpPr txBox="1">
            <a:spLocks noChangeArrowheads="1"/>
          </p:cNvSpPr>
          <p:nvPr/>
        </p:nvSpPr>
        <p:spPr bwMode="auto">
          <a:xfrm>
            <a:off x="828675" y="1268413"/>
            <a:ext cx="3382963" cy="466725"/>
          </a:xfrm>
          <a:prstGeom prst="rect">
            <a:avLst/>
          </a:prstGeom>
          <a:noFill/>
          <a:ln w="9525">
            <a:solidFill>
              <a:schemeClr val="tx1"/>
            </a:solidFill>
            <a:miter lim="800000"/>
            <a:headEnd/>
            <a:tailEnd/>
          </a:ln>
        </p:spPr>
        <p:txBody>
          <a:bodyPr>
            <a:spAutoFit/>
          </a:bodyPr>
          <a:lstStyle/>
          <a:p>
            <a:pPr algn="ctr" rtl="0" eaLnBrk="0" hangingPunct="0">
              <a:spcBef>
                <a:spcPct val="50000"/>
              </a:spcBef>
            </a:pPr>
            <a:r>
              <a:rPr lang="ar-EG">
                <a:solidFill>
                  <a:srgbClr val="FFCC00"/>
                </a:solidFill>
                <a:cs typeface="Times New Roman" pitchFamily="18" charset="0"/>
              </a:rPr>
              <a:t>نتيجة البحث </a:t>
            </a:r>
            <a:r>
              <a:rPr lang="ar-SA">
                <a:solidFill>
                  <a:srgbClr val="FFCC00"/>
                </a:solidFill>
                <a:cs typeface="Times New Roman" pitchFamily="18" charset="0"/>
              </a:rPr>
              <a:t>عن خريطة السودان</a:t>
            </a:r>
            <a:endParaRPr lang="en-US">
              <a:solidFill>
                <a:srgbClr val="FFCC00"/>
              </a:solidFill>
              <a:cs typeface="Times New Roman" pitchFamily="18" charset="0"/>
            </a:endParaRPr>
          </a:p>
        </p:txBody>
      </p:sp>
      <p:sp>
        <p:nvSpPr>
          <p:cNvPr id="21509" name="Rectangle 15"/>
          <p:cNvSpPr>
            <a:spLocks noChangeArrowheads="1"/>
          </p:cNvSpPr>
          <p:nvPr/>
        </p:nvSpPr>
        <p:spPr bwMode="auto">
          <a:xfrm>
            <a:off x="0" y="6400800"/>
            <a:ext cx="7318375" cy="457200"/>
          </a:xfrm>
          <a:prstGeom prst="rect">
            <a:avLst/>
          </a:prstGeom>
          <a:noFill/>
          <a:ln w="9525">
            <a:noFill/>
            <a:miter lim="800000"/>
            <a:headEnd/>
            <a:tailEnd/>
          </a:ln>
        </p:spPr>
        <p:txBody>
          <a:bodyPr anchor="ctr">
            <a:spAutoFit/>
          </a:bodyPr>
          <a:lstStyle/>
          <a:p>
            <a:pPr algn="l" rtl="0" eaLnBrk="0" hangingPunct="0"/>
            <a:r>
              <a:rPr lang="ar-SA" altLang="ja-JP">
                <a:cs typeface="Times New Roman" pitchFamily="18" charset="0"/>
              </a:rPr>
              <a:t>مكتبة جامعة السودان المفتوحة</a:t>
            </a:r>
            <a:r>
              <a:rPr lang="en-US" altLang="ja-JP">
                <a:ea typeface="MS PGothic" pitchFamily="34" charset="-128"/>
                <a:cs typeface="Times New Roman" pitchFamily="18" charset="0"/>
              </a:rPr>
              <a:t> Open University of Sudan Library</a:t>
            </a:r>
            <a:r>
              <a:rPr lang="en-US" altLang="ja-JP">
                <a:ea typeface="MS PGothic" pitchFamily="34" charset="-128"/>
              </a:rPr>
              <a:t> </a:t>
            </a:r>
          </a:p>
        </p:txBody>
      </p:sp>
      <p:pic>
        <p:nvPicPr>
          <p:cNvPr id="21510" name="Content Placeholder 9" descr="http://imageserver.ebscohost.com/img/imageqv/actual/w66/20071001/3205983.jpg?ephost1=dGJyMMvl7ESepq84xNvgOLCmr0iepq5Srqa4SK6WxWXS"/>
          <p:cNvPicPr>
            <a:picLocks noGrp="1"/>
          </p:cNvPicPr>
          <p:nvPr>
            <p:ph sz="half" idx="2"/>
          </p:nvPr>
        </p:nvPicPr>
        <p:blipFill>
          <a:blip r:embed="rId2"/>
          <a:srcRect/>
          <a:stretch>
            <a:fillRect/>
          </a:stretch>
        </p:blipFill>
        <p:spPr>
          <a:xfrm>
            <a:off x="5000625" y="1785938"/>
            <a:ext cx="3429000" cy="4286250"/>
          </a:xfrm>
        </p:spPr>
      </p:pic>
      <p:pic>
        <p:nvPicPr>
          <p:cNvPr id="21511" name="Picture 8"/>
          <p:cNvPicPr>
            <a:picLocks noGrp="1" noChangeAspect="1" noChangeArrowheads="1"/>
          </p:cNvPicPr>
          <p:nvPr>
            <p:ph sz="half" idx="1"/>
          </p:nvPr>
        </p:nvPicPr>
        <p:blipFill>
          <a:blip r:embed="rId3"/>
          <a:srcRect/>
          <a:stretch>
            <a:fillRect/>
          </a:stretch>
        </p:blipFill>
        <p:spPr>
          <a:xfrm>
            <a:off x="457200" y="1928813"/>
            <a:ext cx="4038600" cy="4000500"/>
          </a:xfrm>
          <a:noFill/>
        </p:spPr>
      </p:pic>
      <p:pic>
        <p:nvPicPr>
          <p:cNvPr id="8" name="Picture 24" descr="k"/>
          <p:cNvPicPr>
            <a:picLocks noChangeAspect="1" noChangeArrowheads="1"/>
          </p:cNvPicPr>
          <p:nvPr/>
        </p:nvPicPr>
        <p:blipFill>
          <a:blip r:embed="rId4"/>
          <a:srcRect/>
          <a:stretch>
            <a:fillRect/>
          </a:stretch>
        </p:blipFill>
        <p:spPr bwMode="auto">
          <a:xfrm>
            <a:off x="0" y="1"/>
            <a:ext cx="1214414" cy="1000108"/>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repeatCount="indefinite"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idx="4294967295"/>
          </p:nvPr>
        </p:nvSpPr>
        <p:spPr>
          <a:xfrm>
            <a:off x="6572250" y="152400"/>
            <a:ext cx="1744663" cy="381000"/>
          </a:xfrm>
          <a:effectLst>
            <a:outerShdw dist="35921" dir="2700000" algn="ctr" rotWithShape="0">
              <a:schemeClr val="tx2"/>
            </a:outerShdw>
          </a:effectLst>
        </p:spPr>
        <p:txBody>
          <a:bodyPr/>
          <a:lstStyle/>
          <a:p>
            <a:pPr algn="r" rtl="1">
              <a:lnSpc>
                <a:spcPct val="60000"/>
              </a:lnSpc>
              <a:defRPr/>
            </a:pPr>
            <a:r>
              <a:rPr lang="ar-EG" altLang="ko-KR" sz="3600" b="1" baseline="-4000" dirty="0" smtClean="0">
                <a:latin typeface="Arial" pitchFamily="34" charset="0"/>
                <a:ea typeface="Gulim" pitchFamily="34" charset="-127"/>
                <a:cs typeface="Arial" pitchFamily="34" charset="0"/>
              </a:rPr>
              <a:t>البحث </a:t>
            </a:r>
            <a:r>
              <a:rPr lang="ar-SA" altLang="ko-KR" sz="3600" b="1" baseline="-4000" dirty="0" smtClean="0">
                <a:latin typeface="Arial" pitchFamily="34" charset="0"/>
                <a:ea typeface="Gulim" pitchFamily="34" charset="-127"/>
                <a:cs typeface="Arial" pitchFamily="34" charset="0"/>
              </a:rPr>
              <a:t>الموجه</a:t>
            </a:r>
            <a:endParaRPr lang="ko-KR" altLang="en-US" sz="3600" b="1" baseline="-4000" dirty="0" smtClean="0">
              <a:latin typeface="Arial" pitchFamily="34" charset="0"/>
              <a:ea typeface="Gulim" pitchFamily="34" charset="-127"/>
              <a:cs typeface="Arial" pitchFamily="34" charset="0"/>
            </a:endParaRPr>
          </a:p>
        </p:txBody>
      </p:sp>
      <p:sp>
        <p:nvSpPr>
          <p:cNvPr id="4100" name="Rectangle 3"/>
          <p:cNvSpPr>
            <a:spLocks noChangeArrowheads="1"/>
          </p:cNvSpPr>
          <p:nvPr/>
        </p:nvSpPr>
        <p:spPr bwMode="auto">
          <a:xfrm>
            <a:off x="533400" y="1028700"/>
            <a:ext cx="8229600" cy="4056063"/>
          </a:xfrm>
          <a:prstGeom prst="rect">
            <a:avLst/>
          </a:prstGeom>
          <a:noFill/>
          <a:ln w="9525">
            <a:noFill/>
            <a:miter lim="800000"/>
            <a:headEnd/>
            <a:tailEnd/>
          </a:ln>
        </p:spPr>
        <p:txBody>
          <a:bodyPr>
            <a:spAutoFit/>
          </a:bodyPr>
          <a:lstStyle/>
          <a:p>
            <a:pPr eaLnBrk="0" hangingPunct="0">
              <a:lnSpc>
                <a:spcPct val="120000"/>
              </a:lnSpc>
              <a:spcBef>
                <a:spcPct val="50000"/>
              </a:spcBef>
              <a:buSzPct val="90000"/>
              <a:buFontTx/>
              <a:buBlip>
                <a:blip r:embed="rId4"/>
              </a:buBlip>
            </a:pPr>
            <a:r>
              <a:rPr lang="ar-EG" altLang="ko-KR" sz="1800" b="1">
                <a:solidFill>
                  <a:srgbClr val="FFCC00"/>
                </a:solidFill>
                <a:latin typeface="Arial" charset="0"/>
                <a:ea typeface="Gulim" pitchFamily="34" charset="-127"/>
              </a:rPr>
              <a:t>حقول البحث الموجه</a:t>
            </a:r>
            <a:endParaRPr lang="en-US" altLang="ko-KR" sz="1800" b="1">
              <a:solidFill>
                <a:srgbClr val="FFCC00"/>
              </a:solidFill>
              <a:latin typeface="Arial" charset="0"/>
              <a:ea typeface="Gulim" pitchFamily="34" charset="-127"/>
            </a:endParaRPr>
          </a:p>
          <a:p>
            <a:pPr eaLnBrk="0" hangingPunct="0">
              <a:lnSpc>
                <a:spcPct val="120000"/>
              </a:lnSpc>
              <a:spcBef>
                <a:spcPct val="50000"/>
              </a:spcBef>
            </a:pPr>
            <a:r>
              <a:rPr lang="ar-EG" altLang="ko-KR" sz="1600">
                <a:solidFill>
                  <a:srgbClr val="FFCC00"/>
                </a:solidFill>
                <a:latin typeface="Arial" charset="0"/>
                <a:ea typeface="Gulim" pitchFamily="34" charset="-127"/>
              </a:rPr>
              <a:t>يمكن إدخال كلمات البحث في</a:t>
            </a:r>
            <a:r>
              <a:rPr lang="ar-EG" altLang="ko-KR">
                <a:solidFill>
                  <a:srgbClr val="FFCC00"/>
                </a:solidFill>
                <a:ea typeface="Gulim" pitchFamily="34" charset="-127"/>
              </a:rPr>
              <a:t> </a:t>
            </a:r>
            <a:r>
              <a:rPr lang="ar-EG" altLang="ko-KR" sz="1600">
                <a:solidFill>
                  <a:srgbClr val="FFCC00"/>
                </a:solidFill>
                <a:latin typeface="Arial" charset="0"/>
              </a:rPr>
              <a:t>البحث الموجه في ثلاث حقول، واختيار اسماء الحقول التي سيتم البحث عنها من القائمة واختيار كلمات الربط (</a:t>
            </a:r>
            <a:r>
              <a:rPr lang="en-US" altLang="ko-KR" sz="1600">
                <a:solidFill>
                  <a:srgbClr val="FFCC00"/>
                </a:solidFill>
                <a:latin typeface="Arial" charset="0"/>
                <a:ea typeface="Gulim" pitchFamily="34" charset="-127"/>
              </a:rPr>
              <a:t>AND, OR, NOT</a:t>
            </a:r>
            <a:r>
              <a:rPr lang="ar-EG" altLang="ko-KR" sz="1600">
                <a:solidFill>
                  <a:srgbClr val="FFCC00"/>
                </a:solidFill>
                <a:latin typeface="Arial" charset="0"/>
              </a:rPr>
              <a:t>) لإجراء البحث.</a:t>
            </a:r>
            <a:endParaRPr lang="en-US" altLang="ko-KR" sz="1600">
              <a:solidFill>
                <a:srgbClr val="FFCC00"/>
              </a:solidFill>
              <a:latin typeface="Arial" charset="0"/>
              <a:ea typeface="Gulim" pitchFamily="34" charset="-127"/>
            </a:endParaRPr>
          </a:p>
          <a:p>
            <a:pPr algn="l" rtl="0" eaLnBrk="0" hangingPunct="0">
              <a:lnSpc>
                <a:spcPct val="120000"/>
              </a:lnSpc>
              <a:spcBef>
                <a:spcPct val="50000"/>
              </a:spcBef>
            </a:pPr>
            <a:endParaRPr lang="en-US" altLang="ko-KR" sz="1600">
              <a:latin typeface="Arial" charset="0"/>
              <a:ea typeface="Gulim" pitchFamily="34" charset="-127"/>
            </a:endParaRPr>
          </a:p>
          <a:p>
            <a:pPr algn="l" rtl="0" eaLnBrk="0" hangingPunct="0">
              <a:lnSpc>
                <a:spcPct val="120000"/>
              </a:lnSpc>
              <a:spcBef>
                <a:spcPct val="50000"/>
              </a:spcBef>
            </a:pPr>
            <a:endParaRPr lang="en-US" altLang="ko-KR" sz="1600">
              <a:latin typeface="Arial" charset="0"/>
              <a:ea typeface="Gulim" pitchFamily="34" charset="-127"/>
            </a:endParaRPr>
          </a:p>
          <a:p>
            <a:pPr algn="l" rtl="0" eaLnBrk="0" hangingPunct="0">
              <a:lnSpc>
                <a:spcPct val="120000"/>
              </a:lnSpc>
              <a:spcBef>
                <a:spcPct val="50000"/>
              </a:spcBef>
            </a:pPr>
            <a:endParaRPr lang="en-US" altLang="ko-KR" sz="1600">
              <a:latin typeface="Arial" charset="0"/>
              <a:ea typeface="Gulim" pitchFamily="34" charset="-127"/>
            </a:endParaRPr>
          </a:p>
          <a:p>
            <a:pPr eaLnBrk="0" hangingPunct="0">
              <a:lnSpc>
                <a:spcPct val="120000"/>
              </a:lnSpc>
              <a:spcBef>
                <a:spcPct val="50000"/>
              </a:spcBef>
              <a:buSzPct val="90000"/>
              <a:buFontTx/>
              <a:buBlip>
                <a:blip r:embed="rId4"/>
              </a:buBlip>
            </a:pPr>
            <a:r>
              <a:rPr lang="ar-EG" altLang="ko-KR" sz="1800" b="1">
                <a:solidFill>
                  <a:srgbClr val="FFCC00"/>
                </a:solidFill>
                <a:latin typeface="Arial" charset="0"/>
              </a:rPr>
              <a:t>بناء البحث</a:t>
            </a:r>
            <a:endParaRPr lang="en-US" altLang="ko-KR" sz="1800" b="1">
              <a:solidFill>
                <a:srgbClr val="FFCC00"/>
              </a:solidFill>
              <a:latin typeface="Arial" charset="0"/>
              <a:ea typeface="Gulim" pitchFamily="34" charset="-127"/>
            </a:endParaRPr>
          </a:p>
          <a:p>
            <a:pPr eaLnBrk="0" hangingPunct="0">
              <a:lnSpc>
                <a:spcPct val="120000"/>
              </a:lnSpc>
              <a:spcBef>
                <a:spcPct val="50000"/>
              </a:spcBef>
            </a:pPr>
            <a:r>
              <a:rPr lang="ar-EG" altLang="ko-KR" sz="1600">
                <a:solidFill>
                  <a:srgbClr val="FFCC00"/>
                </a:solidFill>
                <a:latin typeface="Arial" charset="0"/>
              </a:rPr>
              <a:t>يمكن أجراء بحث عن الكلمات في حقل </a:t>
            </a:r>
            <a:r>
              <a:rPr lang="ar-SA" altLang="ko-KR" sz="1600">
                <a:solidFill>
                  <a:srgbClr val="FFCC00"/>
                </a:solidFill>
                <a:latin typeface="Arial" charset="0"/>
              </a:rPr>
              <a:t>”</a:t>
            </a:r>
            <a:r>
              <a:rPr lang="ar-EG" altLang="ko-KR" sz="1600">
                <a:solidFill>
                  <a:srgbClr val="FFCC00"/>
                </a:solidFill>
                <a:latin typeface="Arial" charset="0"/>
              </a:rPr>
              <a:t> </a:t>
            </a:r>
            <a:r>
              <a:rPr lang="en-US" altLang="ko-KR" sz="1600">
                <a:solidFill>
                  <a:srgbClr val="FFCC00"/>
                </a:solidFill>
                <a:latin typeface="Arial" charset="0"/>
                <a:ea typeface="Gulim" pitchFamily="34" charset="-127"/>
              </a:rPr>
              <a:t>Find</a:t>
            </a:r>
            <a:r>
              <a:rPr lang="ar-EG" altLang="ko-KR" sz="1600">
                <a:solidFill>
                  <a:srgbClr val="FFCC00"/>
                </a:solidFill>
                <a:latin typeface="Arial" charset="0"/>
              </a:rPr>
              <a:t>“ وإضافة كلمات إضافية للبحث في حقل ”</a:t>
            </a:r>
            <a:r>
              <a:rPr lang="en-US" altLang="ko-KR" sz="1600">
                <a:solidFill>
                  <a:srgbClr val="FFCC00"/>
                </a:solidFill>
                <a:latin typeface="Arial" charset="0"/>
                <a:ea typeface="Gulim" pitchFamily="34" charset="-127"/>
              </a:rPr>
              <a:t>Terms</a:t>
            </a:r>
            <a:r>
              <a:rPr lang="ar-EG" altLang="ko-KR" sz="1600">
                <a:solidFill>
                  <a:srgbClr val="FFCC00"/>
                </a:solidFill>
                <a:latin typeface="Arial" charset="0"/>
              </a:rPr>
              <a:t>“ واختيار اسم الحقل من القائمة وربطها </a:t>
            </a:r>
            <a:r>
              <a:rPr lang="ar-SA" altLang="ko-KR" sz="1600">
                <a:solidFill>
                  <a:srgbClr val="FFCC00"/>
                </a:solidFill>
                <a:latin typeface="Arial" charset="0"/>
              </a:rPr>
              <a:t>ب</a:t>
            </a:r>
            <a:r>
              <a:rPr lang="ar-EG" altLang="ko-KR" sz="1600">
                <a:solidFill>
                  <a:srgbClr val="FFCC00"/>
                </a:solidFill>
                <a:latin typeface="Arial" charset="0"/>
              </a:rPr>
              <a:t>(</a:t>
            </a:r>
            <a:r>
              <a:rPr lang="en-US" altLang="ko-KR" sz="1600">
                <a:solidFill>
                  <a:srgbClr val="FFCC00"/>
                </a:solidFill>
                <a:latin typeface="Arial" charset="0"/>
                <a:ea typeface="Gulim" pitchFamily="34" charset="-127"/>
              </a:rPr>
              <a:t>And, Or, Not</a:t>
            </a:r>
            <a:r>
              <a:rPr lang="ar-EG" altLang="ko-KR" sz="1600">
                <a:solidFill>
                  <a:srgbClr val="FFCC00"/>
                </a:solidFill>
                <a:latin typeface="Arial" charset="0"/>
              </a:rPr>
              <a:t>) حيث يمكن ربط كلمات البحث في النص مع الكلمات التي يتم البحث عنها في حقل </a:t>
            </a:r>
            <a:r>
              <a:rPr lang="en-US" altLang="ko-KR" sz="1600">
                <a:solidFill>
                  <a:srgbClr val="FFCC00"/>
                </a:solidFill>
                <a:latin typeface="Arial" charset="0"/>
                <a:ea typeface="Gulim" pitchFamily="34" charset="-127"/>
              </a:rPr>
              <a:t>FIND</a:t>
            </a:r>
            <a:r>
              <a:rPr lang="ar-EG" altLang="ko-KR" sz="1600">
                <a:solidFill>
                  <a:srgbClr val="FFCC00"/>
                </a:solidFill>
                <a:latin typeface="Arial" charset="0"/>
              </a:rPr>
              <a:t>.</a:t>
            </a:r>
            <a:endParaRPr lang="en-US" altLang="ko-KR" sz="1600">
              <a:solidFill>
                <a:srgbClr val="FFCC00"/>
              </a:solidFill>
              <a:latin typeface="Arial" charset="0"/>
              <a:ea typeface="Gulim" pitchFamily="34" charset="-127"/>
            </a:endParaRPr>
          </a:p>
        </p:txBody>
      </p:sp>
      <p:pic>
        <p:nvPicPr>
          <p:cNvPr id="4101" name="Picture 5" descr="adv01"/>
          <p:cNvPicPr>
            <a:picLocks noChangeAspect="1" noChangeArrowheads="1"/>
          </p:cNvPicPr>
          <p:nvPr/>
        </p:nvPicPr>
        <p:blipFill>
          <a:blip r:embed="rId5"/>
          <a:srcRect/>
          <a:stretch>
            <a:fillRect/>
          </a:stretch>
        </p:blipFill>
        <p:spPr bwMode="auto">
          <a:xfrm>
            <a:off x="593725" y="5334000"/>
            <a:ext cx="7788275" cy="1281113"/>
          </a:xfrm>
          <a:prstGeom prst="rect">
            <a:avLst/>
          </a:prstGeom>
          <a:noFill/>
          <a:ln w="9525">
            <a:noFill/>
            <a:miter lim="800000"/>
            <a:headEnd/>
            <a:tailEnd/>
          </a:ln>
        </p:spPr>
      </p:pic>
      <p:graphicFrame>
        <p:nvGraphicFramePr>
          <p:cNvPr id="4098" name="Object 10"/>
          <p:cNvGraphicFramePr>
            <a:graphicFrameLocks noChangeAspect="1"/>
          </p:cNvGraphicFramePr>
          <p:nvPr/>
        </p:nvGraphicFramePr>
        <p:xfrm>
          <a:off x="755650" y="2349500"/>
          <a:ext cx="6769100" cy="1584325"/>
        </p:xfrm>
        <a:graphic>
          <a:graphicData uri="http://schemas.openxmlformats.org/presentationml/2006/ole">
            <p:oleObj spid="_x0000_s4098" name="Bitmap Image" r:id="rId6" imgW="7020905" imgH="1771429" progId="PBrush">
              <p:embed/>
            </p:oleObj>
          </a:graphicData>
        </a:graphic>
      </p:graphicFrame>
      <p:sp>
        <p:nvSpPr>
          <p:cNvPr id="4103" name="Rectangle 12"/>
          <p:cNvSpPr>
            <a:spLocks noChangeArrowheads="1"/>
          </p:cNvSpPr>
          <p:nvPr/>
        </p:nvSpPr>
        <p:spPr bwMode="auto">
          <a:xfrm>
            <a:off x="0" y="6400800"/>
            <a:ext cx="7318375" cy="457200"/>
          </a:xfrm>
          <a:prstGeom prst="rect">
            <a:avLst/>
          </a:prstGeom>
          <a:noFill/>
          <a:ln w="9525">
            <a:noFill/>
            <a:miter lim="800000"/>
            <a:headEnd/>
            <a:tailEnd/>
          </a:ln>
        </p:spPr>
        <p:txBody>
          <a:bodyPr anchor="ctr">
            <a:spAutoFit/>
          </a:bodyPr>
          <a:lstStyle/>
          <a:p>
            <a:pPr algn="l" rtl="0" eaLnBrk="0" hangingPunct="0"/>
            <a:r>
              <a:rPr lang="ar-SA" altLang="ja-JP">
                <a:cs typeface="Times New Roman" pitchFamily="18" charset="0"/>
              </a:rPr>
              <a:t>مكتبة جامعة السودان المفتوحة</a:t>
            </a:r>
            <a:r>
              <a:rPr lang="en-US" altLang="ja-JP">
                <a:ea typeface="MS PGothic" pitchFamily="34" charset="-128"/>
                <a:cs typeface="Times New Roman" pitchFamily="18" charset="0"/>
              </a:rPr>
              <a:t> Open University of Sudan Library</a:t>
            </a:r>
            <a:r>
              <a:rPr lang="en-US" altLang="ja-JP">
                <a:ea typeface="MS PGothic" pitchFamily="34" charset="-128"/>
              </a:rPr>
              <a:t> </a:t>
            </a:r>
          </a:p>
        </p:txBody>
      </p:sp>
      <p:pic>
        <p:nvPicPr>
          <p:cNvPr id="8" name="Picture 24" descr="k"/>
          <p:cNvPicPr>
            <a:picLocks noChangeAspect="1" noChangeArrowheads="1"/>
          </p:cNvPicPr>
          <p:nvPr/>
        </p:nvPicPr>
        <p:blipFill>
          <a:blip r:embed="rId7"/>
          <a:srcRect/>
          <a:stretch>
            <a:fillRect/>
          </a:stretch>
        </p:blipFill>
        <p:spPr bwMode="auto">
          <a:xfrm>
            <a:off x="0" y="1"/>
            <a:ext cx="1285852" cy="857232"/>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repeatCount="indefinite"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idx="4294967295"/>
          </p:nvPr>
        </p:nvSpPr>
        <p:spPr>
          <a:xfrm>
            <a:off x="468313" y="152400"/>
            <a:ext cx="7848600" cy="381000"/>
          </a:xfrm>
          <a:effectLst>
            <a:outerShdw dist="35921" dir="2700000" algn="ctr" rotWithShape="0">
              <a:schemeClr val="tx2"/>
            </a:outerShdw>
          </a:effectLst>
        </p:spPr>
        <p:txBody>
          <a:bodyPr/>
          <a:lstStyle/>
          <a:p>
            <a:pPr algn="r" rtl="1">
              <a:lnSpc>
                <a:spcPct val="60000"/>
              </a:lnSpc>
              <a:defRPr/>
            </a:pPr>
            <a:r>
              <a:rPr lang="ar-SA" altLang="ko-KR" sz="3600" b="1" baseline="-4000" dirty="0" smtClean="0">
                <a:latin typeface="Arial" pitchFamily="34" charset="0"/>
                <a:ea typeface="Gulim" pitchFamily="34" charset="-127"/>
                <a:cs typeface="Arial" pitchFamily="34" charset="0"/>
              </a:rPr>
              <a:t>ا</a:t>
            </a:r>
            <a:r>
              <a:rPr lang="ar-EG" altLang="ko-KR" sz="3600" b="1" baseline="-4000" dirty="0" smtClean="0">
                <a:latin typeface="Arial" pitchFamily="34" charset="0"/>
                <a:ea typeface="Gulim" pitchFamily="34" charset="-127"/>
                <a:cs typeface="Arial" pitchFamily="34" charset="0"/>
              </a:rPr>
              <a:t>ستخدام خطوات البحث السابقة</a:t>
            </a:r>
            <a:r>
              <a:rPr lang="ar-SA" altLang="ko-KR" sz="3600" b="1" baseline="-4000" dirty="0" smtClean="0">
                <a:latin typeface="Arial" pitchFamily="34" charset="0"/>
                <a:ea typeface="Gulim" pitchFamily="34" charset="-127"/>
                <a:cs typeface="Arial" pitchFamily="34" charset="0"/>
              </a:rPr>
              <a:t> </a:t>
            </a:r>
            <a:r>
              <a:rPr lang="ar-EG" altLang="ko-KR" sz="3600" b="1" baseline="-4000" dirty="0" smtClean="0">
                <a:latin typeface="Arial" pitchFamily="34" charset="0"/>
                <a:ea typeface="Gulim" pitchFamily="34" charset="-127"/>
                <a:cs typeface="Arial" pitchFamily="34" charset="0"/>
              </a:rPr>
              <a:t>- </a:t>
            </a:r>
            <a:r>
              <a:rPr lang="en-US" altLang="ko-KR" sz="3600" b="1" baseline="-4000" dirty="0" smtClean="0">
                <a:latin typeface="Arial" pitchFamily="34" charset="0"/>
                <a:ea typeface="Gulim" pitchFamily="34" charset="-127"/>
                <a:cs typeface="Arial" pitchFamily="34" charset="0"/>
              </a:rPr>
              <a:t>Search History</a:t>
            </a:r>
            <a:endParaRPr lang="ko-KR" altLang="en-US" sz="3600" dirty="0" smtClean="0">
              <a:latin typeface="Arial" pitchFamily="34" charset="0"/>
              <a:ea typeface="Gulim" pitchFamily="34" charset="-127"/>
            </a:endParaRPr>
          </a:p>
        </p:txBody>
      </p:sp>
      <p:pic>
        <p:nvPicPr>
          <p:cNvPr id="22531" name="Picture 7" descr="history"/>
          <p:cNvPicPr>
            <a:picLocks noChangeAspect="1" noChangeArrowheads="1"/>
          </p:cNvPicPr>
          <p:nvPr/>
        </p:nvPicPr>
        <p:blipFill>
          <a:blip r:embed="rId3"/>
          <a:srcRect/>
          <a:stretch>
            <a:fillRect/>
          </a:stretch>
        </p:blipFill>
        <p:spPr bwMode="auto">
          <a:xfrm>
            <a:off x="228600" y="990600"/>
            <a:ext cx="8686800" cy="2438400"/>
          </a:xfrm>
          <a:prstGeom prst="rect">
            <a:avLst/>
          </a:prstGeom>
          <a:noFill/>
          <a:ln w="9525">
            <a:noFill/>
            <a:miter lim="800000"/>
            <a:headEnd/>
            <a:tailEnd/>
          </a:ln>
        </p:spPr>
      </p:pic>
      <p:sp>
        <p:nvSpPr>
          <p:cNvPr id="22532" name="Rectangle 8"/>
          <p:cNvSpPr>
            <a:spLocks noChangeArrowheads="1"/>
          </p:cNvSpPr>
          <p:nvPr/>
        </p:nvSpPr>
        <p:spPr bwMode="auto">
          <a:xfrm>
            <a:off x="34925" y="3657600"/>
            <a:ext cx="8915400" cy="2713038"/>
          </a:xfrm>
          <a:prstGeom prst="rect">
            <a:avLst/>
          </a:prstGeom>
          <a:noFill/>
          <a:ln w="9525">
            <a:noFill/>
            <a:miter lim="800000"/>
            <a:headEnd/>
            <a:tailEnd/>
          </a:ln>
        </p:spPr>
        <p:txBody>
          <a:bodyPr>
            <a:spAutoFit/>
          </a:bodyPr>
          <a:lstStyle/>
          <a:p>
            <a:pPr eaLnBrk="0" hangingPunct="0">
              <a:lnSpc>
                <a:spcPct val="90000"/>
              </a:lnSpc>
              <a:spcBef>
                <a:spcPct val="50000"/>
              </a:spcBef>
            </a:pPr>
            <a:r>
              <a:rPr lang="en-US" altLang="ko-KR" sz="1600" dirty="0">
                <a:solidFill>
                  <a:srgbClr val="FFCC00"/>
                </a:solidFill>
                <a:latin typeface="Arial" charset="0"/>
                <a:ea typeface="Gulim" pitchFamily="34" charset="-127"/>
              </a:rPr>
              <a:t>Add to Search	</a:t>
            </a:r>
            <a:r>
              <a:rPr lang="ar-EG" altLang="ko-KR" sz="1600">
                <a:solidFill>
                  <a:srgbClr val="FFCC00"/>
                </a:solidFill>
                <a:latin typeface="Arial" charset="0"/>
                <a:ea typeface="Gulim" pitchFamily="34" charset="-127"/>
              </a:rPr>
              <a:t>لجمع بحثين بوضع علامة على الحقلين </a:t>
            </a:r>
            <a:r>
              <a:rPr lang="ar-SA" altLang="ko-KR" sz="1600">
                <a:solidFill>
                  <a:srgbClr val="FFCC00"/>
                </a:solidFill>
                <a:latin typeface="Arial" charset="0"/>
                <a:ea typeface="Gulim" pitchFamily="34" charset="-127"/>
              </a:rPr>
              <a:t>و</a:t>
            </a:r>
            <a:r>
              <a:rPr lang="ar-EG" altLang="ko-KR" sz="1600">
                <a:solidFill>
                  <a:srgbClr val="FFCC00"/>
                </a:solidFill>
                <a:latin typeface="Arial" charset="0"/>
                <a:ea typeface="Gulim" pitchFamily="34" charset="-127"/>
              </a:rPr>
              <a:t>اختيار رابط البحث.</a:t>
            </a:r>
            <a:endParaRPr lang="en-US" altLang="ko-KR" sz="1600" dirty="0">
              <a:solidFill>
                <a:srgbClr val="FFCC00"/>
              </a:solidFill>
              <a:latin typeface="Arial" charset="0"/>
              <a:ea typeface="Gulim" pitchFamily="34" charset="-127"/>
            </a:endParaRPr>
          </a:p>
          <a:p>
            <a:pPr eaLnBrk="0" hangingPunct="0">
              <a:lnSpc>
                <a:spcPct val="90000"/>
              </a:lnSpc>
              <a:spcBef>
                <a:spcPct val="50000"/>
              </a:spcBef>
            </a:pPr>
            <a:r>
              <a:rPr lang="en-US" altLang="ko-KR" sz="1600" dirty="0">
                <a:solidFill>
                  <a:srgbClr val="FFCC00"/>
                </a:solidFill>
                <a:latin typeface="Arial" charset="0"/>
                <a:ea typeface="Gulim" pitchFamily="34" charset="-127"/>
              </a:rPr>
              <a:t>Search ID # 	</a:t>
            </a:r>
            <a:r>
              <a:rPr lang="ar-EG" altLang="ko-KR" sz="1600">
                <a:solidFill>
                  <a:srgbClr val="FFCC00"/>
                </a:solidFill>
                <a:latin typeface="Arial" charset="0"/>
              </a:rPr>
              <a:t>الرقم المخصص لخطوة البحث مثال</a:t>
            </a:r>
            <a:r>
              <a:rPr lang="en-US" altLang="ko-KR" sz="1600" dirty="0">
                <a:solidFill>
                  <a:srgbClr val="FFCC00"/>
                </a:solidFill>
                <a:latin typeface="Arial" charset="0"/>
                <a:ea typeface="Gulim" pitchFamily="34" charset="-127"/>
              </a:rPr>
              <a:t> </a:t>
            </a:r>
            <a:r>
              <a:rPr lang="ar-EG" altLang="ko-KR" sz="1600">
                <a:solidFill>
                  <a:srgbClr val="FFCC00"/>
                </a:solidFill>
                <a:latin typeface="Arial" charset="0"/>
              </a:rPr>
              <a:t> (</a:t>
            </a:r>
            <a:r>
              <a:rPr lang="en-US" altLang="ko-KR" sz="1600" dirty="0">
                <a:solidFill>
                  <a:srgbClr val="FFCC00"/>
                </a:solidFill>
                <a:latin typeface="Arial" charset="0"/>
                <a:ea typeface="Gulim" pitchFamily="34" charset="-127"/>
              </a:rPr>
              <a:t>S1,S2, …</a:t>
            </a:r>
            <a:r>
              <a:rPr lang="ar-EG" altLang="ko-KR" sz="1600">
                <a:solidFill>
                  <a:srgbClr val="FFCC00"/>
                </a:solidFill>
                <a:latin typeface="Arial" charset="0"/>
              </a:rPr>
              <a:t>)</a:t>
            </a:r>
            <a:endParaRPr lang="en-US" altLang="ko-KR" sz="1600" dirty="0">
              <a:solidFill>
                <a:srgbClr val="FFCC00"/>
              </a:solidFill>
              <a:latin typeface="Arial" charset="0"/>
              <a:ea typeface="Gulim" pitchFamily="34" charset="-127"/>
            </a:endParaRPr>
          </a:p>
          <a:p>
            <a:pPr eaLnBrk="0" hangingPunct="0">
              <a:lnSpc>
                <a:spcPct val="90000"/>
              </a:lnSpc>
              <a:spcBef>
                <a:spcPct val="50000"/>
              </a:spcBef>
            </a:pPr>
            <a:r>
              <a:rPr lang="en-US" altLang="ko-KR" sz="1600" dirty="0">
                <a:solidFill>
                  <a:srgbClr val="FFCC00"/>
                </a:solidFill>
                <a:latin typeface="Arial" charset="0"/>
                <a:ea typeface="Gulim" pitchFamily="34" charset="-127"/>
              </a:rPr>
              <a:t>Search Terms 	</a:t>
            </a:r>
            <a:r>
              <a:rPr lang="ar-EG" altLang="ko-KR" sz="1600">
                <a:solidFill>
                  <a:srgbClr val="FFCC00"/>
                </a:solidFill>
                <a:latin typeface="Arial" charset="0"/>
              </a:rPr>
              <a:t>النصوص التي يتم البحث عنها في حقل ” </a:t>
            </a:r>
            <a:r>
              <a:rPr lang="en-US" altLang="ko-KR" sz="1600" dirty="0">
                <a:solidFill>
                  <a:srgbClr val="FFCC00"/>
                </a:solidFill>
                <a:latin typeface="Arial" charset="0"/>
                <a:ea typeface="Gulim" pitchFamily="34" charset="-127"/>
              </a:rPr>
              <a:t>Find</a:t>
            </a:r>
            <a:r>
              <a:rPr lang="ar-EG" altLang="ko-KR" sz="1600">
                <a:solidFill>
                  <a:srgbClr val="FFCC00"/>
                </a:solidFill>
                <a:latin typeface="Arial" charset="0"/>
              </a:rPr>
              <a:t>“</a:t>
            </a:r>
            <a:r>
              <a:rPr lang="en-US" altLang="ko-KR" sz="1600" dirty="0">
                <a:solidFill>
                  <a:srgbClr val="FFCC00"/>
                </a:solidFill>
                <a:latin typeface="Arial" charset="0"/>
                <a:ea typeface="Gulim" pitchFamily="34" charset="-127"/>
              </a:rPr>
              <a:t> </a:t>
            </a:r>
          </a:p>
          <a:p>
            <a:pPr eaLnBrk="0" hangingPunct="0">
              <a:lnSpc>
                <a:spcPct val="90000"/>
              </a:lnSpc>
              <a:spcBef>
                <a:spcPct val="50000"/>
              </a:spcBef>
            </a:pPr>
            <a:r>
              <a:rPr lang="en-US" altLang="ko-KR" sz="1600" dirty="0">
                <a:solidFill>
                  <a:srgbClr val="FFCC00"/>
                </a:solidFill>
                <a:latin typeface="Arial" charset="0"/>
                <a:ea typeface="Gulim" pitchFamily="34" charset="-127"/>
              </a:rPr>
              <a:t>Limiters		</a:t>
            </a:r>
            <a:r>
              <a:rPr lang="ar-EG" altLang="ko-KR" sz="1600">
                <a:solidFill>
                  <a:srgbClr val="FFCC00"/>
                </a:solidFill>
                <a:latin typeface="Arial" charset="0"/>
              </a:rPr>
              <a:t>المحددات المستخدمة </a:t>
            </a:r>
            <a:r>
              <a:rPr lang="ar-SA" altLang="ko-KR" sz="1600">
                <a:solidFill>
                  <a:srgbClr val="FFCC00"/>
                </a:solidFill>
                <a:latin typeface="Arial" charset="0"/>
              </a:rPr>
              <a:t>في </a:t>
            </a:r>
            <a:r>
              <a:rPr lang="ar-EG" altLang="ko-KR" sz="1600">
                <a:solidFill>
                  <a:srgbClr val="FFCC00"/>
                </a:solidFill>
                <a:latin typeface="Arial" charset="0"/>
              </a:rPr>
              <a:t>إجراء البحث</a:t>
            </a:r>
            <a:r>
              <a:rPr lang="en-US" altLang="ko-KR" sz="1600" dirty="0">
                <a:solidFill>
                  <a:srgbClr val="FFCC00"/>
                </a:solidFill>
                <a:latin typeface="Arial" charset="0"/>
                <a:ea typeface="Gulim" pitchFamily="34" charset="-127"/>
              </a:rPr>
              <a:t>.</a:t>
            </a:r>
          </a:p>
          <a:p>
            <a:pPr eaLnBrk="0" hangingPunct="0">
              <a:lnSpc>
                <a:spcPct val="90000"/>
              </a:lnSpc>
              <a:spcBef>
                <a:spcPct val="50000"/>
              </a:spcBef>
            </a:pPr>
            <a:r>
              <a:rPr lang="en-US" altLang="ko-KR" sz="1600" dirty="0">
                <a:solidFill>
                  <a:srgbClr val="FFCC00"/>
                </a:solidFill>
                <a:latin typeface="Arial" charset="0"/>
                <a:ea typeface="Gulim" pitchFamily="34" charset="-127"/>
              </a:rPr>
              <a:t>Results		</a:t>
            </a:r>
            <a:r>
              <a:rPr lang="ar-EG" altLang="ko-KR" sz="1600">
                <a:solidFill>
                  <a:srgbClr val="FFCC00"/>
                </a:solidFill>
                <a:latin typeface="Arial" charset="0"/>
              </a:rPr>
              <a:t>عدد التسجيلات التي ظهرت</a:t>
            </a:r>
            <a:r>
              <a:rPr lang="ar-SA" altLang="ko-KR" sz="1600">
                <a:solidFill>
                  <a:srgbClr val="FFCC00"/>
                </a:solidFill>
                <a:latin typeface="Arial" charset="0"/>
              </a:rPr>
              <a:t> في </a:t>
            </a:r>
            <a:r>
              <a:rPr lang="ar-EG" altLang="ko-KR" sz="1600">
                <a:solidFill>
                  <a:srgbClr val="FFCC00"/>
                </a:solidFill>
                <a:latin typeface="Arial" charset="0"/>
              </a:rPr>
              <a:t> </a:t>
            </a:r>
            <a:r>
              <a:rPr lang="ar-SA" altLang="ko-KR" sz="1600">
                <a:solidFill>
                  <a:srgbClr val="FFCC00"/>
                </a:solidFill>
                <a:latin typeface="Arial" charset="0"/>
              </a:rPr>
              <a:t>نتيجة ا</a:t>
            </a:r>
            <a:r>
              <a:rPr lang="ar-EG" altLang="ko-KR" sz="1600">
                <a:solidFill>
                  <a:srgbClr val="FFCC00"/>
                </a:solidFill>
                <a:latin typeface="Arial" charset="0"/>
              </a:rPr>
              <a:t>لبحث</a:t>
            </a:r>
            <a:r>
              <a:rPr lang="en-US" altLang="ko-KR" sz="1600" dirty="0">
                <a:solidFill>
                  <a:srgbClr val="FFCC00"/>
                </a:solidFill>
                <a:latin typeface="Arial" charset="0"/>
                <a:ea typeface="Gulim" pitchFamily="34" charset="-127"/>
              </a:rPr>
              <a:t>. </a:t>
            </a:r>
          </a:p>
          <a:p>
            <a:pPr eaLnBrk="0" hangingPunct="0">
              <a:lnSpc>
                <a:spcPct val="90000"/>
              </a:lnSpc>
              <a:spcBef>
                <a:spcPct val="50000"/>
              </a:spcBef>
            </a:pPr>
            <a:r>
              <a:rPr lang="en-US" altLang="ko-KR" sz="1600" dirty="0">
                <a:solidFill>
                  <a:srgbClr val="FFCC00"/>
                </a:solidFill>
                <a:latin typeface="Arial" charset="0"/>
                <a:ea typeface="Gulim" pitchFamily="34" charset="-127"/>
              </a:rPr>
              <a:t>Revise Search	</a:t>
            </a:r>
            <a:r>
              <a:rPr lang="ar-EG" altLang="ko-KR" sz="1600">
                <a:solidFill>
                  <a:srgbClr val="FFCC00"/>
                </a:solidFill>
                <a:latin typeface="Arial" charset="0"/>
              </a:rPr>
              <a:t>دليل </a:t>
            </a:r>
            <a:r>
              <a:rPr lang="ar-SA" altLang="ko-KR" sz="1600">
                <a:solidFill>
                  <a:srgbClr val="FFCC00"/>
                </a:solidFill>
                <a:latin typeface="Arial" charset="0"/>
              </a:rPr>
              <a:t>لإم</a:t>
            </a:r>
            <a:r>
              <a:rPr lang="ar-EG" altLang="ko-KR" sz="1600">
                <a:solidFill>
                  <a:srgbClr val="FFCC00"/>
                </a:solidFill>
                <a:latin typeface="Arial" charset="0"/>
              </a:rPr>
              <a:t>كانية تعديل كلمات البحث.</a:t>
            </a:r>
            <a:r>
              <a:rPr lang="en-US" altLang="ko-KR" sz="1600" dirty="0">
                <a:solidFill>
                  <a:srgbClr val="FFCC00"/>
                </a:solidFill>
                <a:latin typeface="Arial" charset="0"/>
                <a:ea typeface="Gulim" pitchFamily="34" charset="-127"/>
              </a:rPr>
              <a:t> </a:t>
            </a:r>
          </a:p>
          <a:p>
            <a:pPr eaLnBrk="0" hangingPunct="0">
              <a:lnSpc>
                <a:spcPct val="90000"/>
              </a:lnSpc>
              <a:spcBef>
                <a:spcPct val="50000"/>
              </a:spcBef>
            </a:pPr>
            <a:r>
              <a:rPr lang="en-US" altLang="ko-KR" sz="1600" dirty="0">
                <a:solidFill>
                  <a:srgbClr val="FFCC00"/>
                </a:solidFill>
                <a:latin typeface="Arial" charset="0"/>
                <a:ea typeface="Gulim" pitchFamily="34" charset="-127"/>
              </a:rPr>
              <a:t>Delete		</a:t>
            </a:r>
            <a:r>
              <a:rPr lang="ar-EG" altLang="ko-KR" sz="1600">
                <a:solidFill>
                  <a:srgbClr val="FFCC00"/>
                </a:solidFill>
                <a:latin typeface="Arial" charset="0"/>
              </a:rPr>
              <a:t>دليل يمكن من إلغاء حقول محددة في خطوات البحث.</a:t>
            </a:r>
            <a:r>
              <a:rPr lang="en-US" altLang="ko-KR" sz="1600" dirty="0">
                <a:solidFill>
                  <a:srgbClr val="FFCC00"/>
                </a:solidFill>
                <a:latin typeface="Arial" charset="0"/>
                <a:ea typeface="Gulim" pitchFamily="34" charset="-127"/>
              </a:rPr>
              <a:t> </a:t>
            </a:r>
          </a:p>
          <a:p>
            <a:pPr eaLnBrk="0" hangingPunct="0">
              <a:lnSpc>
                <a:spcPct val="90000"/>
              </a:lnSpc>
              <a:spcBef>
                <a:spcPct val="50000"/>
              </a:spcBef>
            </a:pPr>
            <a:r>
              <a:rPr lang="en-US" altLang="ko-KR" sz="1600" dirty="0">
                <a:solidFill>
                  <a:srgbClr val="FFCC00"/>
                </a:solidFill>
                <a:latin typeface="Arial" charset="0"/>
                <a:ea typeface="Gulim" pitchFamily="34" charset="-127"/>
              </a:rPr>
              <a:t>Show More/Less	</a:t>
            </a:r>
            <a:r>
              <a:rPr lang="ar-EG" altLang="ko-KR" sz="1600">
                <a:solidFill>
                  <a:srgbClr val="FFCC00"/>
                </a:solidFill>
                <a:latin typeface="Arial" charset="0"/>
              </a:rPr>
              <a:t>يمكن من وضع رقم محدد لخطوات البحث السابقة.</a:t>
            </a:r>
            <a:endParaRPr lang="en-US" altLang="ko-KR" sz="1600" dirty="0">
              <a:solidFill>
                <a:srgbClr val="FFCC00"/>
              </a:solidFill>
              <a:latin typeface="Arial" charset="0"/>
              <a:ea typeface="Gulim" pitchFamily="34" charset="-127"/>
            </a:endParaRPr>
          </a:p>
        </p:txBody>
      </p:sp>
      <p:sp>
        <p:nvSpPr>
          <p:cNvPr id="22534" name="Rectangle 10"/>
          <p:cNvSpPr>
            <a:spLocks noChangeArrowheads="1"/>
          </p:cNvSpPr>
          <p:nvPr/>
        </p:nvSpPr>
        <p:spPr bwMode="auto">
          <a:xfrm>
            <a:off x="0" y="6400800"/>
            <a:ext cx="7318375" cy="457200"/>
          </a:xfrm>
          <a:prstGeom prst="rect">
            <a:avLst/>
          </a:prstGeom>
          <a:noFill/>
          <a:ln w="9525">
            <a:noFill/>
            <a:miter lim="800000"/>
            <a:headEnd/>
            <a:tailEnd/>
          </a:ln>
        </p:spPr>
        <p:txBody>
          <a:bodyPr anchor="ctr">
            <a:spAutoFit/>
          </a:bodyPr>
          <a:lstStyle/>
          <a:p>
            <a:pPr algn="l" rtl="0" eaLnBrk="0" hangingPunct="0"/>
            <a:r>
              <a:rPr lang="ar-SA" altLang="ja-JP">
                <a:cs typeface="Times New Roman" pitchFamily="18" charset="0"/>
              </a:rPr>
              <a:t>مكتبة جامعة السودان المفتوحة</a:t>
            </a:r>
            <a:r>
              <a:rPr lang="en-US" altLang="ja-JP" dirty="0">
                <a:ea typeface="MS PGothic" pitchFamily="34" charset="-128"/>
                <a:cs typeface="Times New Roman" pitchFamily="18" charset="0"/>
              </a:rPr>
              <a:t> Open University of Sudan Library</a:t>
            </a:r>
            <a:r>
              <a:rPr lang="en-US" altLang="ja-JP" dirty="0">
                <a:ea typeface="MS PGothic" pitchFamily="34" charset="-128"/>
              </a:rPr>
              <a:t> </a:t>
            </a:r>
          </a:p>
        </p:txBody>
      </p:sp>
      <p:pic>
        <p:nvPicPr>
          <p:cNvPr id="7" name="Picture 24" descr="k"/>
          <p:cNvPicPr>
            <a:picLocks noChangeAspect="1" noChangeArrowheads="1"/>
          </p:cNvPicPr>
          <p:nvPr/>
        </p:nvPicPr>
        <p:blipFill>
          <a:blip r:embed="rId4"/>
          <a:srcRect/>
          <a:stretch>
            <a:fillRect/>
          </a:stretch>
        </p:blipFill>
        <p:spPr bwMode="auto">
          <a:xfrm>
            <a:off x="0" y="1"/>
            <a:ext cx="1619250" cy="857231"/>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repeatCount="indefinite"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Grp="1" noChangeArrowheads="1"/>
          </p:cNvSpPr>
          <p:nvPr>
            <p:ph type="title" idx="4294967295"/>
          </p:nvPr>
        </p:nvSpPr>
        <p:spPr>
          <a:xfrm>
            <a:off x="468313" y="152400"/>
            <a:ext cx="7848600" cy="381000"/>
          </a:xfrm>
          <a:effectLst>
            <a:outerShdw dist="35921" dir="2700000" algn="ctr" rotWithShape="0">
              <a:schemeClr val="tx2"/>
            </a:outerShdw>
          </a:effectLst>
        </p:spPr>
        <p:txBody>
          <a:bodyPr/>
          <a:lstStyle/>
          <a:p>
            <a:pPr algn="r" rtl="1">
              <a:lnSpc>
                <a:spcPct val="80000"/>
              </a:lnSpc>
              <a:defRPr/>
            </a:pPr>
            <a:r>
              <a:rPr lang="ar-EG" altLang="ko-KR" sz="3600" b="1" baseline="-4000" dirty="0" smtClean="0">
                <a:latin typeface="Arial" pitchFamily="34" charset="0"/>
                <a:ea typeface="Gulim" pitchFamily="34" charset="-127"/>
                <a:cs typeface="Arial" pitchFamily="34" charset="0"/>
              </a:rPr>
              <a:t>البحث بوسائل البحث المرئي</a:t>
            </a:r>
            <a:r>
              <a:rPr lang="en-US" altLang="ko-KR" sz="3600" b="1" baseline="-4000" dirty="0" smtClean="0">
                <a:latin typeface="Arial" pitchFamily="34" charset="0"/>
                <a:ea typeface="Gulim" pitchFamily="34" charset="-127"/>
                <a:cs typeface="Arial" pitchFamily="34" charset="0"/>
              </a:rPr>
              <a:t> </a:t>
            </a:r>
            <a:r>
              <a:rPr lang="en-US" altLang="ko-KR" sz="3200" baseline="-4000" dirty="0" smtClean="0">
                <a:ea typeface="Gulim" pitchFamily="34" charset="-127"/>
                <a:cs typeface="Arial" pitchFamily="34" charset="0"/>
              </a:rPr>
              <a:t>Visual Search</a:t>
            </a:r>
            <a:endParaRPr lang="ko-KR" altLang="en-US" sz="3200" baseline="-4000" dirty="0" smtClean="0">
              <a:ea typeface="Gulim" pitchFamily="34" charset="-127"/>
              <a:cs typeface="Arial" pitchFamily="34" charset="0"/>
            </a:endParaRPr>
          </a:p>
        </p:txBody>
      </p:sp>
      <p:pic>
        <p:nvPicPr>
          <p:cNvPr id="23555" name="Picture 10"/>
          <p:cNvPicPr>
            <a:picLocks noChangeAspect="1" noChangeArrowheads="1"/>
          </p:cNvPicPr>
          <p:nvPr/>
        </p:nvPicPr>
        <p:blipFill>
          <a:blip r:embed="rId3"/>
          <a:srcRect/>
          <a:stretch>
            <a:fillRect/>
          </a:stretch>
        </p:blipFill>
        <p:spPr bwMode="auto">
          <a:xfrm>
            <a:off x="107950" y="836613"/>
            <a:ext cx="8929688" cy="5673725"/>
          </a:xfrm>
          <a:prstGeom prst="rect">
            <a:avLst/>
          </a:prstGeom>
          <a:noFill/>
          <a:ln w="9525">
            <a:noFill/>
            <a:miter lim="800000"/>
            <a:headEnd/>
            <a:tailEnd/>
          </a:ln>
        </p:spPr>
      </p:pic>
      <p:grpSp>
        <p:nvGrpSpPr>
          <p:cNvPr id="2" name="Group 13"/>
          <p:cNvGrpSpPr>
            <a:grpSpLocks/>
          </p:cNvGrpSpPr>
          <p:nvPr/>
        </p:nvGrpSpPr>
        <p:grpSpPr bwMode="auto">
          <a:xfrm>
            <a:off x="3276600" y="1989138"/>
            <a:ext cx="3816350" cy="576262"/>
            <a:chOff x="2064" y="1615"/>
            <a:chExt cx="2404" cy="363"/>
          </a:xfrm>
        </p:grpSpPr>
        <p:sp>
          <p:nvSpPr>
            <p:cNvPr id="23568" name="Text Box 11"/>
            <p:cNvSpPr txBox="1">
              <a:spLocks noChangeArrowheads="1"/>
            </p:cNvSpPr>
            <p:nvPr/>
          </p:nvSpPr>
          <p:spPr bwMode="auto">
            <a:xfrm>
              <a:off x="3334" y="1615"/>
              <a:ext cx="1134" cy="237"/>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ar-EG" sz="1800">
                  <a:cs typeface="Times New Roman" pitchFamily="18" charset="0"/>
                </a:rPr>
                <a:t>ادخال كلمات البحث</a:t>
              </a:r>
              <a:endParaRPr lang="en-US" sz="1800" dirty="0">
                <a:cs typeface="Times New Roman" pitchFamily="18" charset="0"/>
              </a:endParaRPr>
            </a:p>
          </p:txBody>
        </p:sp>
        <p:sp>
          <p:nvSpPr>
            <p:cNvPr id="23569" name="Line 12"/>
            <p:cNvSpPr>
              <a:spLocks noChangeShapeType="1"/>
            </p:cNvSpPr>
            <p:nvPr/>
          </p:nvSpPr>
          <p:spPr bwMode="auto">
            <a:xfrm flipH="1">
              <a:off x="2064" y="1842"/>
              <a:ext cx="1270" cy="136"/>
            </a:xfrm>
            <a:prstGeom prst="line">
              <a:avLst/>
            </a:prstGeom>
            <a:noFill/>
            <a:ln w="9525">
              <a:solidFill>
                <a:srgbClr val="FF3300"/>
              </a:solidFill>
              <a:round/>
              <a:headEnd/>
              <a:tailEnd type="triangle" w="med" len="med"/>
            </a:ln>
          </p:spPr>
          <p:txBody>
            <a:bodyPr/>
            <a:lstStyle/>
            <a:p>
              <a:endParaRPr lang="en-US" dirty="0"/>
            </a:p>
          </p:txBody>
        </p:sp>
      </p:grpSp>
      <p:pic>
        <p:nvPicPr>
          <p:cNvPr id="899086" name="Picture 14"/>
          <p:cNvPicPr>
            <a:picLocks noChangeAspect="1" noChangeArrowheads="1"/>
          </p:cNvPicPr>
          <p:nvPr/>
        </p:nvPicPr>
        <p:blipFill>
          <a:blip r:embed="rId4"/>
          <a:srcRect/>
          <a:stretch>
            <a:fillRect/>
          </a:stretch>
        </p:blipFill>
        <p:spPr bwMode="auto">
          <a:xfrm>
            <a:off x="107950" y="836613"/>
            <a:ext cx="8858250" cy="5746750"/>
          </a:xfrm>
          <a:prstGeom prst="rect">
            <a:avLst/>
          </a:prstGeom>
          <a:solidFill>
            <a:schemeClr val="bg1"/>
          </a:solidFill>
          <a:ln w="9525">
            <a:noFill/>
            <a:miter lim="800000"/>
            <a:headEnd/>
            <a:tailEnd/>
          </a:ln>
        </p:spPr>
      </p:pic>
      <p:grpSp>
        <p:nvGrpSpPr>
          <p:cNvPr id="3" name="Group 17"/>
          <p:cNvGrpSpPr>
            <a:grpSpLocks/>
          </p:cNvGrpSpPr>
          <p:nvPr/>
        </p:nvGrpSpPr>
        <p:grpSpPr bwMode="auto">
          <a:xfrm>
            <a:off x="3851275" y="3789363"/>
            <a:ext cx="4322763" cy="376237"/>
            <a:chOff x="2426" y="2387"/>
            <a:chExt cx="2723" cy="237"/>
          </a:xfrm>
        </p:grpSpPr>
        <p:sp>
          <p:nvSpPr>
            <p:cNvPr id="23566" name="Text Box 15"/>
            <p:cNvSpPr txBox="1">
              <a:spLocks noChangeArrowheads="1"/>
            </p:cNvSpPr>
            <p:nvPr/>
          </p:nvSpPr>
          <p:spPr bwMode="auto">
            <a:xfrm>
              <a:off x="2880" y="2387"/>
              <a:ext cx="2269" cy="237"/>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ar-EG" sz="1800">
                  <a:cs typeface="Times New Roman" pitchFamily="18" charset="0"/>
                </a:rPr>
                <a:t>... ثم اضغط </a:t>
              </a:r>
              <a:r>
                <a:rPr lang="en-US" sz="1800" dirty="0">
                  <a:cs typeface="Times New Roman" pitchFamily="18" charset="0"/>
                </a:rPr>
                <a:t> </a:t>
              </a:r>
              <a:r>
                <a:rPr lang="ar-EG" sz="1800">
                  <a:cs typeface="Times New Roman" pitchFamily="18" charset="0"/>
                </a:rPr>
                <a:t>على المواضيع فرعية </a:t>
              </a:r>
              <a:endParaRPr lang="en-US" sz="1800" dirty="0">
                <a:cs typeface="Times New Roman" pitchFamily="18" charset="0"/>
              </a:endParaRPr>
            </a:p>
          </p:txBody>
        </p:sp>
        <p:sp>
          <p:nvSpPr>
            <p:cNvPr id="23567" name="Line 16"/>
            <p:cNvSpPr>
              <a:spLocks noChangeShapeType="1"/>
            </p:cNvSpPr>
            <p:nvPr/>
          </p:nvSpPr>
          <p:spPr bwMode="auto">
            <a:xfrm flipH="1">
              <a:off x="2426" y="2523"/>
              <a:ext cx="409" cy="91"/>
            </a:xfrm>
            <a:prstGeom prst="line">
              <a:avLst/>
            </a:prstGeom>
            <a:noFill/>
            <a:ln w="9525">
              <a:solidFill>
                <a:srgbClr val="FF3300"/>
              </a:solidFill>
              <a:round/>
              <a:headEnd/>
              <a:tailEnd type="triangle" w="med" len="med"/>
            </a:ln>
          </p:spPr>
          <p:txBody>
            <a:bodyPr/>
            <a:lstStyle/>
            <a:p>
              <a:endParaRPr lang="en-US" dirty="0"/>
            </a:p>
          </p:txBody>
        </p:sp>
      </p:grpSp>
      <p:pic>
        <p:nvPicPr>
          <p:cNvPr id="899090" name="Picture 18"/>
          <p:cNvPicPr>
            <a:picLocks noChangeAspect="1" noChangeArrowheads="1"/>
          </p:cNvPicPr>
          <p:nvPr/>
        </p:nvPicPr>
        <p:blipFill>
          <a:blip r:embed="rId5"/>
          <a:srcRect/>
          <a:stretch>
            <a:fillRect/>
          </a:stretch>
        </p:blipFill>
        <p:spPr bwMode="auto">
          <a:xfrm>
            <a:off x="0" y="642938"/>
            <a:ext cx="8642350" cy="5903912"/>
          </a:xfrm>
          <a:prstGeom prst="rect">
            <a:avLst/>
          </a:prstGeom>
          <a:noFill/>
          <a:ln w="9525">
            <a:noFill/>
            <a:miter lim="800000"/>
            <a:headEnd/>
            <a:tailEnd/>
          </a:ln>
        </p:spPr>
      </p:pic>
      <p:grpSp>
        <p:nvGrpSpPr>
          <p:cNvPr id="4" name="Group 22"/>
          <p:cNvGrpSpPr>
            <a:grpSpLocks/>
          </p:cNvGrpSpPr>
          <p:nvPr/>
        </p:nvGrpSpPr>
        <p:grpSpPr bwMode="auto">
          <a:xfrm>
            <a:off x="3276600" y="2420938"/>
            <a:ext cx="3384550" cy="1008062"/>
            <a:chOff x="2064" y="1525"/>
            <a:chExt cx="2132" cy="635"/>
          </a:xfrm>
        </p:grpSpPr>
        <p:sp>
          <p:nvSpPr>
            <p:cNvPr id="23563" name="Text Box 19"/>
            <p:cNvSpPr txBox="1">
              <a:spLocks noChangeArrowheads="1"/>
            </p:cNvSpPr>
            <p:nvPr/>
          </p:nvSpPr>
          <p:spPr bwMode="auto">
            <a:xfrm>
              <a:off x="2336" y="1525"/>
              <a:ext cx="1860" cy="237"/>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ar-EG" sz="1800">
                  <a:cs typeface="Times New Roman" pitchFamily="18" charset="0"/>
                </a:rPr>
                <a:t>... إلى </a:t>
              </a:r>
              <a:r>
                <a:rPr lang="ar-SA" sz="1800">
                  <a:cs typeface="Times New Roman" pitchFamily="18" charset="0"/>
                </a:rPr>
                <a:t>أن </a:t>
              </a:r>
              <a:r>
                <a:rPr lang="ar-EG" sz="1800">
                  <a:cs typeface="Times New Roman" pitchFamily="18" charset="0"/>
                </a:rPr>
                <a:t>نصل إلى الأبحاث المطلوبة</a:t>
              </a:r>
              <a:endParaRPr lang="en-US" sz="1800" dirty="0">
                <a:cs typeface="Times New Roman" pitchFamily="18" charset="0"/>
              </a:endParaRPr>
            </a:p>
          </p:txBody>
        </p:sp>
        <p:sp>
          <p:nvSpPr>
            <p:cNvPr id="23564" name="Line 20"/>
            <p:cNvSpPr>
              <a:spLocks noChangeShapeType="1"/>
            </p:cNvSpPr>
            <p:nvPr/>
          </p:nvSpPr>
          <p:spPr bwMode="auto">
            <a:xfrm flipH="1">
              <a:off x="2064" y="1752"/>
              <a:ext cx="498" cy="408"/>
            </a:xfrm>
            <a:prstGeom prst="line">
              <a:avLst/>
            </a:prstGeom>
            <a:noFill/>
            <a:ln w="9525">
              <a:solidFill>
                <a:srgbClr val="FF3300"/>
              </a:solidFill>
              <a:round/>
              <a:headEnd/>
              <a:tailEnd type="triangle" w="med" len="med"/>
            </a:ln>
          </p:spPr>
          <p:txBody>
            <a:bodyPr/>
            <a:lstStyle/>
            <a:p>
              <a:endParaRPr lang="en-US" dirty="0"/>
            </a:p>
          </p:txBody>
        </p:sp>
        <p:sp>
          <p:nvSpPr>
            <p:cNvPr id="23565" name="Line 21"/>
            <p:cNvSpPr>
              <a:spLocks noChangeShapeType="1"/>
            </p:cNvSpPr>
            <p:nvPr/>
          </p:nvSpPr>
          <p:spPr bwMode="auto">
            <a:xfrm>
              <a:off x="2562" y="1752"/>
              <a:ext cx="726" cy="408"/>
            </a:xfrm>
            <a:prstGeom prst="line">
              <a:avLst/>
            </a:prstGeom>
            <a:noFill/>
            <a:ln w="9525">
              <a:solidFill>
                <a:srgbClr val="FF3300"/>
              </a:solidFill>
              <a:round/>
              <a:headEnd/>
              <a:tailEnd type="triangle" w="med" len="med"/>
            </a:ln>
          </p:spPr>
          <p:txBody>
            <a:bodyPr/>
            <a:lstStyle/>
            <a:p>
              <a:endParaRPr lang="en-US" dirty="0"/>
            </a:p>
          </p:txBody>
        </p:sp>
      </p:grpSp>
      <p:pic>
        <p:nvPicPr>
          <p:cNvPr id="23561" name="Picture 23" descr="\\Bookhouse6\Kamali\LOGO.GIF"/>
          <p:cNvPicPr>
            <a:picLocks noChangeAspect="1" noChangeArrowheads="1"/>
          </p:cNvPicPr>
          <p:nvPr/>
        </p:nvPicPr>
        <p:blipFill>
          <a:blip r:embed="rId6" r:link="rId7"/>
          <a:srcRect/>
          <a:stretch>
            <a:fillRect/>
          </a:stretch>
        </p:blipFill>
        <p:spPr bwMode="auto">
          <a:xfrm>
            <a:off x="179388" y="188913"/>
            <a:ext cx="1079500" cy="395287"/>
          </a:xfrm>
          <a:prstGeom prst="rect">
            <a:avLst/>
          </a:prstGeom>
          <a:noFill/>
          <a:ln w="9525">
            <a:noFill/>
            <a:miter lim="800000"/>
            <a:headEnd/>
            <a:tailEnd/>
          </a:ln>
        </p:spPr>
      </p:pic>
      <p:sp>
        <p:nvSpPr>
          <p:cNvPr id="23562" name="Rectangle 24"/>
          <p:cNvSpPr>
            <a:spLocks noChangeArrowheads="1"/>
          </p:cNvSpPr>
          <p:nvPr/>
        </p:nvSpPr>
        <p:spPr bwMode="auto">
          <a:xfrm>
            <a:off x="0" y="6400800"/>
            <a:ext cx="7318375" cy="457200"/>
          </a:xfrm>
          <a:prstGeom prst="rect">
            <a:avLst/>
          </a:prstGeom>
          <a:noFill/>
          <a:ln w="9525">
            <a:noFill/>
            <a:miter lim="800000"/>
            <a:headEnd/>
            <a:tailEnd/>
          </a:ln>
        </p:spPr>
        <p:txBody>
          <a:bodyPr anchor="ctr">
            <a:spAutoFit/>
          </a:bodyPr>
          <a:lstStyle/>
          <a:p>
            <a:pPr algn="l" rtl="0" eaLnBrk="0" hangingPunct="0"/>
            <a:r>
              <a:rPr lang="ar-SA" altLang="ja-JP">
                <a:cs typeface="Times New Roman" pitchFamily="18" charset="0"/>
              </a:rPr>
              <a:t>مكتبة جامعة السودان المفتوحة</a:t>
            </a:r>
            <a:r>
              <a:rPr lang="en-US" altLang="ja-JP" dirty="0">
                <a:ea typeface="MS PGothic" pitchFamily="34" charset="-128"/>
                <a:cs typeface="Times New Roman" pitchFamily="18" charset="0"/>
              </a:rPr>
              <a:t> Open University of Sudan Library</a:t>
            </a:r>
            <a:r>
              <a:rPr lang="en-US" altLang="ja-JP" dirty="0">
                <a:ea typeface="MS PGothic" pitchFamily="34" charset="-128"/>
              </a:rPr>
              <a:t> </a:t>
            </a:r>
          </a:p>
        </p:txBody>
      </p:sp>
      <p:pic>
        <p:nvPicPr>
          <p:cNvPr id="18" name="Picture 24" descr="k"/>
          <p:cNvPicPr>
            <a:picLocks noChangeAspect="1" noChangeArrowheads="1"/>
          </p:cNvPicPr>
          <p:nvPr/>
        </p:nvPicPr>
        <p:blipFill>
          <a:blip r:embed="rId8" cstate="print"/>
          <a:srcRect/>
          <a:stretch>
            <a:fillRect/>
          </a:stretch>
        </p:blipFill>
        <p:spPr bwMode="auto">
          <a:xfrm>
            <a:off x="0" y="0"/>
            <a:ext cx="1285852" cy="571480"/>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99086"/>
                                        </p:tgtEl>
                                        <p:attrNameLst>
                                          <p:attrName>style.visibility</p:attrName>
                                        </p:attrNameLst>
                                      </p:cBhvr>
                                      <p:to>
                                        <p:strVal val="visible"/>
                                      </p:to>
                                    </p:set>
                                    <p:anim calcmode="lin" valueType="num">
                                      <p:cBhvr additive="base">
                                        <p:cTn id="13" dur="500" fill="hold"/>
                                        <p:tgtEl>
                                          <p:spTgt spid="899086"/>
                                        </p:tgtEl>
                                        <p:attrNameLst>
                                          <p:attrName>ppt_x</p:attrName>
                                        </p:attrNameLst>
                                      </p:cBhvr>
                                      <p:tavLst>
                                        <p:tav tm="0">
                                          <p:val>
                                            <p:strVal val="#ppt_x"/>
                                          </p:val>
                                        </p:tav>
                                        <p:tav tm="100000">
                                          <p:val>
                                            <p:strVal val="#ppt_x"/>
                                          </p:val>
                                        </p:tav>
                                      </p:tavLst>
                                    </p:anim>
                                    <p:anim calcmode="lin" valueType="num">
                                      <p:cBhvr additive="base">
                                        <p:cTn id="14" dur="500" fill="hold"/>
                                        <p:tgtEl>
                                          <p:spTgt spid="89908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99090"/>
                                        </p:tgtEl>
                                        <p:attrNameLst>
                                          <p:attrName>style.visibility</p:attrName>
                                        </p:attrNameLst>
                                      </p:cBhvr>
                                      <p:to>
                                        <p:strVal val="visible"/>
                                      </p:to>
                                    </p:set>
                                    <p:anim calcmode="lin" valueType="num">
                                      <p:cBhvr additive="base">
                                        <p:cTn id="25" dur="500" fill="hold"/>
                                        <p:tgtEl>
                                          <p:spTgt spid="899090"/>
                                        </p:tgtEl>
                                        <p:attrNameLst>
                                          <p:attrName>ppt_x</p:attrName>
                                        </p:attrNameLst>
                                      </p:cBhvr>
                                      <p:tavLst>
                                        <p:tav tm="0">
                                          <p:val>
                                            <p:strVal val="#ppt_x"/>
                                          </p:val>
                                        </p:tav>
                                        <p:tav tm="100000">
                                          <p:val>
                                            <p:strVal val="#ppt_x"/>
                                          </p:val>
                                        </p:tav>
                                      </p:tavLst>
                                    </p:anim>
                                    <p:anim calcmode="lin" valueType="num">
                                      <p:cBhvr additive="base">
                                        <p:cTn id="26" dur="500" fill="hold"/>
                                        <p:tgtEl>
                                          <p:spTgt spid="89909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8" presetClass="entr" presetSubtype="32" repeatCount="indefinite"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amond(out)">
                                      <p:cBhvr>
                                        <p:cTn id="3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p:cNvSpPr>
            <a:spLocks noGrp="1" noChangeArrowheads="1"/>
          </p:cNvSpPr>
          <p:nvPr>
            <p:ph type="title" idx="4294967295"/>
          </p:nvPr>
        </p:nvSpPr>
        <p:spPr>
          <a:xfrm>
            <a:off x="4357688" y="214313"/>
            <a:ext cx="3919537" cy="381000"/>
          </a:xfrm>
          <a:effectLst>
            <a:outerShdw dist="35921" dir="2700000" algn="ctr" rotWithShape="0">
              <a:schemeClr val="tx2"/>
            </a:outerShdw>
          </a:effectLst>
        </p:spPr>
        <p:txBody>
          <a:bodyPr/>
          <a:lstStyle/>
          <a:p>
            <a:pPr algn="r" rtl="1">
              <a:lnSpc>
                <a:spcPct val="60000"/>
              </a:lnSpc>
              <a:defRPr/>
            </a:pPr>
            <a:r>
              <a:rPr lang="ar-EG" altLang="ko-KR" sz="3600" b="1" baseline="-4000" dirty="0" smtClean="0">
                <a:latin typeface="Arial" pitchFamily="34" charset="0"/>
                <a:ea typeface="Gulim" pitchFamily="34" charset="-127"/>
                <a:cs typeface="Arial" pitchFamily="34" charset="0"/>
              </a:rPr>
              <a:t>الحس</a:t>
            </a:r>
            <a:r>
              <a:rPr lang="ar-SA" altLang="ko-KR" sz="3600" b="1" baseline="-4000" dirty="0" smtClean="0">
                <a:latin typeface="Arial" pitchFamily="34" charset="0"/>
                <a:ea typeface="Gulim" pitchFamily="34" charset="-127"/>
                <a:cs typeface="Arial" pitchFamily="34" charset="0"/>
              </a:rPr>
              <a:t>ا</a:t>
            </a:r>
            <a:r>
              <a:rPr lang="ar-EG" altLang="ko-KR" sz="3600" b="1" baseline="-4000" dirty="0" smtClean="0">
                <a:latin typeface="Arial" pitchFamily="34" charset="0"/>
                <a:ea typeface="Gulim" pitchFamily="34" charset="-127"/>
                <a:cs typeface="Arial" pitchFamily="34" charset="0"/>
              </a:rPr>
              <a:t>ب الخاص</a:t>
            </a:r>
            <a:r>
              <a:rPr lang="ar-SA" altLang="ko-KR" sz="3600" b="1" baseline="-4000" dirty="0" smtClean="0">
                <a:latin typeface="Arial" pitchFamily="34" charset="0"/>
                <a:ea typeface="Gulim" pitchFamily="34" charset="-127"/>
                <a:cs typeface="Arial" pitchFamily="34" charset="0"/>
              </a:rPr>
              <a:t> بالمستخدم الجديد</a:t>
            </a:r>
            <a:endParaRPr lang="ko-KR" altLang="en-US" sz="3600" dirty="0" smtClean="0">
              <a:latin typeface="Arial" pitchFamily="34" charset="0"/>
              <a:ea typeface="Gulim" pitchFamily="34" charset="-127"/>
              <a:cs typeface="Arial" pitchFamily="34" charset="0"/>
            </a:endParaRPr>
          </a:p>
        </p:txBody>
      </p:sp>
      <p:pic>
        <p:nvPicPr>
          <p:cNvPr id="24579" name="Picture 8"/>
          <p:cNvPicPr>
            <a:picLocks noChangeAspect="1" noChangeArrowheads="1"/>
          </p:cNvPicPr>
          <p:nvPr/>
        </p:nvPicPr>
        <p:blipFill>
          <a:blip r:embed="rId3"/>
          <a:srcRect/>
          <a:stretch>
            <a:fillRect/>
          </a:stretch>
        </p:blipFill>
        <p:spPr bwMode="auto">
          <a:xfrm>
            <a:off x="395288" y="908050"/>
            <a:ext cx="8424862" cy="5529263"/>
          </a:xfrm>
          <a:prstGeom prst="rect">
            <a:avLst/>
          </a:prstGeom>
          <a:noFill/>
          <a:ln w="9525">
            <a:noFill/>
            <a:miter lim="800000"/>
            <a:headEnd/>
            <a:tailEnd/>
          </a:ln>
        </p:spPr>
      </p:pic>
      <p:grpSp>
        <p:nvGrpSpPr>
          <p:cNvPr id="2" name="Group 12"/>
          <p:cNvGrpSpPr>
            <a:grpSpLocks/>
          </p:cNvGrpSpPr>
          <p:nvPr/>
        </p:nvGrpSpPr>
        <p:grpSpPr bwMode="auto">
          <a:xfrm>
            <a:off x="3492500" y="2060575"/>
            <a:ext cx="4248150" cy="1439863"/>
            <a:chOff x="2200" y="1298"/>
            <a:chExt cx="2676" cy="907"/>
          </a:xfrm>
        </p:grpSpPr>
        <p:sp>
          <p:nvSpPr>
            <p:cNvPr id="24587" name="Text Box 9"/>
            <p:cNvSpPr txBox="1">
              <a:spLocks noChangeArrowheads="1"/>
            </p:cNvSpPr>
            <p:nvPr/>
          </p:nvSpPr>
          <p:spPr bwMode="auto">
            <a:xfrm>
              <a:off x="2200" y="1661"/>
              <a:ext cx="2268" cy="237"/>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ar-EG" sz="1800">
                  <a:cs typeface="Times New Roman" pitchFamily="18" charset="0"/>
                </a:rPr>
                <a:t>للدخول إلى الحسب الخاص اضغط </a:t>
              </a:r>
              <a:r>
                <a:rPr lang="en-US" sz="1800" dirty="0">
                  <a:cs typeface="Times New Roman" pitchFamily="18" charset="0"/>
                </a:rPr>
                <a:t> Sign in</a:t>
              </a:r>
            </a:p>
          </p:txBody>
        </p:sp>
        <p:sp>
          <p:nvSpPr>
            <p:cNvPr id="24588" name="Line 10"/>
            <p:cNvSpPr>
              <a:spLocks noChangeShapeType="1"/>
            </p:cNvSpPr>
            <p:nvPr/>
          </p:nvSpPr>
          <p:spPr bwMode="auto">
            <a:xfrm flipV="1">
              <a:off x="3833" y="1298"/>
              <a:ext cx="45" cy="363"/>
            </a:xfrm>
            <a:prstGeom prst="line">
              <a:avLst/>
            </a:prstGeom>
            <a:noFill/>
            <a:ln w="9525">
              <a:solidFill>
                <a:srgbClr val="FF3300"/>
              </a:solidFill>
              <a:round/>
              <a:headEnd/>
              <a:tailEnd type="triangle" w="med" len="med"/>
            </a:ln>
          </p:spPr>
          <p:txBody>
            <a:bodyPr/>
            <a:lstStyle/>
            <a:p>
              <a:endParaRPr lang="en-US" dirty="0"/>
            </a:p>
          </p:txBody>
        </p:sp>
        <p:sp>
          <p:nvSpPr>
            <p:cNvPr id="24589" name="Line 11"/>
            <p:cNvSpPr>
              <a:spLocks noChangeShapeType="1"/>
            </p:cNvSpPr>
            <p:nvPr/>
          </p:nvSpPr>
          <p:spPr bwMode="auto">
            <a:xfrm>
              <a:off x="3878" y="1933"/>
              <a:ext cx="998" cy="272"/>
            </a:xfrm>
            <a:prstGeom prst="line">
              <a:avLst/>
            </a:prstGeom>
            <a:noFill/>
            <a:ln w="9525">
              <a:solidFill>
                <a:srgbClr val="FF3300"/>
              </a:solidFill>
              <a:round/>
              <a:headEnd/>
              <a:tailEnd type="triangle" w="med" len="med"/>
            </a:ln>
          </p:spPr>
          <p:txBody>
            <a:bodyPr/>
            <a:lstStyle/>
            <a:p>
              <a:endParaRPr lang="en-US" dirty="0"/>
            </a:p>
          </p:txBody>
        </p:sp>
      </p:grpSp>
      <p:pic>
        <p:nvPicPr>
          <p:cNvPr id="972813" name="Picture 13"/>
          <p:cNvPicPr>
            <a:picLocks noChangeAspect="1" noChangeArrowheads="1"/>
          </p:cNvPicPr>
          <p:nvPr/>
        </p:nvPicPr>
        <p:blipFill>
          <a:blip r:embed="rId4"/>
          <a:srcRect/>
          <a:stretch>
            <a:fillRect/>
          </a:stretch>
        </p:blipFill>
        <p:spPr bwMode="auto">
          <a:xfrm>
            <a:off x="323850" y="908050"/>
            <a:ext cx="8496300" cy="5473700"/>
          </a:xfrm>
          <a:prstGeom prst="rect">
            <a:avLst/>
          </a:prstGeom>
          <a:noFill/>
          <a:ln w="9525">
            <a:noFill/>
            <a:miter lim="800000"/>
            <a:headEnd/>
            <a:tailEnd/>
          </a:ln>
        </p:spPr>
      </p:pic>
      <p:grpSp>
        <p:nvGrpSpPr>
          <p:cNvPr id="3" name="Group 16"/>
          <p:cNvGrpSpPr>
            <a:grpSpLocks/>
          </p:cNvGrpSpPr>
          <p:nvPr/>
        </p:nvGrpSpPr>
        <p:grpSpPr bwMode="auto">
          <a:xfrm>
            <a:off x="1042988" y="2565400"/>
            <a:ext cx="4897437" cy="646113"/>
            <a:chOff x="657" y="1616"/>
            <a:chExt cx="3085" cy="407"/>
          </a:xfrm>
        </p:grpSpPr>
        <p:sp>
          <p:nvSpPr>
            <p:cNvPr id="24585" name="Text Box 14"/>
            <p:cNvSpPr txBox="1">
              <a:spLocks noChangeArrowheads="1"/>
            </p:cNvSpPr>
            <p:nvPr/>
          </p:nvSpPr>
          <p:spPr bwMode="auto">
            <a:xfrm>
              <a:off x="1202" y="1616"/>
              <a:ext cx="2540" cy="407"/>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en-US" sz="1800" dirty="0">
                  <a:cs typeface="Times New Roman" pitchFamily="18" charset="0"/>
                </a:rPr>
                <a:t> </a:t>
              </a:r>
              <a:r>
                <a:rPr lang="ar-SA" sz="1800">
                  <a:cs typeface="Times New Roman" pitchFamily="18" charset="0"/>
                </a:rPr>
                <a:t>بالنسبة ل</a:t>
              </a:r>
              <a:r>
                <a:rPr lang="ar-EG" sz="1800">
                  <a:cs typeface="Times New Roman" pitchFamily="18" charset="0"/>
                </a:rPr>
                <a:t>لمستخدم الجديد </a:t>
              </a:r>
              <a:r>
                <a:rPr lang="ar-SA" sz="1800">
                  <a:cs typeface="Times New Roman" pitchFamily="18" charset="0"/>
                </a:rPr>
                <a:t>اضغط هنا</a:t>
              </a:r>
              <a:r>
                <a:rPr lang="ar-EG" sz="1800">
                  <a:cs typeface="Times New Roman" pitchFamily="18" charset="0"/>
                </a:rPr>
                <a:t> </a:t>
              </a:r>
              <a:r>
                <a:rPr lang="en-US" sz="1800" dirty="0">
                  <a:cs typeface="Times New Roman" pitchFamily="18" charset="0"/>
                </a:rPr>
                <a:t> </a:t>
              </a:r>
              <a:r>
                <a:rPr lang="en-US" altLang="ja-JP" sz="1800" dirty="0">
                  <a:ea typeface="MS PGothic" pitchFamily="34" charset="-128"/>
                  <a:cs typeface="Times New Roman" pitchFamily="18" charset="0"/>
                </a:rPr>
                <a:t>I’m a new user</a:t>
              </a:r>
              <a:r>
                <a:rPr lang="en-US" sz="1800" dirty="0">
                  <a:cs typeface="Times New Roman" pitchFamily="18" charset="0"/>
                </a:rPr>
                <a:t> </a:t>
              </a:r>
            </a:p>
          </p:txBody>
        </p:sp>
        <p:sp>
          <p:nvSpPr>
            <p:cNvPr id="24586" name="Line 15"/>
            <p:cNvSpPr>
              <a:spLocks noChangeShapeType="1"/>
            </p:cNvSpPr>
            <p:nvPr/>
          </p:nvSpPr>
          <p:spPr bwMode="auto">
            <a:xfrm flipH="1">
              <a:off x="657" y="1797"/>
              <a:ext cx="545" cy="136"/>
            </a:xfrm>
            <a:prstGeom prst="line">
              <a:avLst/>
            </a:prstGeom>
            <a:noFill/>
            <a:ln w="9525">
              <a:solidFill>
                <a:srgbClr val="FF3300"/>
              </a:solidFill>
              <a:round/>
              <a:headEnd/>
              <a:tailEnd type="triangle" w="med" len="med"/>
            </a:ln>
          </p:spPr>
          <p:txBody>
            <a:bodyPr/>
            <a:lstStyle/>
            <a:p>
              <a:endParaRPr lang="en-US" dirty="0"/>
            </a:p>
          </p:txBody>
        </p:sp>
      </p:grpSp>
      <p:sp>
        <p:nvSpPr>
          <p:cNvPr id="24584" name="Rectangle 18"/>
          <p:cNvSpPr>
            <a:spLocks noChangeArrowheads="1"/>
          </p:cNvSpPr>
          <p:nvPr/>
        </p:nvSpPr>
        <p:spPr bwMode="auto">
          <a:xfrm>
            <a:off x="0" y="6400800"/>
            <a:ext cx="7318375" cy="457200"/>
          </a:xfrm>
          <a:prstGeom prst="rect">
            <a:avLst/>
          </a:prstGeom>
          <a:noFill/>
          <a:ln w="9525">
            <a:noFill/>
            <a:miter lim="800000"/>
            <a:headEnd/>
            <a:tailEnd/>
          </a:ln>
        </p:spPr>
        <p:txBody>
          <a:bodyPr anchor="ctr">
            <a:spAutoFit/>
          </a:bodyPr>
          <a:lstStyle/>
          <a:p>
            <a:pPr algn="l" rtl="0" eaLnBrk="0" hangingPunct="0"/>
            <a:r>
              <a:rPr lang="ar-SA" altLang="ja-JP">
                <a:cs typeface="Times New Roman" pitchFamily="18" charset="0"/>
              </a:rPr>
              <a:t>مكتبة جامعة السودان المفتوحة</a:t>
            </a:r>
            <a:r>
              <a:rPr lang="en-US" altLang="ja-JP" dirty="0">
                <a:ea typeface="MS PGothic" pitchFamily="34" charset="-128"/>
                <a:cs typeface="Times New Roman" pitchFamily="18" charset="0"/>
              </a:rPr>
              <a:t> Open University of Sudan Library</a:t>
            </a:r>
            <a:r>
              <a:rPr lang="en-US" altLang="ja-JP" dirty="0">
                <a:ea typeface="MS PGothic" pitchFamily="34" charset="-128"/>
              </a:rPr>
              <a:t> </a:t>
            </a:r>
          </a:p>
        </p:txBody>
      </p:sp>
      <p:pic>
        <p:nvPicPr>
          <p:cNvPr id="14" name="Picture 24" descr="k"/>
          <p:cNvPicPr>
            <a:picLocks noChangeAspect="1" noChangeArrowheads="1"/>
          </p:cNvPicPr>
          <p:nvPr/>
        </p:nvPicPr>
        <p:blipFill>
          <a:blip r:embed="rId5"/>
          <a:srcRect/>
          <a:stretch>
            <a:fillRect/>
          </a:stretch>
        </p:blipFill>
        <p:spPr bwMode="auto">
          <a:xfrm>
            <a:off x="0" y="1"/>
            <a:ext cx="1142976" cy="857232"/>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72813"/>
                                        </p:tgtEl>
                                        <p:attrNameLst>
                                          <p:attrName>style.visibility</p:attrName>
                                        </p:attrNameLst>
                                      </p:cBhvr>
                                      <p:to>
                                        <p:strVal val="visible"/>
                                      </p:to>
                                    </p:set>
                                    <p:anim calcmode="lin" valueType="num">
                                      <p:cBhvr additive="base">
                                        <p:cTn id="13" dur="500" fill="hold"/>
                                        <p:tgtEl>
                                          <p:spTgt spid="972813"/>
                                        </p:tgtEl>
                                        <p:attrNameLst>
                                          <p:attrName>ppt_x</p:attrName>
                                        </p:attrNameLst>
                                      </p:cBhvr>
                                      <p:tavLst>
                                        <p:tav tm="0">
                                          <p:val>
                                            <p:strVal val="#ppt_x"/>
                                          </p:val>
                                        </p:tav>
                                        <p:tav tm="100000">
                                          <p:val>
                                            <p:strVal val="#ppt_x"/>
                                          </p:val>
                                        </p:tav>
                                      </p:tavLst>
                                    </p:anim>
                                    <p:anim calcmode="lin" valueType="num">
                                      <p:cBhvr additive="base">
                                        <p:cTn id="14" dur="500" fill="hold"/>
                                        <p:tgtEl>
                                          <p:spTgt spid="9728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8" presetClass="entr" presetSubtype="32" repeatCount="indefinite"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amond(out)">
                                      <p:cBhvr>
                                        <p:cTn id="2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5"/>
          <p:cNvSpPr txBox="1">
            <a:spLocks noChangeArrowheads="1"/>
          </p:cNvSpPr>
          <p:nvPr/>
        </p:nvSpPr>
        <p:spPr bwMode="auto">
          <a:xfrm>
            <a:off x="1908175" y="1412875"/>
            <a:ext cx="5329238" cy="519113"/>
          </a:xfrm>
          <a:prstGeom prst="rect">
            <a:avLst/>
          </a:prstGeom>
          <a:noFill/>
          <a:ln w="9525">
            <a:noFill/>
            <a:miter lim="800000"/>
            <a:headEnd/>
            <a:tailEnd/>
          </a:ln>
        </p:spPr>
        <p:txBody>
          <a:bodyPr>
            <a:spAutoFit/>
          </a:bodyPr>
          <a:lstStyle/>
          <a:p>
            <a:pPr algn="ctr" rtl="0" eaLnBrk="0" hangingPunct="0">
              <a:spcBef>
                <a:spcPct val="50000"/>
              </a:spcBef>
            </a:pPr>
            <a:r>
              <a:rPr lang="ar-SA" sz="2800">
                <a:solidFill>
                  <a:srgbClr val="FFCC00"/>
                </a:solidFill>
                <a:cs typeface="Times New Roman" pitchFamily="18" charset="0"/>
              </a:rPr>
              <a:t>الحمد لله رب العالمين</a:t>
            </a:r>
            <a:endParaRPr lang="en-US" sz="2800" dirty="0">
              <a:solidFill>
                <a:srgbClr val="FFCC00"/>
              </a:solidFill>
              <a:cs typeface="Times New Roman" pitchFamily="18" charset="0"/>
            </a:endParaRPr>
          </a:p>
        </p:txBody>
      </p:sp>
      <p:sp>
        <p:nvSpPr>
          <p:cNvPr id="25604" name="Rectangle 40"/>
          <p:cNvSpPr>
            <a:spLocks noChangeArrowheads="1"/>
          </p:cNvSpPr>
          <p:nvPr/>
        </p:nvSpPr>
        <p:spPr bwMode="auto">
          <a:xfrm>
            <a:off x="1476375" y="6400800"/>
            <a:ext cx="7416800" cy="457200"/>
          </a:xfrm>
          <a:prstGeom prst="rect">
            <a:avLst/>
          </a:prstGeom>
          <a:noFill/>
          <a:ln w="9525">
            <a:noFill/>
            <a:miter lim="800000"/>
            <a:headEnd/>
            <a:tailEnd/>
          </a:ln>
        </p:spPr>
        <p:txBody>
          <a:bodyPr anchor="ctr">
            <a:spAutoFit/>
          </a:bodyPr>
          <a:lstStyle/>
          <a:p>
            <a:pPr algn="l" rtl="0" eaLnBrk="0" hangingPunct="0"/>
            <a:r>
              <a:rPr lang="ar-SA" altLang="ja-JP">
                <a:solidFill>
                  <a:schemeClr val="bg1"/>
                </a:solidFill>
                <a:cs typeface="Times New Roman" pitchFamily="18" charset="0"/>
              </a:rPr>
              <a:t>مكتبة جامعة السودان المفتوحة</a:t>
            </a:r>
            <a:r>
              <a:rPr lang="en-US" altLang="ja-JP" dirty="0">
                <a:solidFill>
                  <a:schemeClr val="bg1"/>
                </a:solidFill>
                <a:ea typeface="MS PGothic" pitchFamily="34" charset="-128"/>
                <a:cs typeface="Times New Roman" pitchFamily="18" charset="0"/>
              </a:rPr>
              <a:t> Open University of Sudan Library</a:t>
            </a:r>
            <a:r>
              <a:rPr lang="en-US" altLang="ja-JP" dirty="0">
                <a:ea typeface="MS PGothic" pitchFamily="34" charset="-128"/>
              </a:rPr>
              <a:t> </a:t>
            </a:r>
          </a:p>
        </p:txBody>
      </p:sp>
      <p:sp>
        <p:nvSpPr>
          <p:cNvPr id="25605" name="Rectangle 41"/>
          <p:cNvSpPr>
            <a:spLocks noChangeArrowheads="1"/>
          </p:cNvSpPr>
          <p:nvPr/>
        </p:nvSpPr>
        <p:spPr bwMode="auto">
          <a:xfrm>
            <a:off x="2990850" y="4365625"/>
            <a:ext cx="3195638" cy="461963"/>
          </a:xfrm>
          <a:prstGeom prst="rect">
            <a:avLst/>
          </a:prstGeom>
          <a:noFill/>
          <a:ln w="9525">
            <a:noFill/>
            <a:miter lim="800000"/>
            <a:headEnd/>
            <a:tailEnd/>
          </a:ln>
        </p:spPr>
        <p:txBody>
          <a:bodyPr wrap="none" anchor="ctr">
            <a:spAutoFit/>
          </a:bodyPr>
          <a:lstStyle/>
          <a:p>
            <a:pPr eaLnBrk="0" hangingPunct="0"/>
            <a:r>
              <a:rPr lang="ar-SA" b="1" i="1" dirty="0">
                <a:solidFill>
                  <a:schemeClr val="bg1"/>
                </a:solidFill>
                <a:cs typeface="Times New Roman" pitchFamily="18" charset="0"/>
              </a:rPr>
              <a:t>إعداد د. عبد العزيز جابر محمد</a:t>
            </a:r>
          </a:p>
        </p:txBody>
      </p:sp>
      <p:sp>
        <p:nvSpPr>
          <p:cNvPr id="25606" name="Rectangle 42"/>
          <p:cNvSpPr>
            <a:spLocks noChangeArrowheads="1"/>
          </p:cNvSpPr>
          <p:nvPr/>
        </p:nvSpPr>
        <p:spPr bwMode="auto">
          <a:xfrm>
            <a:off x="3276600" y="5445125"/>
            <a:ext cx="2160588" cy="457200"/>
          </a:xfrm>
          <a:prstGeom prst="rect">
            <a:avLst/>
          </a:prstGeom>
          <a:noFill/>
          <a:ln w="9525">
            <a:noFill/>
            <a:miter lim="800000"/>
            <a:headEnd/>
            <a:tailEnd/>
          </a:ln>
        </p:spPr>
        <p:txBody>
          <a:bodyPr anchor="ctr">
            <a:spAutoFit/>
          </a:bodyPr>
          <a:lstStyle/>
          <a:p>
            <a:pPr eaLnBrk="0" hangingPunct="0"/>
            <a:r>
              <a:rPr lang="ar-SA" b="1" dirty="0" smtClean="0">
                <a:solidFill>
                  <a:schemeClr val="bg1"/>
                </a:solidFill>
                <a:cs typeface="Times New Roman" pitchFamily="18" charset="0"/>
              </a:rPr>
              <a:t>ديسمبر 2011م</a:t>
            </a:r>
            <a:endParaRPr lang="ar-SA" b="1" dirty="0">
              <a:solidFill>
                <a:schemeClr val="bg1"/>
              </a:solidFill>
              <a:cs typeface="Times New Roman" pitchFamily="18" charset="0"/>
            </a:endParaRPr>
          </a:p>
        </p:txBody>
      </p:sp>
      <p:pic>
        <p:nvPicPr>
          <p:cNvPr id="25607" name="Picture 43" descr="ous_logo_inheader"/>
          <p:cNvPicPr>
            <a:picLocks noChangeAspect="1" noChangeArrowheads="1"/>
          </p:cNvPicPr>
          <p:nvPr/>
        </p:nvPicPr>
        <p:blipFill>
          <a:blip r:embed="rId3"/>
          <a:srcRect/>
          <a:stretch>
            <a:fillRect/>
          </a:stretch>
        </p:blipFill>
        <p:spPr bwMode="auto">
          <a:xfrm>
            <a:off x="2771775" y="2852738"/>
            <a:ext cx="3527425" cy="935037"/>
          </a:xfrm>
          <a:prstGeom prst="rect">
            <a:avLst/>
          </a:prstGeom>
          <a:noFill/>
          <a:ln w="9525">
            <a:noFill/>
            <a:miter lim="800000"/>
            <a:headEnd/>
            <a:tailEnd/>
          </a:ln>
        </p:spPr>
      </p:pic>
      <p:pic>
        <p:nvPicPr>
          <p:cNvPr id="8" name="Picture 24" descr="k"/>
          <p:cNvPicPr>
            <a:picLocks noChangeAspect="1" noChangeArrowheads="1"/>
          </p:cNvPicPr>
          <p:nvPr/>
        </p:nvPicPr>
        <p:blipFill>
          <a:blip r:embed="rId4"/>
          <a:srcRect/>
          <a:stretch>
            <a:fillRect/>
          </a:stretch>
        </p:blipFill>
        <p:spPr bwMode="auto">
          <a:xfrm>
            <a:off x="0" y="1"/>
            <a:ext cx="1357290" cy="928670"/>
          </a:xfrm>
          <a:prstGeom prst="rect">
            <a:avLst/>
          </a:prstGeom>
          <a:noFill/>
          <a:ln w="57150">
            <a:solidFill>
              <a:srgbClr val="298B3E"/>
            </a:solidFill>
            <a:miter lim="800000"/>
            <a:headEnd/>
            <a:tailEnd/>
          </a:ln>
          <a:effectLst>
            <a:outerShdw dist="35921" dir="2700000" algn="ctr" rotWithShape="0">
              <a:srgbClr val="808080"/>
            </a:outerShdw>
          </a:effectLst>
        </p:spPr>
      </p:pic>
      <p:pic>
        <p:nvPicPr>
          <p:cNvPr id="9" name="Picture 24" descr="k"/>
          <p:cNvPicPr>
            <a:picLocks noChangeAspect="1" noChangeArrowheads="1"/>
          </p:cNvPicPr>
          <p:nvPr/>
        </p:nvPicPr>
        <p:blipFill>
          <a:blip r:embed="rId4"/>
          <a:srcRect/>
          <a:stretch>
            <a:fillRect/>
          </a:stretch>
        </p:blipFill>
        <p:spPr bwMode="auto">
          <a:xfrm>
            <a:off x="7858148" y="1"/>
            <a:ext cx="1285852" cy="785793"/>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repeatCount="indefinite"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par>
                                <p:cTn id="8" presetID="8" presetClass="entr" presetSubtype="32" repeatCount="indefinite"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out)">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288" y="1500188"/>
            <a:ext cx="8229600" cy="1776412"/>
          </a:xfrm>
        </p:spPr>
        <p:txBody>
          <a:bodyPr/>
          <a:lstStyle/>
          <a:p>
            <a:r>
              <a:rPr lang="ar-SA" b="1" baseline="-4000" smtClean="0">
                <a:latin typeface="Arial" charset="0"/>
                <a:ea typeface="Gulim" pitchFamily="34" charset="-127"/>
                <a:cs typeface="Simplified Arabic" pitchFamily="2" charset="-78"/>
              </a:rPr>
              <a:t>الدليل الإلكتروني لاستخدام ق</a:t>
            </a:r>
            <a:r>
              <a:rPr lang="ar-EG" b="1" baseline="-4000" smtClean="0">
                <a:latin typeface="Arial" charset="0"/>
                <a:ea typeface="Gulim" pitchFamily="34" charset="-127"/>
                <a:cs typeface="Simplified Arabic" pitchFamily="2" charset="-78"/>
              </a:rPr>
              <a:t>وا</a:t>
            </a:r>
            <a:r>
              <a:rPr lang="ar-SA" b="1" baseline="-4000" smtClean="0">
                <a:latin typeface="Arial" charset="0"/>
                <a:ea typeface="Gulim" pitchFamily="34" charset="-127"/>
                <a:cs typeface="Simplified Arabic" pitchFamily="2" charset="-78"/>
              </a:rPr>
              <a:t>عد بيانات مكتبة جامعة السودان المفتوحة من خلال موقع الجامعة </a:t>
            </a:r>
            <a:endParaRPr lang="en-US" b="1" baseline="-4000" dirty="0" smtClean="0">
              <a:latin typeface="Arial" charset="0"/>
              <a:ea typeface="Gulim" pitchFamily="34" charset="-127"/>
              <a:cs typeface="Simplified Arabic" pitchFamily="2" charset="-78"/>
            </a:endParaRPr>
          </a:p>
        </p:txBody>
      </p:sp>
      <p:sp>
        <p:nvSpPr>
          <p:cNvPr id="7172" name="Rectangle 7"/>
          <p:cNvSpPr>
            <a:spLocks noChangeArrowheads="1"/>
          </p:cNvSpPr>
          <p:nvPr/>
        </p:nvSpPr>
        <p:spPr bwMode="auto">
          <a:xfrm>
            <a:off x="0" y="6400800"/>
            <a:ext cx="7318375" cy="457200"/>
          </a:xfrm>
          <a:prstGeom prst="rect">
            <a:avLst/>
          </a:prstGeom>
          <a:noFill/>
          <a:ln w="9525">
            <a:noFill/>
            <a:miter lim="800000"/>
            <a:headEnd/>
            <a:tailEnd/>
          </a:ln>
        </p:spPr>
        <p:txBody>
          <a:bodyPr anchor="ctr">
            <a:spAutoFit/>
          </a:bodyPr>
          <a:lstStyle/>
          <a:p>
            <a:pPr algn="l" rtl="0" eaLnBrk="0" hangingPunct="0"/>
            <a:r>
              <a:rPr lang="ar-SA" altLang="ja-JP">
                <a:cs typeface="Times New Roman" pitchFamily="18" charset="0"/>
              </a:rPr>
              <a:t>مكتبة جامعة السودان المفتوحة</a:t>
            </a:r>
            <a:r>
              <a:rPr lang="en-US" altLang="ja-JP" dirty="0">
                <a:ea typeface="MS PGothic" pitchFamily="34" charset="-128"/>
                <a:cs typeface="Times New Roman" pitchFamily="18" charset="0"/>
              </a:rPr>
              <a:t> Open University of Sudan Library</a:t>
            </a:r>
            <a:r>
              <a:rPr lang="en-US" altLang="ja-JP" dirty="0">
                <a:ea typeface="MS PGothic" pitchFamily="34" charset="-128"/>
              </a:rPr>
              <a:t> </a:t>
            </a:r>
          </a:p>
        </p:txBody>
      </p:sp>
      <p:sp>
        <p:nvSpPr>
          <p:cNvPr id="7173" name="Rectangle 9"/>
          <p:cNvSpPr>
            <a:spLocks noChangeArrowheads="1"/>
          </p:cNvSpPr>
          <p:nvPr/>
        </p:nvSpPr>
        <p:spPr bwMode="auto">
          <a:xfrm>
            <a:off x="1835150" y="3429000"/>
            <a:ext cx="4535488" cy="579438"/>
          </a:xfrm>
          <a:prstGeom prst="rect">
            <a:avLst/>
          </a:prstGeom>
          <a:noFill/>
          <a:ln w="9525">
            <a:noFill/>
            <a:miter lim="800000"/>
            <a:headEnd/>
            <a:tailEnd/>
          </a:ln>
        </p:spPr>
        <p:txBody>
          <a:bodyPr anchor="ctr">
            <a:spAutoFit/>
          </a:bodyPr>
          <a:lstStyle/>
          <a:p>
            <a:pPr eaLnBrk="0" hangingPunct="0"/>
            <a:r>
              <a:rPr lang="en-US" sz="3200" b="1" dirty="0">
                <a:solidFill>
                  <a:schemeClr val="bg1"/>
                </a:solidFill>
              </a:rPr>
              <a:t>http://www.ous.edu.sd</a:t>
            </a:r>
          </a:p>
        </p:txBody>
      </p:sp>
      <p:pic>
        <p:nvPicPr>
          <p:cNvPr id="6" name="Picture 24" descr="k"/>
          <p:cNvPicPr>
            <a:picLocks noChangeAspect="1" noChangeArrowheads="1"/>
          </p:cNvPicPr>
          <p:nvPr/>
        </p:nvPicPr>
        <p:blipFill>
          <a:blip r:embed="rId2"/>
          <a:srcRect/>
          <a:stretch>
            <a:fillRect/>
          </a:stretch>
        </p:blipFill>
        <p:spPr bwMode="auto">
          <a:xfrm>
            <a:off x="7524750" y="0"/>
            <a:ext cx="1619250" cy="1196975"/>
          </a:xfrm>
          <a:prstGeom prst="rect">
            <a:avLst/>
          </a:prstGeom>
          <a:noFill/>
          <a:ln w="57150">
            <a:solidFill>
              <a:srgbClr val="298B3E"/>
            </a:solidFill>
            <a:miter lim="800000"/>
            <a:headEnd/>
            <a:tailEnd/>
          </a:ln>
          <a:effectLst>
            <a:outerShdw dist="35921" dir="2700000" algn="ctr" rotWithShape="0">
              <a:srgbClr val="808080"/>
            </a:outerShdw>
          </a:effectLst>
        </p:spPr>
      </p:pic>
      <p:pic>
        <p:nvPicPr>
          <p:cNvPr id="7" name="Picture 24" descr="k"/>
          <p:cNvPicPr>
            <a:picLocks noChangeAspect="1" noChangeArrowheads="1"/>
          </p:cNvPicPr>
          <p:nvPr/>
        </p:nvPicPr>
        <p:blipFill>
          <a:blip r:embed="rId2"/>
          <a:srcRect/>
          <a:stretch>
            <a:fillRect/>
          </a:stretch>
        </p:blipFill>
        <p:spPr bwMode="auto">
          <a:xfrm>
            <a:off x="0" y="0"/>
            <a:ext cx="1619250" cy="1196975"/>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repeatCount="indefinite"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par>
                                <p:cTn id="8" presetID="8" presetClass="entr" presetSubtype="32" repeatCount="indefinite"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out)">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2" y="-142900"/>
            <a:ext cx="8532843" cy="1143008"/>
          </a:xfrm>
        </p:spPr>
        <p:txBody>
          <a:bodyPr/>
          <a:lstStyle/>
          <a:p>
            <a:r>
              <a:rPr lang="ar-SA" sz="3200" dirty="0" smtClean="0"/>
              <a:t>محتويات قواعد بيانات جامعة السودان المفتوحة</a:t>
            </a:r>
            <a:endParaRPr lang="en-US" sz="3200" dirty="0" smtClean="0">
              <a:cs typeface="Times New Roman" pitchFamily="18" charset="0"/>
            </a:endParaRPr>
          </a:p>
        </p:txBody>
      </p:sp>
      <p:sp>
        <p:nvSpPr>
          <p:cNvPr id="8195" name="Rectangle 3"/>
          <p:cNvSpPr>
            <a:spLocks noGrp="1" noChangeArrowheads="1"/>
          </p:cNvSpPr>
          <p:nvPr>
            <p:ph type="body" idx="1"/>
          </p:nvPr>
        </p:nvSpPr>
        <p:spPr>
          <a:xfrm>
            <a:off x="0" y="785794"/>
            <a:ext cx="9144000" cy="5500726"/>
          </a:xfrm>
        </p:spPr>
        <p:txBody>
          <a:bodyPr/>
          <a:lstStyle/>
          <a:p>
            <a:pPr>
              <a:buFont typeface="Wingdings" pitchFamily="2" charset="2"/>
              <a:buChar char="Ø"/>
              <a:tabLst>
                <a:tab pos="457200" algn="l"/>
              </a:tabLst>
              <a:defRPr/>
            </a:pPr>
            <a:r>
              <a:rPr lang="en-US" sz="2800" b="1" dirty="0" smtClean="0">
                <a:solidFill>
                  <a:schemeClr val="bg1"/>
                </a:solidFill>
                <a:effectLst>
                  <a:outerShdw blurRad="38100" dist="38100" dir="2700000" algn="tl">
                    <a:srgbClr val="000000"/>
                  </a:outerShdw>
                </a:effectLst>
                <a:cs typeface="Simplified Arabic" pitchFamily="2" charset="-78"/>
              </a:rPr>
              <a:t>Academic Search Complete:</a:t>
            </a:r>
          </a:p>
          <a:p>
            <a:pPr algn="just" rtl="1">
              <a:tabLst>
                <a:tab pos="457200" algn="l"/>
              </a:tabLst>
              <a:defRPr/>
            </a:pPr>
            <a:r>
              <a:rPr lang="ar-SA" sz="1800" dirty="0" smtClean="0">
                <a:solidFill>
                  <a:schemeClr val="bg1"/>
                </a:solidFill>
                <a:cs typeface="Simplified Arabic" pitchFamily="2" charset="-78"/>
              </a:rPr>
              <a:t>هي قاعدة بيانات أكاديمية تحتوي على النصوص الكاملة لـ (5300) عنوان دورية منها (4400) دورية علمية محكمة بالإضافة إلى أكثر من (10900) مطبوع علمي تشمل التقارير وأوراق المؤتمرات وغيرها. كما تقدم هذه القاعدة النص الكامل لمطبوعات يرجع تاريخ بعضها إلى عام 1855م في شكل وثائق محمولة ويتم تحديث هذه القاعدة يوميا</a:t>
            </a:r>
          </a:p>
          <a:p>
            <a:pPr>
              <a:buFont typeface="Wingdings" pitchFamily="2" charset="2"/>
              <a:buChar char="Ø"/>
              <a:tabLst>
                <a:tab pos="457200" algn="l"/>
              </a:tabLst>
              <a:defRPr/>
            </a:pPr>
            <a:r>
              <a:rPr lang="ar-SA" sz="2400" dirty="0" smtClean="0">
                <a:solidFill>
                  <a:schemeClr val="bg1"/>
                </a:solidFill>
                <a:effectLst>
                  <a:outerShdw blurRad="38100" dist="38100" dir="2700000" algn="tl">
                    <a:srgbClr val="000000"/>
                  </a:outerShdw>
                </a:effectLst>
                <a:cs typeface="Simplified Arabic" pitchFamily="2" charset="-78"/>
              </a:rPr>
              <a:t>ً </a:t>
            </a:r>
            <a:r>
              <a:rPr lang="en-US" sz="2400" b="1" dirty="0" smtClean="0">
                <a:solidFill>
                  <a:schemeClr val="bg1"/>
                </a:solidFill>
                <a:effectLst>
                  <a:outerShdw blurRad="38100" dist="38100" dir="2700000" algn="tl">
                    <a:srgbClr val="000000"/>
                  </a:outerShdw>
                </a:effectLst>
                <a:cs typeface="Simplified Arabic" pitchFamily="2" charset="-78"/>
              </a:rPr>
              <a:t>Business Source Premier: </a:t>
            </a:r>
            <a:endParaRPr lang="en-US" sz="2400" dirty="0" smtClean="0">
              <a:solidFill>
                <a:schemeClr val="bg1"/>
              </a:solidFill>
              <a:effectLst>
                <a:outerShdw blurRad="38100" dist="38100" dir="2700000" algn="tl">
                  <a:srgbClr val="000000"/>
                </a:outerShdw>
              </a:effectLst>
              <a:cs typeface="Simplified Arabic" pitchFamily="2" charset="-78"/>
            </a:endParaRPr>
          </a:p>
          <a:p>
            <a:pPr algn="just" rtl="1">
              <a:tabLst>
                <a:tab pos="457200" algn="l"/>
              </a:tabLst>
              <a:defRPr/>
            </a:pPr>
            <a:r>
              <a:rPr lang="ar-SA" sz="1800" dirty="0" smtClean="0">
                <a:solidFill>
                  <a:schemeClr val="bg1"/>
                </a:solidFill>
                <a:cs typeface="Simplified Arabic" pitchFamily="2" charset="-78"/>
              </a:rPr>
              <a:t>أضخم قاعدة بيانات في مجال الإدارة والصناعة تحتوي على النص الكامل يبلغ عدد الدوريات التي تحتويها أكثر من علي (2300) دورية منها (1100) دورية محكمة تغطي كافة مجالات علم الإدارة (التسويق والمحاسبة والمراجعة والتمويل) تحدث هذه القاعدة يومياً.</a:t>
            </a:r>
            <a:endParaRPr lang="en-US" sz="1800" dirty="0" smtClean="0">
              <a:solidFill>
                <a:schemeClr val="bg1"/>
              </a:solidFill>
              <a:cs typeface="Simplified Arabic" pitchFamily="2" charset="-78"/>
            </a:endParaRPr>
          </a:p>
          <a:p>
            <a:pPr>
              <a:buFont typeface="Wingdings" pitchFamily="2" charset="2"/>
              <a:buChar char="Ø"/>
              <a:tabLst>
                <a:tab pos="457200" algn="l"/>
              </a:tabLst>
              <a:defRPr/>
            </a:pPr>
            <a:r>
              <a:rPr lang="en-US" sz="2400" b="1" dirty="0" smtClean="0">
                <a:solidFill>
                  <a:schemeClr val="bg1"/>
                </a:solidFill>
                <a:effectLst>
                  <a:outerShdw blurRad="38100" dist="38100" dir="2700000" algn="tl">
                    <a:srgbClr val="000000"/>
                  </a:outerShdw>
                </a:effectLst>
                <a:cs typeface="Simplified Arabic" pitchFamily="2" charset="-78"/>
              </a:rPr>
              <a:t>Regional Business News</a:t>
            </a:r>
            <a:endParaRPr lang="en-US" sz="2400" dirty="0" smtClean="0">
              <a:solidFill>
                <a:schemeClr val="bg1"/>
              </a:solidFill>
              <a:effectLst>
                <a:outerShdw blurRad="38100" dist="38100" dir="2700000" algn="tl">
                  <a:srgbClr val="000000"/>
                </a:outerShdw>
              </a:effectLst>
              <a:cs typeface="Simplified Arabic" pitchFamily="2" charset="-78"/>
            </a:endParaRPr>
          </a:p>
          <a:p>
            <a:pPr algn="just" rtl="1">
              <a:tabLst>
                <a:tab pos="457200" algn="l"/>
              </a:tabLst>
              <a:defRPr/>
            </a:pPr>
            <a:r>
              <a:rPr lang="ar-SA" sz="1800" dirty="0" smtClean="0">
                <a:solidFill>
                  <a:schemeClr val="bg1"/>
                </a:solidFill>
                <a:cs typeface="Simplified Arabic" pitchFamily="2" charset="-78"/>
              </a:rPr>
              <a:t>تشتمل هذه القاعدة على أكثر من (75) مجلة وصحيفة إخبارية تحتويكما تشتمل على أخبار البورصات وأسواق المال العالمية ومؤشراتها. تحدث هذه القاعدة يومياً.  على النص الكامل للمطبوعات الإخبارية الإقليمية في مجال الإدارة والمحاسبة والتسويق والتمويل.</a:t>
            </a:r>
          </a:p>
          <a:p>
            <a:pPr>
              <a:tabLst>
                <a:tab pos="457200" algn="l"/>
              </a:tabLst>
              <a:defRPr/>
            </a:pPr>
            <a:r>
              <a:rPr lang="en-US" sz="2400" dirty="0" smtClean="0">
                <a:solidFill>
                  <a:schemeClr val="bg1"/>
                </a:solidFill>
                <a:cs typeface="Simplified Arabic" pitchFamily="2" charset="-78"/>
              </a:rPr>
              <a:t>Medline</a:t>
            </a:r>
          </a:p>
          <a:p>
            <a:pPr algn="just" rtl="1">
              <a:tabLst>
                <a:tab pos="457200" algn="l"/>
              </a:tabLst>
              <a:defRPr/>
            </a:pPr>
            <a:r>
              <a:rPr lang="ar-SA" sz="1800" dirty="0" smtClean="0">
                <a:solidFill>
                  <a:schemeClr val="bg1"/>
                </a:solidFill>
                <a:cs typeface="Simplified Arabic" pitchFamily="2" charset="-78"/>
              </a:rPr>
              <a:t>تشتمل على معلومات موثقة في مجال الطب والتمريض والأسنان والبيطرة والصحة ... الخ وقد تم إعداد هذه القاعدة بواسطة المكتبة الطبية القومية الأمريكية وتحتوي على النص الكامل لأكثر من 4600 دورية جارية. تحدث هذه القاعدة يومياً.</a:t>
            </a:r>
          </a:p>
          <a:p>
            <a:pPr algn="just">
              <a:tabLst>
                <a:tab pos="457200" algn="l"/>
              </a:tabLst>
              <a:defRPr/>
            </a:pPr>
            <a:endParaRPr lang="ar-SA" sz="2400" dirty="0" smtClean="0">
              <a:cs typeface="Simplified Arabic" pitchFamily="2" charset="-78"/>
            </a:endParaRPr>
          </a:p>
          <a:p>
            <a:pPr algn="just">
              <a:tabLst>
                <a:tab pos="457200" algn="l"/>
              </a:tabLst>
              <a:defRPr/>
            </a:pPr>
            <a:endParaRPr lang="ar-SA" sz="2400" dirty="0">
              <a:cs typeface="Simplified Arabic" pitchFamily="2" charset="-78"/>
            </a:endParaRPr>
          </a:p>
        </p:txBody>
      </p:sp>
      <p:sp>
        <p:nvSpPr>
          <p:cNvPr id="8197" name="Rectangle 6"/>
          <p:cNvSpPr>
            <a:spLocks noChangeArrowheads="1"/>
          </p:cNvSpPr>
          <p:nvPr/>
        </p:nvSpPr>
        <p:spPr bwMode="auto">
          <a:xfrm>
            <a:off x="0" y="6400800"/>
            <a:ext cx="7318375" cy="457200"/>
          </a:xfrm>
          <a:prstGeom prst="rect">
            <a:avLst/>
          </a:prstGeom>
          <a:noFill/>
          <a:ln w="9525">
            <a:noFill/>
            <a:miter lim="800000"/>
            <a:headEnd/>
            <a:tailEnd/>
          </a:ln>
        </p:spPr>
        <p:txBody>
          <a:bodyPr anchor="ctr">
            <a:spAutoFit/>
          </a:bodyPr>
          <a:lstStyle/>
          <a:p>
            <a:pPr algn="l" rtl="0" eaLnBrk="0" hangingPunct="0"/>
            <a:r>
              <a:rPr lang="ar-SA" altLang="ja-JP">
                <a:cs typeface="Times New Roman" pitchFamily="18" charset="0"/>
              </a:rPr>
              <a:t>مكتبة جامعة السودان المفتوحة</a:t>
            </a:r>
            <a:r>
              <a:rPr lang="en-US" altLang="ja-JP" dirty="0">
                <a:ea typeface="MS PGothic" pitchFamily="34" charset="-128"/>
                <a:cs typeface="Times New Roman" pitchFamily="18" charset="0"/>
              </a:rPr>
              <a:t> Open University of Sudan Library</a:t>
            </a:r>
            <a:r>
              <a:rPr lang="en-US" altLang="ja-JP" dirty="0">
                <a:ea typeface="MS PGothic" pitchFamily="34" charset="-128"/>
              </a:rPr>
              <a:t> </a:t>
            </a:r>
          </a:p>
        </p:txBody>
      </p:sp>
      <p:pic>
        <p:nvPicPr>
          <p:cNvPr id="7" name="Picture 24" descr="k"/>
          <p:cNvPicPr>
            <a:picLocks noChangeAspect="1" noChangeArrowheads="1"/>
          </p:cNvPicPr>
          <p:nvPr/>
        </p:nvPicPr>
        <p:blipFill>
          <a:blip r:embed="rId2"/>
          <a:srcRect/>
          <a:stretch>
            <a:fillRect/>
          </a:stretch>
        </p:blipFill>
        <p:spPr bwMode="auto">
          <a:xfrm>
            <a:off x="0" y="1"/>
            <a:ext cx="1214414" cy="785794"/>
          </a:xfrm>
          <a:prstGeom prst="rect">
            <a:avLst/>
          </a:prstGeom>
          <a:noFill/>
          <a:ln w="57150">
            <a:solidFill>
              <a:srgbClr val="298B3E"/>
            </a:solidFill>
            <a:miter lim="800000"/>
            <a:headEnd/>
            <a:tailEnd/>
          </a:ln>
          <a:effectLst>
            <a:outerShdw dist="35921" dir="2700000" algn="ctr" rotWithShape="0">
              <a:srgbClr val="808080"/>
            </a:outerShdw>
          </a:effectLst>
        </p:spPr>
      </p:pic>
      <p:pic>
        <p:nvPicPr>
          <p:cNvPr id="8" name="Picture 24" descr="k"/>
          <p:cNvPicPr>
            <a:picLocks noChangeAspect="1" noChangeArrowheads="1"/>
          </p:cNvPicPr>
          <p:nvPr/>
        </p:nvPicPr>
        <p:blipFill>
          <a:blip r:embed="rId2"/>
          <a:srcRect/>
          <a:stretch>
            <a:fillRect/>
          </a:stretch>
        </p:blipFill>
        <p:spPr bwMode="auto">
          <a:xfrm>
            <a:off x="7858148" y="1"/>
            <a:ext cx="1285852" cy="857232"/>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ransition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repeatCount="indefinite"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par>
                                <p:cTn id="8" presetID="8" presetClass="entr" presetSubtype="32" repeatCount="indefinite"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out)">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2" y="-142900"/>
            <a:ext cx="8532843" cy="1143008"/>
          </a:xfrm>
        </p:spPr>
        <p:txBody>
          <a:bodyPr/>
          <a:lstStyle/>
          <a:p>
            <a:r>
              <a:rPr lang="ar-SA" sz="3200" dirty="0" smtClean="0"/>
              <a:t>محتويات قواعد بيانات جامعة السودان المفتوحة</a:t>
            </a:r>
            <a:endParaRPr lang="en-US" sz="3200" dirty="0" smtClean="0">
              <a:cs typeface="Times New Roman" pitchFamily="18" charset="0"/>
            </a:endParaRPr>
          </a:p>
        </p:txBody>
      </p:sp>
      <p:sp>
        <p:nvSpPr>
          <p:cNvPr id="8195" name="Rectangle 3"/>
          <p:cNvSpPr>
            <a:spLocks noGrp="1" noChangeArrowheads="1"/>
          </p:cNvSpPr>
          <p:nvPr>
            <p:ph type="body" idx="1"/>
          </p:nvPr>
        </p:nvSpPr>
        <p:spPr>
          <a:xfrm>
            <a:off x="0" y="785794"/>
            <a:ext cx="9144000" cy="5500726"/>
          </a:xfrm>
        </p:spPr>
        <p:txBody>
          <a:bodyPr/>
          <a:lstStyle/>
          <a:p>
            <a:pPr rtl="1">
              <a:buFont typeface="Wingdings" pitchFamily="2" charset="2"/>
              <a:buChar char="Ø"/>
              <a:tabLst>
                <a:tab pos="457200" algn="l"/>
              </a:tabLst>
              <a:defRPr/>
            </a:pPr>
            <a:r>
              <a:rPr lang="en-US" sz="2400" b="1" dirty="0" smtClean="0">
                <a:solidFill>
                  <a:schemeClr val="bg1"/>
                </a:solidFill>
                <a:effectLst>
                  <a:outerShdw blurRad="38100" dist="38100" dir="2700000" algn="tl">
                    <a:srgbClr val="000000"/>
                  </a:outerShdw>
                </a:effectLst>
                <a:cs typeface="Simplified Arabic" pitchFamily="2" charset="-78"/>
              </a:rPr>
              <a:t>ERIC</a:t>
            </a:r>
            <a:endParaRPr lang="en-US" sz="2400" dirty="0" smtClean="0">
              <a:solidFill>
                <a:schemeClr val="bg1"/>
              </a:solidFill>
              <a:effectLst>
                <a:outerShdw blurRad="38100" dist="38100" dir="2700000" algn="tl">
                  <a:srgbClr val="000000"/>
                </a:outerShdw>
              </a:effectLst>
              <a:cs typeface="Simplified Arabic" pitchFamily="2" charset="-78"/>
            </a:endParaRPr>
          </a:p>
          <a:p>
            <a:pPr algn="just" rtl="1">
              <a:tabLst>
                <a:tab pos="457200" algn="l"/>
              </a:tabLst>
              <a:defRPr/>
            </a:pPr>
            <a:r>
              <a:rPr lang="ar-SA" sz="1800" dirty="0" smtClean="0">
                <a:solidFill>
                  <a:schemeClr val="bg1"/>
                </a:solidFill>
                <a:cs typeface="Simplified Arabic" pitchFamily="2" charset="-78"/>
              </a:rPr>
              <a:t>وهي اختصار لمركز مصادر المعلومات التربوية وتحتوي هذه القاعدة على أكثر من (1243000) تسجيله ببليوغرافية ترتبط بأكثر من (243000) رابط يحتوي على النص الكامل مرجع بالإضافة إلى مراجعات الكتب ومستخلصات في مجال التربية من جميع أنحاء العالم.</a:t>
            </a:r>
            <a:r>
              <a:rPr lang="en-US" sz="1800" b="1" dirty="0" smtClean="0">
                <a:solidFill>
                  <a:schemeClr val="bg1"/>
                </a:solidFill>
                <a:effectLst>
                  <a:outerShdw blurRad="38100" dist="38100" dir="2700000" algn="tl">
                    <a:srgbClr val="000000"/>
                  </a:outerShdw>
                </a:effectLst>
                <a:cs typeface="Simplified Arabic" pitchFamily="2" charset="-78"/>
              </a:rPr>
              <a:t> </a:t>
            </a:r>
          </a:p>
          <a:p>
            <a:pPr rtl="1">
              <a:buFont typeface="Wingdings" pitchFamily="2" charset="2"/>
              <a:buChar char="Ø"/>
              <a:tabLst>
                <a:tab pos="457200" algn="l"/>
              </a:tabLst>
              <a:defRPr/>
            </a:pPr>
            <a:r>
              <a:rPr lang="en-US" sz="2400" b="1" dirty="0" smtClean="0">
                <a:solidFill>
                  <a:schemeClr val="hlink"/>
                </a:solidFill>
                <a:effectLst>
                  <a:outerShdw blurRad="38100" dist="38100" dir="2700000" algn="tl">
                    <a:srgbClr val="000000"/>
                  </a:outerShdw>
                </a:effectLst>
                <a:cs typeface="Simplified Arabic" pitchFamily="2" charset="-78"/>
              </a:rPr>
              <a:t>Master File Premier</a:t>
            </a:r>
          </a:p>
          <a:p>
            <a:pPr algn="just" rtl="1">
              <a:tabLst>
                <a:tab pos="457200" algn="l"/>
              </a:tabLst>
              <a:defRPr/>
            </a:pPr>
            <a:r>
              <a:rPr lang="ar-SA" sz="1800" dirty="0" smtClean="0">
                <a:solidFill>
                  <a:schemeClr val="bg1"/>
                </a:solidFill>
                <a:cs typeface="Simplified Arabic" pitchFamily="2" charset="-78"/>
              </a:rPr>
              <a:t>تم تصميمه خصيصاً للمكتبات العامة ويحتوي على قواعد بيانات متعددة تشتمل على النص الكامل لأكثر من 1950 مرجع عام يرجع تاريخ بعضها إلى عام 1975م وتغطي كافة المجالات المعرفية. كما تحتوي على أكثر 500 كتاب مرجعي والنص الكامل لأكثر من 86017 سيرة ذاتية للمشاهير في جميع أنحاء العالم وأكثر من (105000) وثيقة بالإضافة إلى مجموعة نادرة من الصور والخرائط تصل إلى (341000) صورة وخريطة وعلم دولة ويتم تحديث هذه القاعدة يومياً .</a:t>
            </a:r>
          </a:p>
          <a:p>
            <a:pPr rtl="1">
              <a:buFont typeface="Wingdings" pitchFamily="2" charset="2"/>
              <a:buChar char="Ø"/>
              <a:tabLst>
                <a:tab pos="457200" algn="l"/>
              </a:tabLst>
              <a:defRPr/>
            </a:pPr>
            <a:r>
              <a:rPr lang="en-US" sz="2400" b="1" dirty="0" smtClean="0">
                <a:solidFill>
                  <a:schemeClr val="hlink"/>
                </a:solidFill>
                <a:effectLst>
                  <a:outerShdw blurRad="38100" dist="38100" dir="2700000" algn="tl">
                    <a:srgbClr val="000000"/>
                  </a:outerShdw>
                </a:effectLst>
                <a:cs typeface="Simplified Arabic" pitchFamily="2" charset="-78"/>
              </a:rPr>
              <a:t>Health Source –Consumer Edition</a:t>
            </a:r>
          </a:p>
          <a:p>
            <a:pPr algn="just" rtl="1">
              <a:tabLst>
                <a:tab pos="457200" algn="l"/>
              </a:tabLst>
              <a:defRPr/>
            </a:pPr>
            <a:r>
              <a:rPr lang="ar-SA" sz="1800" dirty="0" smtClean="0">
                <a:solidFill>
                  <a:schemeClr val="bg1"/>
                </a:solidFill>
                <a:cs typeface="Simplified Arabic" pitchFamily="2" charset="-78"/>
              </a:rPr>
              <a:t>أثرى قاعدة بيانات في مجال المعلومات الصحية وتشتمل على موضوعات في  العلوم الصحية وعلوم الغذاء والتغذية وصحة الأطفال والرياضة الطبيعية والطب الرياضي والصحة العامة بالإضافة إلى النص الكامل لحوالي (80) دورية. ويتم تحديث هذه القاعدة يومياً.</a:t>
            </a:r>
          </a:p>
          <a:p>
            <a:pPr algn="just">
              <a:tabLst>
                <a:tab pos="457200" algn="l"/>
              </a:tabLst>
              <a:defRPr/>
            </a:pPr>
            <a:endParaRPr lang="ar-SA" sz="2800" dirty="0" smtClean="0">
              <a:cs typeface="Simplified Arabic" pitchFamily="2" charset="-78"/>
            </a:endParaRPr>
          </a:p>
          <a:p>
            <a:pPr algn="just">
              <a:tabLst>
                <a:tab pos="457200" algn="l"/>
              </a:tabLst>
              <a:defRPr/>
            </a:pPr>
            <a:endParaRPr lang="ar-SA" sz="2800" dirty="0" smtClean="0">
              <a:cs typeface="Simplified Arabic" pitchFamily="2" charset="-78"/>
            </a:endParaRPr>
          </a:p>
          <a:p>
            <a:pPr algn="just">
              <a:tabLst>
                <a:tab pos="457200" algn="l"/>
              </a:tabLst>
              <a:defRPr/>
            </a:pPr>
            <a:endParaRPr lang="ar-SA" sz="2400" dirty="0" smtClean="0">
              <a:cs typeface="Simplified Arabic" pitchFamily="2" charset="-78"/>
            </a:endParaRPr>
          </a:p>
          <a:p>
            <a:pPr algn="just">
              <a:tabLst>
                <a:tab pos="457200" algn="l"/>
              </a:tabLst>
              <a:defRPr/>
            </a:pPr>
            <a:endParaRPr lang="ar-SA" sz="2400" dirty="0">
              <a:cs typeface="Simplified Arabic" pitchFamily="2" charset="-78"/>
            </a:endParaRPr>
          </a:p>
        </p:txBody>
      </p:sp>
      <p:sp>
        <p:nvSpPr>
          <p:cNvPr id="8197" name="Rectangle 6"/>
          <p:cNvSpPr>
            <a:spLocks noChangeArrowheads="1"/>
          </p:cNvSpPr>
          <p:nvPr/>
        </p:nvSpPr>
        <p:spPr bwMode="auto">
          <a:xfrm>
            <a:off x="0" y="6400800"/>
            <a:ext cx="7318375" cy="457200"/>
          </a:xfrm>
          <a:prstGeom prst="rect">
            <a:avLst/>
          </a:prstGeom>
          <a:noFill/>
          <a:ln w="9525">
            <a:noFill/>
            <a:miter lim="800000"/>
            <a:headEnd/>
            <a:tailEnd/>
          </a:ln>
        </p:spPr>
        <p:txBody>
          <a:bodyPr anchor="ctr">
            <a:spAutoFit/>
          </a:bodyPr>
          <a:lstStyle/>
          <a:p>
            <a:pPr algn="l" rtl="0" eaLnBrk="0" hangingPunct="0"/>
            <a:r>
              <a:rPr lang="ar-SA" altLang="ja-JP">
                <a:cs typeface="Times New Roman" pitchFamily="18" charset="0"/>
              </a:rPr>
              <a:t>مكتبة جامعة السودان المفتوحة</a:t>
            </a:r>
            <a:r>
              <a:rPr lang="en-US" altLang="ja-JP" dirty="0">
                <a:ea typeface="MS PGothic" pitchFamily="34" charset="-128"/>
                <a:cs typeface="Times New Roman" pitchFamily="18" charset="0"/>
              </a:rPr>
              <a:t> Open University of Sudan Library</a:t>
            </a:r>
            <a:r>
              <a:rPr lang="en-US" altLang="ja-JP" dirty="0">
                <a:ea typeface="MS PGothic" pitchFamily="34" charset="-128"/>
              </a:rPr>
              <a:t> </a:t>
            </a:r>
          </a:p>
        </p:txBody>
      </p:sp>
      <p:pic>
        <p:nvPicPr>
          <p:cNvPr id="6" name="Picture 24" descr="k"/>
          <p:cNvPicPr>
            <a:picLocks noChangeAspect="1" noChangeArrowheads="1"/>
          </p:cNvPicPr>
          <p:nvPr/>
        </p:nvPicPr>
        <p:blipFill>
          <a:blip r:embed="rId2"/>
          <a:srcRect/>
          <a:stretch>
            <a:fillRect/>
          </a:stretch>
        </p:blipFill>
        <p:spPr bwMode="auto">
          <a:xfrm>
            <a:off x="0" y="1"/>
            <a:ext cx="1285852" cy="785794"/>
          </a:xfrm>
          <a:prstGeom prst="rect">
            <a:avLst/>
          </a:prstGeom>
          <a:noFill/>
          <a:ln w="57150">
            <a:solidFill>
              <a:srgbClr val="298B3E"/>
            </a:solidFill>
            <a:miter lim="800000"/>
            <a:headEnd/>
            <a:tailEnd/>
          </a:ln>
          <a:effectLst>
            <a:outerShdw dist="35921" dir="2700000" algn="ctr" rotWithShape="0">
              <a:srgbClr val="808080"/>
            </a:outerShdw>
          </a:effectLst>
        </p:spPr>
      </p:pic>
      <p:pic>
        <p:nvPicPr>
          <p:cNvPr id="7" name="Picture 24" descr="k"/>
          <p:cNvPicPr>
            <a:picLocks noChangeAspect="1" noChangeArrowheads="1"/>
          </p:cNvPicPr>
          <p:nvPr/>
        </p:nvPicPr>
        <p:blipFill>
          <a:blip r:embed="rId2"/>
          <a:srcRect/>
          <a:stretch>
            <a:fillRect/>
          </a:stretch>
        </p:blipFill>
        <p:spPr bwMode="auto">
          <a:xfrm>
            <a:off x="7858148" y="1"/>
            <a:ext cx="1285852" cy="785794"/>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ransition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repeatCount="indefinite"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par>
                                <p:cTn id="8" presetID="8" presetClass="entr" presetSubtype="32" repeatCount="indefinite"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out)">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2" y="-142900"/>
            <a:ext cx="8532843" cy="1143008"/>
          </a:xfrm>
        </p:spPr>
        <p:txBody>
          <a:bodyPr/>
          <a:lstStyle/>
          <a:p>
            <a:r>
              <a:rPr lang="ar-SA" sz="3200" dirty="0" smtClean="0"/>
              <a:t>محتويات قواعد بيانات جامعة السودان المفتوحة</a:t>
            </a:r>
            <a:endParaRPr lang="en-US" sz="3200" dirty="0" smtClean="0">
              <a:cs typeface="Times New Roman" pitchFamily="18" charset="0"/>
            </a:endParaRPr>
          </a:p>
        </p:txBody>
      </p:sp>
      <p:sp>
        <p:nvSpPr>
          <p:cNvPr id="8195" name="Rectangle 3"/>
          <p:cNvSpPr>
            <a:spLocks noGrp="1" noChangeArrowheads="1"/>
          </p:cNvSpPr>
          <p:nvPr>
            <p:ph type="body" idx="1"/>
          </p:nvPr>
        </p:nvSpPr>
        <p:spPr>
          <a:xfrm>
            <a:off x="0" y="785794"/>
            <a:ext cx="9144000" cy="5500726"/>
          </a:xfrm>
        </p:spPr>
        <p:txBody>
          <a:bodyPr/>
          <a:lstStyle/>
          <a:p>
            <a:pPr rtl="1">
              <a:buFont typeface="Wingdings" pitchFamily="2" charset="2"/>
              <a:buChar char="Ø"/>
              <a:tabLst>
                <a:tab pos="457200" algn="l"/>
              </a:tabLst>
              <a:defRPr/>
            </a:pPr>
            <a:r>
              <a:rPr lang="en-US" sz="2400" b="1" dirty="0" smtClean="0">
                <a:solidFill>
                  <a:schemeClr val="hlink"/>
                </a:solidFill>
                <a:effectLst>
                  <a:outerShdw blurRad="38100" dist="38100" dir="2700000" algn="tl">
                    <a:srgbClr val="000000"/>
                  </a:outerShdw>
                </a:effectLst>
                <a:cs typeface="Simplified Arabic" pitchFamily="2" charset="-78"/>
              </a:rPr>
              <a:t>Health Source –Nursing /Academic Edition</a:t>
            </a:r>
            <a:endParaRPr lang="en-US" sz="2400" dirty="0" smtClean="0">
              <a:solidFill>
                <a:schemeClr val="hlink"/>
              </a:solidFill>
              <a:effectLst>
                <a:outerShdw blurRad="38100" dist="38100" dir="2700000" algn="tl">
                  <a:srgbClr val="000000"/>
                </a:outerShdw>
              </a:effectLst>
              <a:cs typeface="Simplified Arabic" pitchFamily="2" charset="-78"/>
            </a:endParaRPr>
          </a:p>
          <a:p>
            <a:pPr algn="just" rtl="1">
              <a:tabLst>
                <a:tab pos="457200" algn="l"/>
              </a:tabLst>
              <a:defRPr/>
            </a:pPr>
            <a:r>
              <a:rPr lang="ar-SA" sz="1800" dirty="0" smtClean="0">
                <a:solidFill>
                  <a:schemeClr val="bg1"/>
                </a:solidFill>
                <a:cs typeface="Simplified Arabic" pitchFamily="2" charset="-78"/>
              </a:rPr>
              <a:t>وهي قاعدة بيانات علمية في مجال التمريض تحتوي على (550) دورية تشتمل على النص الكامل ويتم تحديث هذه القاعدة يومياً.</a:t>
            </a:r>
          </a:p>
          <a:p>
            <a:pPr lvl="8" rtl="1">
              <a:buFont typeface="Wingdings" pitchFamily="2" charset="2"/>
              <a:buChar char="Ø"/>
              <a:tabLst>
                <a:tab pos="457200" algn="l"/>
              </a:tabLst>
              <a:defRPr/>
            </a:pPr>
            <a:r>
              <a:rPr lang="en-US" b="1" dirty="0" smtClean="0">
                <a:solidFill>
                  <a:srgbClr val="00B050"/>
                </a:solidFill>
                <a:effectLst>
                  <a:outerShdw blurRad="38100" dist="38100" dir="2700000" algn="tl">
                    <a:srgbClr val="000000"/>
                  </a:outerShdw>
                </a:effectLst>
                <a:cs typeface="Simplified Arabic" pitchFamily="2" charset="-78"/>
              </a:rPr>
              <a:t>Legal Collection</a:t>
            </a:r>
          </a:p>
          <a:p>
            <a:pPr algn="just" rtl="1">
              <a:tabLst>
                <a:tab pos="457200" algn="l"/>
              </a:tabLst>
              <a:defRPr/>
            </a:pPr>
            <a:r>
              <a:rPr lang="ar-SA" sz="1800" dirty="0" smtClean="0">
                <a:solidFill>
                  <a:schemeClr val="bg1"/>
                </a:solidFill>
                <a:cs typeface="Simplified Arabic" pitchFamily="2" charset="-78"/>
              </a:rPr>
              <a:t>أميز قاعدة بيانات في مجال القانون وتحتوي على أكثر من (250) دورية علمية تشمل مجالات القانون كافة(مدني-جنائي – دستوري- بحري- ) ويتم تحديث هذه القاعدة يومياً</a:t>
            </a:r>
            <a:r>
              <a:rPr lang="ar-SA" sz="1800" dirty="0" smtClean="0">
                <a:cs typeface="Simplified Arabic" pitchFamily="2" charset="-78"/>
              </a:rPr>
              <a:t>.</a:t>
            </a:r>
          </a:p>
          <a:p>
            <a:pPr rtl="1">
              <a:buFont typeface="Wingdings" pitchFamily="2" charset="2"/>
              <a:buChar char="Ø"/>
              <a:tabLst>
                <a:tab pos="457200" algn="l"/>
              </a:tabLst>
              <a:defRPr/>
            </a:pPr>
            <a:r>
              <a:rPr lang="en-US" sz="2400" dirty="0" smtClean="0">
                <a:solidFill>
                  <a:srgbClr val="FF0000"/>
                </a:solidFill>
                <a:cs typeface="Simplified Arabic" pitchFamily="2" charset="-78"/>
              </a:rPr>
              <a:t>Computer &amp;Applied Sciences Complete</a:t>
            </a:r>
          </a:p>
          <a:p>
            <a:pPr>
              <a:tabLst>
                <a:tab pos="457200" algn="l"/>
              </a:tabLst>
              <a:defRPr/>
            </a:pPr>
            <a:r>
              <a:rPr lang="ar-SA" sz="1800" dirty="0" smtClean="0">
                <a:solidFill>
                  <a:schemeClr val="bg1"/>
                </a:solidFill>
                <a:cs typeface="Simplified Arabic" pitchFamily="2" charset="-78"/>
              </a:rPr>
              <a:t>أميز قاعدة بيانات في مجال الحاسوب وتطبيقاته في كافة العلوم. تشتمل على أكثر من (1800) دورية ومجلة متخصصة منها (730)تحتوي على النص الكامل. يتم تحديث هذه القاعدة يومياً.</a:t>
            </a:r>
            <a:endParaRPr lang="ar-SA" sz="1800" dirty="0" smtClean="0">
              <a:solidFill>
                <a:schemeClr val="bg1"/>
              </a:solidFill>
            </a:endParaRPr>
          </a:p>
          <a:p>
            <a:pPr algn="just">
              <a:tabLst>
                <a:tab pos="457200" algn="l"/>
              </a:tabLst>
              <a:defRPr/>
            </a:pPr>
            <a:endParaRPr lang="ar-SA" sz="2400" dirty="0" smtClean="0">
              <a:cs typeface="Simplified Arabic" pitchFamily="2" charset="-78"/>
            </a:endParaRPr>
          </a:p>
          <a:p>
            <a:pPr algn="just">
              <a:tabLst>
                <a:tab pos="457200" algn="l"/>
              </a:tabLst>
              <a:defRPr/>
            </a:pPr>
            <a:endParaRPr lang="ar-SA" sz="2400" dirty="0">
              <a:cs typeface="Simplified Arabic" pitchFamily="2" charset="-78"/>
            </a:endParaRPr>
          </a:p>
        </p:txBody>
      </p:sp>
      <p:sp>
        <p:nvSpPr>
          <p:cNvPr id="8197" name="Rectangle 6"/>
          <p:cNvSpPr>
            <a:spLocks noChangeArrowheads="1"/>
          </p:cNvSpPr>
          <p:nvPr/>
        </p:nvSpPr>
        <p:spPr bwMode="auto">
          <a:xfrm>
            <a:off x="0" y="6400800"/>
            <a:ext cx="7318375" cy="457200"/>
          </a:xfrm>
          <a:prstGeom prst="rect">
            <a:avLst/>
          </a:prstGeom>
          <a:noFill/>
          <a:ln w="9525">
            <a:noFill/>
            <a:miter lim="800000"/>
            <a:headEnd/>
            <a:tailEnd/>
          </a:ln>
        </p:spPr>
        <p:txBody>
          <a:bodyPr anchor="ctr">
            <a:spAutoFit/>
          </a:bodyPr>
          <a:lstStyle/>
          <a:p>
            <a:pPr algn="l" rtl="0" eaLnBrk="0" hangingPunct="0"/>
            <a:r>
              <a:rPr lang="ar-SA" altLang="ja-JP">
                <a:cs typeface="Times New Roman" pitchFamily="18" charset="0"/>
              </a:rPr>
              <a:t>مكتبة جامعة السودان المفتوحة</a:t>
            </a:r>
            <a:r>
              <a:rPr lang="en-US" altLang="ja-JP" dirty="0">
                <a:ea typeface="MS PGothic" pitchFamily="34" charset="-128"/>
                <a:cs typeface="Times New Roman" pitchFamily="18" charset="0"/>
              </a:rPr>
              <a:t> Open University of Sudan Library</a:t>
            </a:r>
            <a:r>
              <a:rPr lang="en-US" altLang="ja-JP" dirty="0">
                <a:ea typeface="MS PGothic" pitchFamily="34" charset="-128"/>
              </a:rPr>
              <a:t> </a:t>
            </a:r>
          </a:p>
        </p:txBody>
      </p:sp>
      <p:pic>
        <p:nvPicPr>
          <p:cNvPr id="6" name="Picture 24" descr="k"/>
          <p:cNvPicPr>
            <a:picLocks noChangeAspect="1" noChangeArrowheads="1"/>
          </p:cNvPicPr>
          <p:nvPr/>
        </p:nvPicPr>
        <p:blipFill>
          <a:blip r:embed="rId2" cstate="print"/>
          <a:srcRect/>
          <a:stretch>
            <a:fillRect/>
          </a:stretch>
        </p:blipFill>
        <p:spPr bwMode="auto">
          <a:xfrm>
            <a:off x="0" y="1"/>
            <a:ext cx="1142976" cy="642918"/>
          </a:xfrm>
          <a:prstGeom prst="rect">
            <a:avLst/>
          </a:prstGeom>
          <a:noFill/>
          <a:ln w="57150">
            <a:solidFill>
              <a:srgbClr val="298B3E"/>
            </a:solidFill>
            <a:miter lim="800000"/>
            <a:headEnd/>
            <a:tailEnd/>
          </a:ln>
          <a:effectLst>
            <a:outerShdw dist="35921" dir="2700000" algn="ctr" rotWithShape="0">
              <a:srgbClr val="808080"/>
            </a:outerShdw>
          </a:effectLst>
        </p:spPr>
      </p:pic>
      <p:pic>
        <p:nvPicPr>
          <p:cNvPr id="7" name="Picture 24" descr="k"/>
          <p:cNvPicPr>
            <a:picLocks noChangeAspect="1" noChangeArrowheads="1"/>
          </p:cNvPicPr>
          <p:nvPr/>
        </p:nvPicPr>
        <p:blipFill>
          <a:blip r:embed="rId3" cstate="print"/>
          <a:srcRect/>
          <a:stretch>
            <a:fillRect/>
          </a:stretch>
        </p:blipFill>
        <p:spPr bwMode="auto">
          <a:xfrm>
            <a:off x="8024816" y="0"/>
            <a:ext cx="1119184" cy="714356"/>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ransition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repeatCount="indefinite"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par>
                                <p:cTn id="8" presetID="8" presetClass="entr" presetSubtype="32" repeatCount="indefinite"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out)">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2" y="-142900"/>
            <a:ext cx="8532843" cy="1143008"/>
          </a:xfrm>
        </p:spPr>
        <p:txBody>
          <a:bodyPr/>
          <a:lstStyle/>
          <a:p>
            <a:r>
              <a:rPr lang="ar-SA" sz="3200" dirty="0" smtClean="0"/>
              <a:t>محتويات قواعد بيانات جامعة السودان المفتوحة</a:t>
            </a:r>
            <a:endParaRPr lang="en-US" sz="3200" dirty="0" smtClean="0">
              <a:cs typeface="Times New Roman" pitchFamily="18" charset="0"/>
            </a:endParaRPr>
          </a:p>
        </p:txBody>
      </p:sp>
      <p:sp>
        <p:nvSpPr>
          <p:cNvPr id="8195" name="Rectangle 3"/>
          <p:cNvSpPr>
            <a:spLocks noGrp="1" noChangeArrowheads="1"/>
          </p:cNvSpPr>
          <p:nvPr>
            <p:ph type="body" idx="1"/>
          </p:nvPr>
        </p:nvSpPr>
        <p:spPr>
          <a:xfrm>
            <a:off x="0" y="785794"/>
            <a:ext cx="9144000" cy="5500726"/>
          </a:xfrm>
        </p:spPr>
        <p:style>
          <a:lnRef idx="2">
            <a:schemeClr val="accent2"/>
          </a:lnRef>
          <a:fillRef idx="1">
            <a:schemeClr val="lt1"/>
          </a:fillRef>
          <a:effectRef idx="0">
            <a:schemeClr val="accent2"/>
          </a:effectRef>
          <a:fontRef idx="minor">
            <a:schemeClr val="dk1"/>
          </a:fontRef>
        </p:style>
        <p:txBody>
          <a:bodyPr/>
          <a:lstStyle/>
          <a:p>
            <a:pPr marL="365760" indent="-256032" rtl="1" fontAlgn="auto">
              <a:spcAft>
                <a:spcPts val="0"/>
              </a:spcAft>
              <a:buFont typeface="Wingdings" pitchFamily="2" charset="2"/>
              <a:buChar char="Ø"/>
              <a:tabLst>
                <a:tab pos="457200" algn="l"/>
              </a:tabLst>
              <a:defRPr/>
            </a:pPr>
            <a:r>
              <a:rPr lang="en-US" sz="2400" b="1" dirty="0" err="1" smtClean="0">
                <a:solidFill>
                  <a:schemeClr val="hlink"/>
                </a:solidFill>
                <a:effectLst>
                  <a:outerShdw blurRad="38100" dist="38100" dir="2700000" algn="tl">
                    <a:srgbClr val="000000"/>
                  </a:outerShdw>
                </a:effectLst>
                <a:cs typeface="Simplified Arabic" pitchFamily="2" charset="-78"/>
              </a:rPr>
              <a:t>GreenFile</a:t>
            </a:r>
            <a:endParaRPr lang="en-US" sz="2400" b="1" dirty="0" smtClean="0">
              <a:solidFill>
                <a:schemeClr val="hlink"/>
              </a:solidFill>
              <a:effectLst>
                <a:outerShdw blurRad="38100" dist="38100" dir="2700000" algn="tl">
                  <a:srgbClr val="000000"/>
                </a:outerShdw>
              </a:effectLst>
              <a:cs typeface="Simplified Arabic" pitchFamily="2" charset="-78"/>
            </a:endParaRPr>
          </a:p>
          <a:p>
            <a:pPr marL="365760" indent="-256032" algn="just" rtl="1" fontAlgn="auto">
              <a:spcAft>
                <a:spcPts val="0"/>
              </a:spcAft>
              <a:buFont typeface="Wingdings 3"/>
              <a:buChar char=""/>
              <a:tabLst>
                <a:tab pos="457200" algn="l"/>
              </a:tabLst>
              <a:defRPr/>
            </a:pPr>
            <a:r>
              <a:rPr lang="ar-SA" sz="1800" dirty="0" smtClean="0">
                <a:cs typeface="Simplified Arabic" pitchFamily="2" charset="-78"/>
              </a:rPr>
              <a:t>وتشمل على (</a:t>
            </a:r>
            <a:r>
              <a:rPr lang="en-US" sz="1800" dirty="0" smtClean="0">
                <a:cs typeface="Simplified Arabic" pitchFamily="2" charset="-78"/>
              </a:rPr>
              <a:t>4700</a:t>
            </a:r>
            <a:r>
              <a:rPr lang="ar-SA" sz="1800" dirty="0" smtClean="0">
                <a:cs typeface="Simplified Arabic" pitchFamily="2" charset="-78"/>
              </a:rPr>
              <a:t>) وثيقة تحتوي على النص الكامل وتغطي كافة المجالات التي تتناول تأثير الإنسان على البيئة والمباني الخضراء والتلوث بكافة أشكاله(هوائي – مائي - ضوضائي).</a:t>
            </a:r>
          </a:p>
          <a:p>
            <a:pPr marL="365760" indent="-256032" rtl="1" fontAlgn="auto">
              <a:spcAft>
                <a:spcPts val="0"/>
              </a:spcAft>
              <a:buFont typeface="Wingdings" pitchFamily="2" charset="2"/>
              <a:buChar char="Ø"/>
              <a:tabLst>
                <a:tab pos="457200" algn="l"/>
              </a:tabLst>
              <a:defRPr/>
            </a:pPr>
            <a:r>
              <a:rPr lang="en-US" sz="2400" b="1" u="sng" dirty="0" smtClean="0"/>
              <a:t> </a:t>
            </a:r>
            <a:r>
              <a:rPr lang="en-US" sz="2400" b="1" u="sng" dirty="0" smtClean="0">
                <a:solidFill>
                  <a:srgbClr val="FF0000"/>
                </a:solidFill>
              </a:rPr>
              <a:t>Library, Information Science &amp; Technology Abstracts with Full Text</a:t>
            </a:r>
            <a:r>
              <a:rPr lang="en-US" sz="2400" b="1" dirty="0" smtClean="0">
                <a:solidFill>
                  <a:srgbClr val="FF0000"/>
                </a:solidFill>
                <a:effectLst>
                  <a:outerShdw blurRad="38100" dist="38100" dir="2700000" algn="tl">
                    <a:srgbClr val="000000"/>
                  </a:outerShdw>
                </a:effectLst>
                <a:cs typeface="Simplified Arabic" pitchFamily="2" charset="-78"/>
              </a:rPr>
              <a:t> </a:t>
            </a:r>
          </a:p>
          <a:p>
            <a:pPr marL="365760" indent="-256032" algn="just" rtl="1" fontAlgn="auto">
              <a:spcAft>
                <a:spcPts val="0"/>
              </a:spcAft>
              <a:buFont typeface="Wingdings 3"/>
              <a:buChar char=""/>
              <a:tabLst>
                <a:tab pos="457200" algn="l"/>
              </a:tabLst>
              <a:defRPr/>
            </a:pPr>
            <a:r>
              <a:rPr lang="ar-SA" sz="1800" dirty="0" smtClean="0">
                <a:cs typeface="Simplified Arabic" pitchFamily="2" charset="-78"/>
              </a:rPr>
              <a:t>تشتمل هذه القاعدة على النصوص الكاملة في مجالات المكتبات وعلم المعلومات والتقنيات.تحتوي على أكثر من (500) في مجال إدارة المكتبات والخدمات المكتبية والعمليات الفنية مثل الفهرسة والتصنيف والتكشيف والخدمات المكتبية.</a:t>
            </a:r>
          </a:p>
          <a:p>
            <a:pPr marL="365760" indent="-256032" rtl="1" fontAlgn="auto">
              <a:spcAft>
                <a:spcPts val="0"/>
              </a:spcAft>
              <a:buFont typeface="Wingdings" pitchFamily="2" charset="2"/>
              <a:buChar char="Ø"/>
              <a:tabLst>
                <a:tab pos="457200" algn="l"/>
              </a:tabLst>
              <a:defRPr/>
            </a:pPr>
            <a:r>
              <a:rPr lang="en-US" sz="2400" b="1" dirty="0" smtClean="0">
                <a:solidFill>
                  <a:schemeClr val="hlink"/>
                </a:solidFill>
                <a:effectLst>
                  <a:outerShdw blurRad="38100" dist="38100" dir="2700000" algn="tl">
                    <a:srgbClr val="000000"/>
                  </a:outerShdw>
                </a:effectLst>
                <a:cs typeface="Simplified Arabic" pitchFamily="2" charset="-78"/>
              </a:rPr>
              <a:t>News Paper Source </a:t>
            </a:r>
          </a:p>
          <a:p>
            <a:pPr marL="365760" indent="-256032" algn="just" rtl="1" fontAlgn="auto">
              <a:spcAft>
                <a:spcPts val="0"/>
              </a:spcAft>
              <a:buFont typeface="Wingdings 3"/>
              <a:buChar char=""/>
              <a:tabLst>
                <a:tab pos="457200" algn="l"/>
              </a:tabLst>
              <a:defRPr/>
            </a:pPr>
            <a:r>
              <a:rPr lang="ar-SA" sz="1800" dirty="0" smtClean="0">
                <a:cs typeface="Simplified Arabic" pitchFamily="2" charset="-78"/>
              </a:rPr>
              <a:t>تحتوي على النص الكامل لأكثر من  (35)صحيفة أمريكية وعالمية تحتوي على النص الكامل. كما تحتوي على مسودات الأعمال التلفزيونية والإذاعية بالإضافة إلى نصوص كاملة لأكثر من 200 صحيفة ولائية أمريكية ويتم تحديث هذه القاعدة يومياً</a:t>
            </a:r>
            <a:endParaRPr lang="en-US" sz="1800" dirty="0" smtClean="0">
              <a:cs typeface="Simplified Arabic" pitchFamily="2" charset="-78"/>
            </a:endParaRPr>
          </a:p>
          <a:p>
            <a:pPr algn="just">
              <a:tabLst>
                <a:tab pos="457200" algn="l"/>
              </a:tabLst>
              <a:defRPr/>
            </a:pPr>
            <a:endParaRPr lang="ar-SA" sz="2400" dirty="0">
              <a:cs typeface="Simplified Arabic" pitchFamily="2" charset="-78"/>
            </a:endParaRPr>
          </a:p>
        </p:txBody>
      </p:sp>
      <p:sp>
        <p:nvSpPr>
          <p:cNvPr id="8197" name="Rectangle 6"/>
          <p:cNvSpPr>
            <a:spLocks noChangeArrowheads="1"/>
          </p:cNvSpPr>
          <p:nvPr/>
        </p:nvSpPr>
        <p:spPr bwMode="auto">
          <a:xfrm>
            <a:off x="0" y="6400800"/>
            <a:ext cx="7318375" cy="457200"/>
          </a:xfrm>
          <a:prstGeom prst="rect">
            <a:avLst/>
          </a:prstGeom>
          <a:noFill/>
          <a:ln w="9525">
            <a:noFill/>
            <a:miter lim="800000"/>
            <a:headEnd/>
            <a:tailEnd/>
          </a:ln>
        </p:spPr>
        <p:txBody>
          <a:bodyPr anchor="ctr">
            <a:spAutoFit/>
          </a:bodyPr>
          <a:lstStyle/>
          <a:p>
            <a:pPr algn="l" rtl="0" eaLnBrk="0" hangingPunct="0"/>
            <a:r>
              <a:rPr lang="ar-SA" altLang="ja-JP">
                <a:cs typeface="Times New Roman" pitchFamily="18" charset="0"/>
              </a:rPr>
              <a:t>مكتبة جامعة السودان المفتوحة</a:t>
            </a:r>
            <a:r>
              <a:rPr lang="en-US" altLang="ja-JP">
                <a:ea typeface="MS PGothic" pitchFamily="34" charset="-128"/>
                <a:cs typeface="Times New Roman" pitchFamily="18" charset="0"/>
              </a:rPr>
              <a:t> Open University of Sudan Library</a:t>
            </a:r>
            <a:r>
              <a:rPr lang="en-US" altLang="ja-JP">
                <a:ea typeface="MS PGothic" pitchFamily="34" charset="-128"/>
              </a:rPr>
              <a:t> </a:t>
            </a:r>
          </a:p>
        </p:txBody>
      </p:sp>
      <p:pic>
        <p:nvPicPr>
          <p:cNvPr id="6" name="Picture 24" descr="k"/>
          <p:cNvPicPr>
            <a:picLocks noChangeAspect="1" noChangeArrowheads="1"/>
          </p:cNvPicPr>
          <p:nvPr/>
        </p:nvPicPr>
        <p:blipFill>
          <a:blip r:embed="rId2"/>
          <a:srcRect/>
          <a:stretch>
            <a:fillRect/>
          </a:stretch>
        </p:blipFill>
        <p:spPr bwMode="auto">
          <a:xfrm>
            <a:off x="0" y="1"/>
            <a:ext cx="1285852" cy="714355"/>
          </a:xfrm>
          <a:prstGeom prst="rect">
            <a:avLst/>
          </a:prstGeom>
          <a:noFill/>
          <a:ln w="57150">
            <a:solidFill>
              <a:srgbClr val="298B3E"/>
            </a:solidFill>
            <a:miter lim="800000"/>
            <a:headEnd/>
            <a:tailEnd/>
          </a:ln>
          <a:effectLst>
            <a:outerShdw dist="35921" dir="2700000" algn="ctr" rotWithShape="0">
              <a:srgbClr val="808080"/>
            </a:outerShdw>
          </a:effectLst>
        </p:spPr>
      </p:pic>
      <p:pic>
        <p:nvPicPr>
          <p:cNvPr id="7" name="Picture 24" descr="k"/>
          <p:cNvPicPr>
            <a:picLocks noChangeAspect="1" noChangeArrowheads="1"/>
          </p:cNvPicPr>
          <p:nvPr/>
        </p:nvPicPr>
        <p:blipFill>
          <a:blip r:embed="rId3" cstate="print"/>
          <a:srcRect/>
          <a:stretch>
            <a:fillRect/>
          </a:stretch>
        </p:blipFill>
        <p:spPr bwMode="auto">
          <a:xfrm>
            <a:off x="8143900" y="1"/>
            <a:ext cx="1000100" cy="714356"/>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ransition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repeatCount="indefinite"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par>
                                <p:cTn id="8" presetID="8" presetClass="entr" presetSubtype="32" repeatCount="indefinite"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out)">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260350"/>
            <a:ext cx="8229600" cy="1143000"/>
          </a:xfrm>
        </p:spPr>
        <p:txBody>
          <a:bodyPr/>
          <a:lstStyle/>
          <a:p>
            <a:r>
              <a:rPr lang="ar-SA" dirty="0" smtClean="0">
                <a:cs typeface="Times New Roman" pitchFamily="18" charset="0"/>
              </a:rPr>
              <a:t>كيفية الدخول لقواعد بيانات مكتبة الجامعة</a:t>
            </a:r>
            <a:endParaRPr lang="en-US" dirty="0" smtClean="0">
              <a:cs typeface="Times New Roman" pitchFamily="18" charset="0"/>
            </a:endParaRPr>
          </a:p>
        </p:txBody>
      </p:sp>
      <p:sp>
        <p:nvSpPr>
          <p:cNvPr id="8195" name="Rectangle 3"/>
          <p:cNvSpPr>
            <a:spLocks noGrp="1" noChangeArrowheads="1"/>
          </p:cNvSpPr>
          <p:nvPr>
            <p:ph type="body" idx="1"/>
          </p:nvPr>
        </p:nvSpPr>
        <p:spPr/>
        <p:txBody>
          <a:bodyPr/>
          <a:lstStyle/>
          <a:p>
            <a:pPr algn="r" rtl="1">
              <a:lnSpc>
                <a:spcPct val="90000"/>
              </a:lnSpc>
              <a:buFontTx/>
              <a:buNone/>
            </a:pPr>
            <a:r>
              <a:rPr lang="ar-SA" sz="2400" b="1" dirty="0" smtClean="0">
                <a:cs typeface="Times New Roman" pitchFamily="18" charset="0"/>
              </a:rPr>
              <a:t>أولاً:أكتب في مسطرة عنوان المتصفح عنوان موقع الجامعة </a:t>
            </a:r>
            <a:r>
              <a:rPr lang="en-US" sz="2400" b="1" dirty="0" smtClean="0">
                <a:cs typeface="Times New Roman" pitchFamily="18" charset="0"/>
                <a:hlinkClick r:id="rId2"/>
              </a:rPr>
              <a:t>http://www.ous.edu.sd</a:t>
            </a:r>
            <a:r>
              <a:rPr lang="en-US" sz="2400" b="1" dirty="0" smtClean="0">
                <a:cs typeface="Times New Roman" pitchFamily="18" charset="0"/>
              </a:rPr>
              <a:t>                     </a:t>
            </a:r>
            <a:endParaRPr lang="ar-SA" sz="2400" b="1" dirty="0" smtClean="0">
              <a:cs typeface="Times New Roman" pitchFamily="18" charset="0"/>
            </a:endParaRPr>
          </a:p>
          <a:p>
            <a:pPr algn="r" rtl="1">
              <a:lnSpc>
                <a:spcPct val="90000"/>
              </a:lnSpc>
              <a:buFontTx/>
              <a:buNone/>
            </a:pPr>
            <a:r>
              <a:rPr lang="ar-SA" sz="2400" b="1" dirty="0" smtClean="0">
                <a:cs typeface="Times New Roman" pitchFamily="18" charset="0"/>
              </a:rPr>
              <a:t>ثانياً:في موقع الجامعة اضغط على أيقونة المكتبة الإلكترونية.</a:t>
            </a:r>
          </a:p>
          <a:p>
            <a:pPr algn="r" rtl="1">
              <a:lnSpc>
                <a:spcPct val="90000"/>
              </a:lnSpc>
              <a:buFontTx/>
              <a:buNone/>
            </a:pPr>
            <a:r>
              <a:rPr lang="ar-SA" sz="2400" b="1" smtClean="0">
                <a:cs typeface="Times New Roman" pitchFamily="18" charset="0"/>
              </a:rPr>
              <a:t>ثالثاً:اضغط على عبارة الدخول للمصادر الإلكترونية لمكتبة جامعة السودان  المفتوحة.</a:t>
            </a:r>
          </a:p>
          <a:p>
            <a:pPr algn="r" rtl="1">
              <a:lnSpc>
                <a:spcPct val="90000"/>
              </a:lnSpc>
              <a:buFontTx/>
              <a:buNone/>
            </a:pPr>
            <a:r>
              <a:rPr lang="ar-SA" sz="2400" b="1" dirty="0" smtClean="0">
                <a:cs typeface="Times New Roman" pitchFamily="18" charset="0"/>
              </a:rPr>
              <a:t>رابعاً: اكتب اسم الدخول </a:t>
            </a:r>
            <a:r>
              <a:rPr lang="en-US" sz="2400" b="1" dirty="0" smtClean="0">
                <a:cs typeface="Times New Roman" pitchFamily="18" charset="0"/>
              </a:rPr>
              <a:t>User ID</a:t>
            </a:r>
            <a:r>
              <a:rPr lang="ar-SA" sz="2400" b="1" dirty="0" smtClean="0">
                <a:cs typeface="Times New Roman" pitchFamily="18" charset="0"/>
              </a:rPr>
              <a:t> =</a:t>
            </a:r>
            <a:r>
              <a:rPr lang="en-US" sz="2400" b="1" dirty="0" smtClean="0">
                <a:cs typeface="Times New Roman" pitchFamily="18" charset="0"/>
              </a:rPr>
              <a:t>???? </a:t>
            </a:r>
            <a:endParaRPr lang="ar-SA" sz="2400" b="1" dirty="0" smtClean="0">
              <a:cs typeface="Times New Roman" pitchFamily="18" charset="0"/>
            </a:endParaRPr>
          </a:p>
          <a:p>
            <a:pPr algn="r" rtl="1">
              <a:lnSpc>
                <a:spcPct val="90000"/>
              </a:lnSpc>
              <a:buFontTx/>
              <a:buNone/>
            </a:pPr>
            <a:r>
              <a:rPr lang="ar-SA" sz="2400" b="1" dirty="0" smtClean="0">
                <a:cs typeface="Times New Roman" pitchFamily="18" charset="0"/>
              </a:rPr>
              <a:t>خامساً:أكتب كلمة السر </a:t>
            </a:r>
            <a:r>
              <a:rPr lang="en-US" sz="2400" b="1" dirty="0" smtClean="0">
                <a:cs typeface="Times New Roman" pitchFamily="18" charset="0"/>
              </a:rPr>
              <a:t>Password</a:t>
            </a:r>
            <a:r>
              <a:rPr lang="ar-SA" sz="2400" b="1" dirty="0" smtClean="0">
                <a:cs typeface="Times New Roman" pitchFamily="18" charset="0"/>
              </a:rPr>
              <a:t>=</a:t>
            </a:r>
            <a:r>
              <a:rPr lang="en-US" sz="2400" b="1" dirty="0" smtClean="0">
                <a:cs typeface="Times New Roman" pitchFamily="18" charset="0"/>
              </a:rPr>
              <a:t>???? </a:t>
            </a:r>
            <a:endParaRPr lang="ar-SA" sz="2400" b="1" dirty="0" smtClean="0">
              <a:cs typeface="Times New Roman" pitchFamily="18" charset="0"/>
            </a:endParaRPr>
          </a:p>
          <a:p>
            <a:pPr algn="r" rtl="1">
              <a:lnSpc>
                <a:spcPct val="90000"/>
              </a:lnSpc>
              <a:buFontTx/>
              <a:buNone/>
            </a:pPr>
            <a:r>
              <a:rPr lang="ar-SA" sz="2400" b="1" dirty="0" smtClean="0">
                <a:cs typeface="Times New Roman" pitchFamily="18" charset="0"/>
              </a:rPr>
              <a:t>سادسا:اضغط على المستطيل </a:t>
            </a:r>
            <a:r>
              <a:rPr lang="en-US" sz="2400" b="1" dirty="0" smtClean="0">
                <a:cs typeface="Times New Roman" pitchFamily="18" charset="0"/>
              </a:rPr>
              <a:t>login</a:t>
            </a:r>
            <a:r>
              <a:rPr lang="ar-SA" sz="2400" b="1" dirty="0" smtClean="0">
                <a:cs typeface="Times New Roman" pitchFamily="18" charset="0"/>
              </a:rPr>
              <a:t>.</a:t>
            </a:r>
          </a:p>
          <a:p>
            <a:pPr algn="r" rtl="1">
              <a:lnSpc>
                <a:spcPct val="90000"/>
              </a:lnSpc>
              <a:buFontTx/>
              <a:buNone/>
            </a:pPr>
            <a:r>
              <a:rPr lang="ar-SA" sz="2400" b="1" dirty="0" smtClean="0">
                <a:cs typeface="Times New Roman" pitchFamily="18" charset="0"/>
              </a:rPr>
              <a:t>سابعاً:قم باختيار قاعدة البيانات التي ترغب البحث فيها.</a:t>
            </a:r>
          </a:p>
          <a:p>
            <a:pPr algn="r" rtl="1">
              <a:lnSpc>
                <a:spcPct val="90000"/>
              </a:lnSpc>
              <a:buFontTx/>
              <a:buNone/>
            </a:pPr>
            <a:r>
              <a:rPr lang="ar-SA" sz="2400" b="1" dirty="0" smtClean="0">
                <a:cs typeface="Times New Roman" pitchFamily="18" charset="0"/>
              </a:rPr>
              <a:t>ثامناً: لمعرفة اسم الدخول وكلمة السر يرجى الاتصال على البريد الإلكتروني</a:t>
            </a:r>
            <a:r>
              <a:rPr lang="ar-SA" b="1" dirty="0" smtClean="0">
                <a:cs typeface="Times New Roman" pitchFamily="18" charset="0"/>
              </a:rPr>
              <a:t> </a:t>
            </a:r>
            <a:r>
              <a:rPr lang="en-US" b="1" dirty="0" smtClean="0">
                <a:cs typeface="Times New Roman" pitchFamily="18" charset="0"/>
              </a:rPr>
              <a:t>elib@ous.edu.sd</a:t>
            </a:r>
          </a:p>
        </p:txBody>
      </p:sp>
      <p:sp>
        <p:nvSpPr>
          <p:cNvPr id="8197" name="Rectangle 6"/>
          <p:cNvSpPr>
            <a:spLocks noChangeArrowheads="1"/>
          </p:cNvSpPr>
          <p:nvPr/>
        </p:nvSpPr>
        <p:spPr bwMode="auto">
          <a:xfrm>
            <a:off x="0" y="6400800"/>
            <a:ext cx="7318375" cy="457200"/>
          </a:xfrm>
          <a:prstGeom prst="rect">
            <a:avLst/>
          </a:prstGeom>
          <a:noFill/>
          <a:ln w="9525">
            <a:noFill/>
            <a:miter lim="800000"/>
            <a:headEnd/>
            <a:tailEnd/>
          </a:ln>
        </p:spPr>
        <p:txBody>
          <a:bodyPr anchor="ctr">
            <a:spAutoFit/>
          </a:bodyPr>
          <a:lstStyle/>
          <a:p>
            <a:pPr algn="l" rtl="0" eaLnBrk="0" hangingPunct="0"/>
            <a:r>
              <a:rPr lang="ar-SA" altLang="ja-JP">
                <a:cs typeface="Times New Roman" pitchFamily="18" charset="0"/>
              </a:rPr>
              <a:t>مكتبة جامعة السودان المفتوحة</a:t>
            </a:r>
            <a:r>
              <a:rPr lang="en-US" altLang="ja-JP">
                <a:ea typeface="MS PGothic" pitchFamily="34" charset="-128"/>
                <a:cs typeface="Times New Roman" pitchFamily="18" charset="0"/>
              </a:rPr>
              <a:t> Open University of Sudan Library</a:t>
            </a:r>
            <a:r>
              <a:rPr lang="en-US" altLang="ja-JP">
                <a:ea typeface="MS PGothic" pitchFamily="34" charset="-128"/>
              </a:rPr>
              <a:t> </a:t>
            </a:r>
          </a:p>
        </p:txBody>
      </p:sp>
      <p:pic>
        <p:nvPicPr>
          <p:cNvPr id="6" name="Picture 24" descr="k"/>
          <p:cNvPicPr>
            <a:picLocks noChangeAspect="1" noChangeArrowheads="1"/>
          </p:cNvPicPr>
          <p:nvPr/>
        </p:nvPicPr>
        <p:blipFill>
          <a:blip r:embed="rId3" cstate="print"/>
          <a:srcRect/>
          <a:stretch>
            <a:fillRect/>
          </a:stretch>
        </p:blipFill>
        <p:spPr bwMode="auto">
          <a:xfrm>
            <a:off x="0" y="0"/>
            <a:ext cx="1214414" cy="642894"/>
          </a:xfrm>
          <a:prstGeom prst="rect">
            <a:avLst/>
          </a:prstGeom>
          <a:noFill/>
          <a:ln w="57150">
            <a:solidFill>
              <a:srgbClr val="298B3E"/>
            </a:solidFill>
            <a:miter lim="800000"/>
            <a:headEnd/>
            <a:tailEnd/>
          </a:ln>
          <a:effectLst>
            <a:outerShdw dist="35921" dir="2700000" algn="ctr" rotWithShape="0">
              <a:srgbClr val="808080"/>
            </a:outerShdw>
          </a:effectLst>
        </p:spPr>
      </p:pic>
      <p:pic>
        <p:nvPicPr>
          <p:cNvPr id="7" name="Picture 24" descr="k"/>
          <p:cNvPicPr>
            <a:picLocks noChangeAspect="1" noChangeArrowheads="1"/>
          </p:cNvPicPr>
          <p:nvPr/>
        </p:nvPicPr>
        <p:blipFill>
          <a:blip r:embed="rId4" cstate="print"/>
          <a:srcRect/>
          <a:stretch>
            <a:fillRect/>
          </a:stretch>
        </p:blipFill>
        <p:spPr bwMode="auto">
          <a:xfrm>
            <a:off x="8286776" y="1"/>
            <a:ext cx="857224" cy="857232"/>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ransition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repeatCount="indefinite"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par>
                                <p:cTn id="8" presetID="8" presetClass="entr" presetSubtype="32" repeatCount="indefinite"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out)">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2195513" y="115888"/>
            <a:ext cx="5905500" cy="725487"/>
          </a:xfrm>
        </p:spPr>
        <p:txBody>
          <a:bodyPr/>
          <a:lstStyle/>
          <a:p>
            <a:pPr algn="r" rtl="1"/>
            <a:r>
              <a:rPr lang="ar-EG" sz="4000" b="1" baseline="-4000" smtClean="0">
                <a:latin typeface="Arial" charset="0"/>
                <a:ea typeface="Gulim" pitchFamily="34" charset="-127"/>
                <a:cs typeface="Arial" charset="0"/>
              </a:rPr>
              <a:t>شاشة الدخول </a:t>
            </a:r>
            <a:r>
              <a:rPr lang="ar-SA" sz="4000" b="1" baseline="-4000" smtClean="0">
                <a:latin typeface="Arial" charset="0"/>
                <a:ea typeface="Gulim" pitchFamily="34" charset="-127"/>
                <a:cs typeface="Arial" charset="0"/>
              </a:rPr>
              <a:t>إلى</a:t>
            </a:r>
            <a:r>
              <a:rPr lang="ar-EG" sz="4000" b="1" baseline="-4000" smtClean="0">
                <a:latin typeface="Arial" charset="0"/>
                <a:ea typeface="Gulim" pitchFamily="34" charset="-127"/>
                <a:cs typeface="Arial" charset="0"/>
              </a:rPr>
              <a:t> قواعد البيانات</a:t>
            </a:r>
            <a:endParaRPr lang="en-US" sz="4000" b="1" baseline="-4000" smtClean="0">
              <a:latin typeface="Arial" charset="0"/>
              <a:ea typeface="Gulim" pitchFamily="34" charset="-127"/>
              <a:cs typeface="Arial" charset="0"/>
            </a:endParaRPr>
          </a:p>
        </p:txBody>
      </p:sp>
      <p:sp>
        <p:nvSpPr>
          <p:cNvPr id="1034253" name="Line 13"/>
          <p:cNvSpPr>
            <a:spLocks noChangeShapeType="1"/>
          </p:cNvSpPr>
          <p:nvPr/>
        </p:nvSpPr>
        <p:spPr bwMode="auto">
          <a:xfrm flipH="1" flipV="1">
            <a:off x="5076825" y="4652963"/>
            <a:ext cx="1584325" cy="144462"/>
          </a:xfrm>
          <a:prstGeom prst="line">
            <a:avLst/>
          </a:prstGeom>
          <a:noFill/>
          <a:ln w="9525">
            <a:solidFill>
              <a:srgbClr val="FF3300"/>
            </a:solidFill>
            <a:round/>
            <a:headEnd/>
            <a:tailEnd type="triangle" w="med" len="med"/>
          </a:ln>
        </p:spPr>
        <p:txBody>
          <a:bodyPr/>
          <a:lstStyle/>
          <a:p>
            <a:endParaRPr lang="en-US"/>
          </a:p>
        </p:txBody>
      </p:sp>
      <p:sp>
        <p:nvSpPr>
          <p:cNvPr id="1034254" name="Line 14"/>
          <p:cNvSpPr>
            <a:spLocks noChangeShapeType="1"/>
          </p:cNvSpPr>
          <p:nvPr/>
        </p:nvSpPr>
        <p:spPr bwMode="auto">
          <a:xfrm flipH="1">
            <a:off x="2195513" y="1916113"/>
            <a:ext cx="1441450" cy="144462"/>
          </a:xfrm>
          <a:prstGeom prst="line">
            <a:avLst/>
          </a:prstGeom>
          <a:noFill/>
          <a:ln w="9525">
            <a:solidFill>
              <a:srgbClr val="FF3300"/>
            </a:solidFill>
            <a:round/>
            <a:headEnd/>
            <a:tailEnd type="triangle" w="med" len="med"/>
          </a:ln>
        </p:spPr>
        <p:txBody>
          <a:bodyPr/>
          <a:lstStyle/>
          <a:p>
            <a:endParaRPr lang="en-US"/>
          </a:p>
        </p:txBody>
      </p:sp>
      <p:sp>
        <p:nvSpPr>
          <p:cNvPr id="1034255" name="Text Box 15"/>
          <p:cNvSpPr txBox="1">
            <a:spLocks noChangeArrowheads="1"/>
          </p:cNvSpPr>
          <p:nvPr/>
        </p:nvSpPr>
        <p:spPr bwMode="auto">
          <a:xfrm>
            <a:off x="0" y="2071688"/>
            <a:ext cx="2159000" cy="650875"/>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ar-SA" sz="1800">
                <a:cs typeface="Times New Roman" pitchFamily="18" charset="0"/>
              </a:rPr>
              <a:t>أضغط على ايقونة المكتبة الإلكترونية</a:t>
            </a:r>
            <a:endParaRPr lang="en-US" sz="1800">
              <a:cs typeface="Times New Roman" pitchFamily="18" charset="0"/>
            </a:endParaRPr>
          </a:p>
        </p:txBody>
      </p:sp>
      <p:sp>
        <p:nvSpPr>
          <p:cNvPr id="1034256" name="Text Box 16"/>
          <p:cNvSpPr txBox="1">
            <a:spLocks noChangeArrowheads="1"/>
          </p:cNvSpPr>
          <p:nvPr/>
        </p:nvSpPr>
        <p:spPr bwMode="auto">
          <a:xfrm>
            <a:off x="6659563" y="4724400"/>
            <a:ext cx="2159000" cy="466725"/>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ar-SA">
                <a:cs typeface="Times New Roman" pitchFamily="18" charset="0"/>
              </a:rPr>
              <a:t>اضغط على عبارة</a:t>
            </a:r>
            <a:endParaRPr lang="en-US">
              <a:cs typeface="Times New Roman" pitchFamily="18" charset="0"/>
            </a:endParaRPr>
          </a:p>
        </p:txBody>
      </p:sp>
      <p:sp>
        <p:nvSpPr>
          <p:cNvPr id="9224" name="Rectangle 19"/>
          <p:cNvSpPr>
            <a:spLocks noChangeArrowheads="1"/>
          </p:cNvSpPr>
          <p:nvPr/>
        </p:nvSpPr>
        <p:spPr bwMode="auto">
          <a:xfrm>
            <a:off x="0" y="6400800"/>
            <a:ext cx="7318375" cy="457200"/>
          </a:xfrm>
          <a:prstGeom prst="rect">
            <a:avLst/>
          </a:prstGeom>
          <a:noFill/>
          <a:ln w="9525">
            <a:noFill/>
            <a:miter lim="800000"/>
            <a:headEnd/>
            <a:tailEnd/>
          </a:ln>
        </p:spPr>
        <p:txBody>
          <a:bodyPr anchor="ctr">
            <a:spAutoFit/>
          </a:bodyPr>
          <a:lstStyle/>
          <a:p>
            <a:pPr algn="l" rtl="0" eaLnBrk="0" hangingPunct="0"/>
            <a:r>
              <a:rPr lang="ar-SA" altLang="ja-JP">
                <a:cs typeface="Times New Roman" pitchFamily="18" charset="0"/>
              </a:rPr>
              <a:t>مكتبة جامعة السودان المفتوحة</a:t>
            </a:r>
            <a:r>
              <a:rPr lang="en-US" altLang="ja-JP">
                <a:ea typeface="MS PGothic" pitchFamily="34" charset="-128"/>
                <a:cs typeface="Times New Roman" pitchFamily="18" charset="0"/>
              </a:rPr>
              <a:t> Open University of Sudan Library</a:t>
            </a:r>
            <a:r>
              <a:rPr lang="en-US" altLang="ja-JP">
                <a:ea typeface="MS PGothic" pitchFamily="34" charset="-128"/>
              </a:rPr>
              <a:t> </a:t>
            </a:r>
          </a:p>
        </p:txBody>
      </p:sp>
      <p:sp>
        <p:nvSpPr>
          <p:cNvPr id="9225" name="Rectangle 20"/>
          <p:cNvSpPr>
            <a:spLocks noGrp="1" noChangeArrowheads="1"/>
          </p:cNvSpPr>
          <p:nvPr>
            <p:ph idx="1"/>
          </p:nvPr>
        </p:nvSpPr>
        <p:spPr>
          <a:xfrm>
            <a:off x="539750" y="1700213"/>
            <a:ext cx="8229600" cy="3589337"/>
          </a:xfrm>
        </p:spPr>
        <p:txBody>
          <a:bodyPr/>
          <a:lstStyle/>
          <a:p>
            <a:r>
              <a:rPr lang="ar-SA" sz="1400" smtClean="0">
                <a:cs typeface="Times New Roman" pitchFamily="18" charset="0"/>
              </a:rPr>
              <a:t>البرامج الأكاديم</a:t>
            </a:r>
            <a:r>
              <a:rPr lang="ar-SA" sz="1400" b="1" smtClean="0">
                <a:cs typeface="Times New Roman" pitchFamily="18" charset="0"/>
              </a:rPr>
              <a:t>ية</a:t>
            </a:r>
            <a:r>
              <a:rPr lang="en-US" sz="1400" b="1" smtClean="0">
                <a:cs typeface="Times New Roman" pitchFamily="18" charset="0"/>
              </a:rPr>
              <a:t>       </a:t>
            </a:r>
            <a:r>
              <a:rPr lang="ar-SA" sz="1400" b="1" smtClean="0">
                <a:cs typeface="Times New Roman" pitchFamily="18" charset="0"/>
              </a:rPr>
              <a:t>التعليم المفتوح</a:t>
            </a:r>
            <a:r>
              <a:rPr lang="en-US" sz="1400" b="1" smtClean="0">
                <a:cs typeface="Times New Roman" pitchFamily="18" charset="0"/>
              </a:rPr>
              <a:t>         </a:t>
            </a:r>
            <a:r>
              <a:rPr lang="ar-SA" sz="1400" b="1" smtClean="0">
                <a:cs typeface="Times New Roman" pitchFamily="18" charset="0"/>
              </a:rPr>
              <a:t>المكتبة الالكترونية</a:t>
            </a:r>
            <a:r>
              <a:rPr lang="en-US" sz="1400" b="1" smtClean="0">
                <a:cs typeface="Times New Roman" pitchFamily="18" charset="0"/>
              </a:rPr>
              <a:t>       </a:t>
            </a:r>
            <a:r>
              <a:rPr lang="ar-SA" sz="1400" b="1" smtClean="0">
                <a:cs typeface="Times New Roman" pitchFamily="18" charset="0"/>
              </a:rPr>
              <a:t>التعليم الالكتروني</a:t>
            </a:r>
            <a:r>
              <a:rPr lang="en-US" sz="1400" b="1" smtClean="0">
                <a:cs typeface="Times New Roman" pitchFamily="18" charset="0"/>
              </a:rPr>
              <a:t>              </a:t>
            </a:r>
            <a:r>
              <a:rPr lang="ar-SA" sz="1400" b="1" smtClean="0">
                <a:cs typeface="Times New Roman" pitchFamily="18" charset="0"/>
              </a:rPr>
              <a:t>اتصلوا بنا</a:t>
            </a:r>
            <a:r>
              <a:rPr lang="en-US" sz="1400" b="1" smtClean="0">
                <a:cs typeface="Times New Roman" pitchFamily="18" charset="0"/>
              </a:rPr>
              <a:t> </a:t>
            </a:r>
            <a:r>
              <a:rPr lang="ar-SA" sz="1400" b="1" smtClean="0">
                <a:cs typeface="Times New Roman" pitchFamily="18" charset="0"/>
              </a:rPr>
              <a:t>الجامعة المفتوحة</a:t>
            </a:r>
            <a:endParaRPr lang="en-US" sz="1400" b="1" smtClean="0">
              <a:cs typeface="Times New Roman" pitchFamily="18" charset="0"/>
            </a:endParaRPr>
          </a:p>
        </p:txBody>
      </p:sp>
      <p:sp>
        <p:nvSpPr>
          <p:cNvPr id="9226" name="Rectangle 21"/>
          <p:cNvSpPr>
            <a:spLocks noChangeArrowheads="1"/>
          </p:cNvSpPr>
          <p:nvPr/>
        </p:nvSpPr>
        <p:spPr bwMode="auto">
          <a:xfrm>
            <a:off x="179388" y="4365625"/>
            <a:ext cx="5040312" cy="954088"/>
          </a:xfrm>
          <a:prstGeom prst="rect">
            <a:avLst/>
          </a:prstGeom>
          <a:noFill/>
          <a:ln w="9525">
            <a:noFill/>
            <a:miter lim="800000"/>
            <a:headEnd/>
            <a:tailEnd/>
          </a:ln>
        </p:spPr>
        <p:txBody>
          <a:bodyPr anchor="ctr">
            <a:spAutoFit/>
          </a:bodyPr>
          <a:lstStyle/>
          <a:p>
            <a:pPr rtl="0" eaLnBrk="0" hangingPunct="0"/>
            <a:r>
              <a:rPr lang="ar-SA" altLang="ja-JP" sz="2800" b="1">
                <a:solidFill>
                  <a:schemeClr val="bg1"/>
                </a:solidFill>
                <a:cs typeface="Simplified Arabic" pitchFamily="2" charset="-78"/>
              </a:rPr>
              <a:t>الدخول إلى المصادر الالكترونية لمكتبة جامعة السودان المفتوحة</a:t>
            </a:r>
            <a:r>
              <a:rPr lang="en-US" altLang="ja-JP" sz="2800">
                <a:ea typeface="MS PGothic" pitchFamily="34" charset="-128"/>
                <a:cs typeface="Simplified Arabic" pitchFamily="2" charset="-78"/>
              </a:rPr>
              <a:t> </a:t>
            </a:r>
          </a:p>
        </p:txBody>
      </p:sp>
      <p:pic>
        <p:nvPicPr>
          <p:cNvPr id="11" name="Picture 24" descr="k"/>
          <p:cNvPicPr>
            <a:picLocks noChangeAspect="1" noChangeArrowheads="1"/>
          </p:cNvPicPr>
          <p:nvPr/>
        </p:nvPicPr>
        <p:blipFill>
          <a:blip r:embed="rId2"/>
          <a:srcRect/>
          <a:stretch>
            <a:fillRect/>
          </a:stretch>
        </p:blipFill>
        <p:spPr bwMode="auto">
          <a:xfrm>
            <a:off x="0" y="1"/>
            <a:ext cx="1428728" cy="1000108"/>
          </a:xfrm>
          <a:prstGeom prst="rect">
            <a:avLst/>
          </a:prstGeom>
          <a:noFill/>
          <a:ln w="57150">
            <a:solidFill>
              <a:srgbClr val="298B3E"/>
            </a:solidFill>
            <a:miter lim="800000"/>
            <a:headEnd/>
            <a:tailEnd/>
          </a:ln>
          <a:effectLst>
            <a:outerShdw dist="35921" dir="2700000" algn="ctr" rotWithShape="0">
              <a:srgbClr val="808080"/>
            </a:outerShdw>
          </a:effectLst>
        </p:spPr>
      </p:pic>
      <p:pic>
        <p:nvPicPr>
          <p:cNvPr id="12" name="Picture 24" descr="k"/>
          <p:cNvPicPr>
            <a:picLocks noChangeAspect="1" noChangeArrowheads="1"/>
          </p:cNvPicPr>
          <p:nvPr/>
        </p:nvPicPr>
        <p:blipFill>
          <a:blip r:embed="rId3" cstate="print"/>
          <a:srcRect/>
          <a:stretch>
            <a:fillRect/>
          </a:stretch>
        </p:blipFill>
        <p:spPr bwMode="auto">
          <a:xfrm>
            <a:off x="8215338" y="1"/>
            <a:ext cx="928662" cy="714356"/>
          </a:xfrm>
          <a:prstGeom prst="rect">
            <a:avLst/>
          </a:prstGeom>
          <a:noFill/>
          <a:ln w="57150">
            <a:solidFill>
              <a:srgbClr val="298B3E"/>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34255"/>
                                        </p:tgtEl>
                                        <p:attrNameLst>
                                          <p:attrName>style.visibility</p:attrName>
                                        </p:attrNameLst>
                                      </p:cBhvr>
                                      <p:to>
                                        <p:strVal val="visible"/>
                                      </p:to>
                                    </p:set>
                                    <p:anim calcmode="lin" valueType="num">
                                      <p:cBhvr additive="base">
                                        <p:cTn id="7" dur="500" fill="hold"/>
                                        <p:tgtEl>
                                          <p:spTgt spid="1034255"/>
                                        </p:tgtEl>
                                        <p:attrNameLst>
                                          <p:attrName>ppt_x</p:attrName>
                                        </p:attrNameLst>
                                      </p:cBhvr>
                                      <p:tavLst>
                                        <p:tav tm="0">
                                          <p:val>
                                            <p:strVal val="0-#ppt_w/2"/>
                                          </p:val>
                                        </p:tav>
                                        <p:tav tm="100000">
                                          <p:val>
                                            <p:strVal val="#ppt_x"/>
                                          </p:val>
                                        </p:tav>
                                      </p:tavLst>
                                    </p:anim>
                                    <p:anim calcmode="lin" valueType="num">
                                      <p:cBhvr additive="base">
                                        <p:cTn id="8" dur="500" fill="hold"/>
                                        <p:tgtEl>
                                          <p:spTgt spid="103425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34254"/>
                                        </p:tgtEl>
                                        <p:attrNameLst>
                                          <p:attrName>style.visibility</p:attrName>
                                        </p:attrNameLst>
                                      </p:cBhvr>
                                      <p:to>
                                        <p:strVal val="visible"/>
                                      </p:to>
                                    </p:set>
                                    <p:anim calcmode="lin" valueType="num">
                                      <p:cBhvr additive="base">
                                        <p:cTn id="11" dur="500" fill="hold"/>
                                        <p:tgtEl>
                                          <p:spTgt spid="1034254"/>
                                        </p:tgtEl>
                                        <p:attrNameLst>
                                          <p:attrName>ppt_x</p:attrName>
                                        </p:attrNameLst>
                                      </p:cBhvr>
                                      <p:tavLst>
                                        <p:tav tm="0">
                                          <p:val>
                                            <p:strVal val="0-#ppt_w/2"/>
                                          </p:val>
                                        </p:tav>
                                        <p:tav tm="100000">
                                          <p:val>
                                            <p:strVal val="#ppt_x"/>
                                          </p:val>
                                        </p:tav>
                                      </p:tavLst>
                                    </p:anim>
                                    <p:anim calcmode="lin" valueType="num">
                                      <p:cBhvr additive="base">
                                        <p:cTn id="12" dur="500" fill="hold"/>
                                        <p:tgtEl>
                                          <p:spTgt spid="103425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34256"/>
                                        </p:tgtEl>
                                        <p:attrNameLst>
                                          <p:attrName>style.visibility</p:attrName>
                                        </p:attrNameLst>
                                      </p:cBhvr>
                                      <p:to>
                                        <p:strVal val="visible"/>
                                      </p:to>
                                    </p:set>
                                    <p:anim calcmode="lin" valueType="num">
                                      <p:cBhvr additive="base">
                                        <p:cTn id="17" dur="500" fill="hold"/>
                                        <p:tgtEl>
                                          <p:spTgt spid="1034256"/>
                                        </p:tgtEl>
                                        <p:attrNameLst>
                                          <p:attrName>ppt_x</p:attrName>
                                        </p:attrNameLst>
                                      </p:cBhvr>
                                      <p:tavLst>
                                        <p:tav tm="0">
                                          <p:val>
                                            <p:strVal val="0-#ppt_w/2"/>
                                          </p:val>
                                        </p:tav>
                                        <p:tav tm="100000">
                                          <p:val>
                                            <p:strVal val="#ppt_x"/>
                                          </p:val>
                                        </p:tav>
                                      </p:tavLst>
                                    </p:anim>
                                    <p:anim calcmode="lin" valueType="num">
                                      <p:cBhvr additive="base">
                                        <p:cTn id="18" dur="500" fill="hold"/>
                                        <p:tgtEl>
                                          <p:spTgt spid="103425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034253"/>
                                        </p:tgtEl>
                                        <p:attrNameLst>
                                          <p:attrName>style.visibility</p:attrName>
                                        </p:attrNameLst>
                                      </p:cBhvr>
                                      <p:to>
                                        <p:strVal val="visible"/>
                                      </p:to>
                                    </p:set>
                                    <p:anim calcmode="lin" valueType="num">
                                      <p:cBhvr additive="base">
                                        <p:cTn id="21" dur="500" fill="hold"/>
                                        <p:tgtEl>
                                          <p:spTgt spid="1034253"/>
                                        </p:tgtEl>
                                        <p:attrNameLst>
                                          <p:attrName>ppt_x</p:attrName>
                                        </p:attrNameLst>
                                      </p:cBhvr>
                                      <p:tavLst>
                                        <p:tav tm="0">
                                          <p:val>
                                            <p:strVal val="0-#ppt_w/2"/>
                                          </p:val>
                                        </p:tav>
                                        <p:tav tm="100000">
                                          <p:val>
                                            <p:strVal val="#ppt_x"/>
                                          </p:val>
                                        </p:tav>
                                      </p:tavLst>
                                    </p:anim>
                                    <p:anim calcmode="lin" valueType="num">
                                      <p:cBhvr additive="base">
                                        <p:cTn id="22" dur="500" fill="hold"/>
                                        <p:tgtEl>
                                          <p:spTgt spid="1034253"/>
                                        </p:tgtEl>
                                        <p:attrNameLst>
                                          <p:attrName>ppt_y</p:attrName>
                                        </p:attrNameLst>
                                      </p:cBhvr>
                                      <p:tavLst>
                                        <p:tav tm="0">
                                          <p:val>
                                            <p:strVal val="#ppt_y"/>
                                          </p:val>
                                        </p:tav>
                                        <p:tav tm="100000">
                                          <p:val>
                                            <p:strVal val="#ppt_y"/>
                                          </p:val>
                                        </p:tav>
                                      </p:tavLst>
                                    </p:anim>
                                  </p:childTnLst>
                                </p:cTn>
                              </p:par>
                              <p:par>
                                <p:cTn id="23" presetID="8" presetClass="entr" presetSubtype="32" repeatCount="indefinite"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amond(out)">
                                      <p:cBhvr>
                                        <p:cTn id="25" dur="2000"/>
                                        <p:tgtEl>
                                          <p:spTgt spid="11"/>
                                        </p:tgtEl>
                                      </p:cBhvr>
                                    </p:animEffect>
                                  </p:childTnLst>
                                </p:cTn>
                              </p:par>
                              <p:par>
                                <p:cTn id="26" presetID="8" presetClass="entr" presetSubtype="32" repeatCount="indefinite"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amond(out)">
                                      <p:cBhvr>
                                        <p:cTn id="2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53" grpId="0" animBg="1"/>
      <p:bldP spid="1034254" grpId="0" animBg="1"/>
      <p:bldP spid="1034255" grpId="0" animBg="1"/>
      <p:bldP spid="1034256" grpId="0" animBg="1"/>
    </p:bldLst>
  </p:timing>
</p:sld>
</file>

<file path=ppt/theme/theme1.xml><?xml version="1.0" encoding="utf-8"?>
<a:theme xmlns:a="http://schemas.openxmlformats.org/drawingml/2006/main" name="Blank Presentation">
  <a:themeElements>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11088</TotalTime>
  <Words>1514</Words>
  <Application>Microsoft Office PowerPoint</Application>
  <PresentationFormat>On-screen Show (4:3)</PresentationFormat>
  <Paragraphs>178</Paragraphs>
  <Slides>29</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Blank Presentation</vt:lpstr>
      <vt:lpstr>Bitmap Image</vt:lpstr>
      <vt:lpstr>Slide 1</vt:lpstr>
      <vt:lpstr>Slide 2</vt:lpstr>
      <vt:lpstr>الدليل الإلكتروني لاستخدام قواعد بيانات مكتبة جامعة السودان المفتوحة من خلال موقع الجامعة </vt:lpstr>
      <vt:lpstr>محتويات قواعد بيانات جامعة السودان المفتوحة</vt:lpstr>
      <vt:lpstr>محتويات قواعد بيانات جامعة السودان المفتوحة</vt:lpstr>
      <vt:lpstr>محتويات قواعد بيانات جامعة السودان المفتوحة</vt:lpstr>
      <vt:lpstr>محتويات قواعد بيانات جامعة السودان المفتوحة</vt:lpstr>
      <vt:lpstr>كيفية الدخول لقواعد بيانات مكتبة الجامعة</vt:lpstr>
      <vt:lpstr>شاشة الدخول إلى قواعد البيانات</vt:lpstr>
      <vt:lpstr>ستظهر لك صفحة تحتوي على الآتي:</vt:lpstr>
      <vt:lpstr>الشاشة التي تحتوي على اسم المستخدم وكلمة المرور</vt:lpstr>
      <vt:lpstr>شاشة اختيار قاعدة البيانات</vt:lpstr>
      <vt:lpstr>البحث المتقدم Advanced Search : الكلمات الداله - keyword </vt:lpstr>
      <vt:lpstr>نتيجة البحث</vt:lpstr>
      <vt:lpstr>التسجيلة الببليوجرافية وما تحتويه من بيانات</vt:lpstr>
      <vt:lpstr>Slide 16</vt:lpstr>
      <vt:lpstr>البحث الأساسي  Basic Search بعنوان المطبوعات - Publications  </vt:lpstr>
      <vt:lpstr>البحث في الكشاف الموضوعي</vt:lpstr>
      <vt:lpstr>البحث الأساسي Basic Search : البحث في الاستشهاد المرجعي</vt:lpstr>
      <vt:lpstr>نتيجة البحث في الاستشهاد المرجعي</vt:lpstr>
      <vt:lpstr>البحث الأساسي Basic Search : البحث في الكشافات</vt:lpstr>
      <vt:lpstr>نتيجة البحث في الكشاف باسم المؤلف</vt:lpstr>
      <vt:lpstr>البحث الأساسيBasic Search : الصور - Image</vt:lpstr>
      <vt:lpstr>Slide 24</vt:lpstr>
      <vt:lpstr>البحث الموجه</vt:lpstr>
      <vt:lpstr>استخدام خطوات البحث السابقة - Search History</vt:lpstr>
      <vt:lpstr>البحث بوسائل البحث المرئي Visual Search</vt:lpstr>
      <vt:lpstr>الحساب الخاص بالمستخدم الجديد</vt:lpstr>
      <vt:lpstr>Slide 29</vt:lpstr>
    </vt:vector>
  </TitlesOfParts>
  <Company>EBSCO Publishing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EBSCOHOST</dc:title>
  <dc:creator>EBSCO Publishing</dc:creator>
  <cp:lastModifiedBy>ebtehal</cp:lastModifiedBy>
  <cp:revision>706</cp:revision>
  <cp:lastPrinted>2002-11-12T21:46:39Z</cp:lastPrinted>
  <dcterms:created xsi:type="dcterms:W3CDTF">2000-09-04T20:24:30Z</dcterms:created>
  <dcterms:modified xsi:type="dcterms:W3CDTF">2011-12-27T12:13:57Z</dcterms:modified>
</cp:coreProperties>
</file>