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40"/>
  </p:notesMasterIdLst>
  <p:handoutMasterIdLst>
    <p:handoutMasterId r:id="rId41"/>
  </p:handoutMasterIdLst>
  <p:sldIdLst>
    <p:sldId id="300" r:id="rId2"/>
    <p:sldId id="318" r:id="rId3"/>
    <p:sldId id="305" r:id="rId4"/>
    <p:sldId id="306" r:id="rId5"/>
    <p:sldId id="310" r:id="rId6"/>
    <p:sldId id="364" r:id="rId7"/>
    <p:sldId id="307" r:id="rId8"/>
    <p:sldId id="321" r:id="rId9"/>
    <p:sldId id="328" r:id="rId10"/>
    <p:sldId id="331" r:id="rId11"/>
    <p:sldId id="335" r:id="rId12"/>
    <p:sldId id="336" r:id="rId13"/>
    <p:sldId id="337" r:id="rId14"/>
    <p:sldId id="330" r:id="rId15"/>
    <p:sldId id="338" r:id="rId16"/>
    <p:sldId id="339" r:id="rId17"/>
    <p:sldId id="340" r:id="rId18"/>
    <p:sldId id="343" r:id="rId19"/>
    <p:sldId id="344" r:id="rId20"/>
    <p:sldId id="345" r:id="rId21"/>
    <p:sldId id="346" r:id="rId22"/>
    <p:sldId id="347" r:id="rId23"/>
    <p:sldId id="348" r:id="rId24"/>
    <p:sldId id="349" r:id="rId25"/>
    <p:sldId id="350" r:id="rId26"/>
    <p:sldId id="351" r:id="rId27"/>
    <p:sldId id="352" r:id="rId28"/>
    <p:sldId id="366" r:id="rId29"/>
    <p:sldId id="354" r:id="rId30"/>
    <p:sldId id="358" r:id="rId31"/>
    <p:sldId id="360" r:id="rId32"/>
    <p:sldId id="356" r:id="rId33"/>
    <p:sldId id="357" r:id="rId34"/>
    <p:sldId id="362" r:id="rId35"/>
    <p:sldId id="363" r:id="rId36"/>
    <p:sldId id="367" r:id="rId37"/>
    <p:sldId id="317" r:id="rId38"/>
    <p:sldId id="365" r:id="rId39"/>
  </p:sldIdLst>
  <p:sldSz cx="9144000" cy="6858000" type="screen4x3"/>
  <p:notesSz cx="6662738" cy="9832975"/>
  <p:embeddedFontLst>
    <p:embeddedFont>
      <p:font typeface="AL-Mohanad" pitchFamily="2" charset="-78"/>
      <p:regular r:id="rId42"/>
    </p:embeddedFont>
    <p:embeddedFont>
      <p:font typeface="Hesham Gornata" pitchFamily="2" charset="-78"/>
      <p:regular r:id="rId43"/>
    </p:embeddedFont>
  </p:embeddedFontLst>
  <p:defaultTextStyle>
    <a:defPPr>
      <a:defRPr lang="en-GB"/>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0080FF"/>
    <a:srgbClr val="5049D7"/>
    <a:srgbClr val="000064"/>
    <a:srgbClr val="003399"/>
    <a:srgbClr val="2A5F96"/>
    <a:srgbClr val="DF3309"/>
    <a:srgbClr val="FF3E0D"/>
    <a:srgbClr val="0052F7"/>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20"/>
    <p:restoredTop sz="91822" autoAdjust="0"/>
  </p:normalViewPr>
  <p:slideViewPr>
    <p:cSldViewPr>
      <p:cViewPr varScale="1">
        <p:scale>
          <a:sx n="74" d="100"/>
          <a:sy n="74" d="100"/>
        </p:scale>
        <p:origin x="-39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1878" y="-84"/>
      </p:cViewPr>
      <p:guideLst>
        <p:guide orient="horz" pos="3097"/>
        <p:guide pos="2099"/>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887663" cy="49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GB"/>
          </a:p>
        </p:txBody>
      </p:sp>
      <p:sp>
        <p:nvSpPr>
          <p:cNvPr id="3075" name="Rectangle 3"/>
          <p:cNvSpPr>
            <a:spLocks noGrp="1" noChangeArrowheads="1"/>
          </p:cNvSpPr>
          <p:nvPr>
            <p:ph type="dt" sz="quarter" idx="1"/>
          </p:nvPr>
        </p:nvSpPr>
        <p:spPr bwMode="auto">
          <a:xfrm>
            <a:off x="3775075" y="0"/>
            <a:ext cx="2887663" cy="49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GB"/>
          </a:p>
        </p:txBody>
      </p:sp>
      <p:sp>
        <p:nvSpPr>
          <p:cNvPr id="3076" name="Rectangle 4"/>
          <p:cNvSpPr>
            <a:spLocks noGrp="1" noChangeArrowheads="1"/>
          </p:cNvSpPr>
          <p:nvPr>
            <p:ph type="ftr" sz="quarter" idx="2"/>
          </p:nvPr>
        </p:nvSpPr>
        <p:spPr bwMode="auto">
          <a:xfrm>
            <a:off x="0" y="9340850"/>
            <a:ext cx="2887663" cy="492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GB"/>
          </a:p>
        </p:txBody>
      </p:sp>
      <p:sp>
        <p:nvSpPr>
          <p:cNvPr id="3077" name="Rectangle 5"/>
          <p:cNvSpPr>
            <a:spLocks noGrp="1" noChangeArrowheads="1"/>
          </p:cNvSpPr>
          <p:nvPr>
            <p:ph type="sldNum" sz="quarter" idx="3"/>
          </p:nvPr>
        </p:nvSpPr>
        <p:spPr bwMode="auto">
          <a:xfrm>
            <a:off x="3775075" y="9340850"/>
            <a:ext cx="2887663" cy="492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11DF2EE-95FF-4356-8188-B66133C90228}"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050"/>
          <p:cNvSpPr>
            <a:spLocks noGrp="1" noChangeArrowheads="1"/>
          </p:cNvSpPr>
          <p:nvPr>
            <p:ph type="hdr" sz="quarter"/>
          </p:nvPr>
        </p:nvSpPr>
        <p:spPr bwMode="auto">
          <a:xfrm>
            <a:off x="0" y="0"/>
            <a:ext cx="2895600" cy="457200"/>
          </a:xfrm>
          <a:prstGeom prst="rect">
            <a:avLst/>
          </a:prstGeom>
          <a:noFill/>
          <a:ln w="19050">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79875" name="Rectangle 2051"/>
          <p:cNvSpPr>
            <a:spLocks noGrp="1" noChangeArrowheads="1"/>
          </p:cNvSpPr>
          <p:nvPr>
            <p:ph type="dt" idx="1"/>
          </p:nvPr>
        </p:nvSpPr>
        <p:spPr bwMode="auto">
          <a:xfrm>
            <a:off x="3810000" y="0"/>
            <a:ext cx="2819400" cy="457200"/>
          </a:xfrm>
          <a:prstGeom prst="rect">
            <a:avLst/>
          </a:prstGeom>
          <a:noFill/>
          <a:ln w="19050">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8196" name="Rectangle 2052"/>
          <p:cNvSpPr>
            <a:spLocks noGrp="1" noRot="1" noChangeAspect="1" noChangeArrowheads="1" noTextEdit="1"/>
          </p:cNvSpPr>
          <p:nvPr>
            <p:ph type="sldImg" idx="2"/>
          </p:nvPr>
        </p:nvSpPr>
        <p:spPr bwMode="auto">
          <a:xfrm>
            <a:off x="914400" y="762000"/>
            <a:ext cx="4876800" cy="3657600"/>
          </a:xfrm>
          <a:prstGeom prst="rect">
            <a:avLst/>
          </a:prstGeom>
          <a:noFill/>
          <a:ln w="9525">
            <a:solidFill>
              <a:srgbClr val="000000"/>
            </a:solidFill>
            <a:miter lim="800000"/>
            <a:headEnd/>
            <a:tailEnd/>
          </a:ln>
        </p:spPr>
      </p:sp>
      <p:sp>
        <p:nvSpPr>
          <p:cNvPr id="79877" name="Rectangle 2053"/>
          <p:cNvSpPr>
            <a:spLocks noGrp="1" noChangeArrowheads="1"/>
          </p:cNvSpPr>
          <p:nvPr>
            <p:ph type="body" sz="quarter" idx="3"/>
          </p:nvPr>
        </p:nvSpPr>
        <p:spPr bwMode="auto">
          <a:xfrm>
            <a:off x="914400" y="4648200"/>
            <a:ext cx="4876800" cy="4419600"/>
          </a:xfrm>
          <a:prstGeom prst="rect">
            <a:avLst/>
          </a:prstGeom>
          <a:noFill/>
          <a:ln w="19050">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9878" name="Rectangle 2054"/>
          <p:cNvSpPr>
            <a:spLocks noGrp="1" noChangeArrowheads="1"/>
          </p:cNvSpPr>
          <p:nvPr>
            <p:ph type="ftr" sz="quarter" idx="4"/>
          </p:nvPr>
        </p:nvSpPr>
        <p:spPr bwMode="auto">
          <a:xfrm>
            <a:off x="0" y="9372600"/>
            <a:ext cx="2895600" cy="457200"/>
          </a:xfrm>
          <a:prstGeom prst="rect">
            <a:avLst/>
          </a:prstGeom>
          <a:noFill/>
          <a:ln w="19050">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79879" name="Rectangle 2055"/>
          <p:cNvSpPr>
            <a:spLocks noGrp="1" noChangeArrowheads="1"/>
          </p:cNvSpPr>
          <p:nvPr>
            <p:ph type="sldNum" sz="quarter" idx="5"/>
          </p:nvPr>
        </p:nvSpPr>
        <p:spPr bwMode="auto">
          <a:xfrm>
            <a:off x="3810000" y="9372600"/>
            <a:ext cx="2819400" cy="457200"/>
          </a:xfrm>
          <a:prstGeom prst="rect">
            <a:avLst/>
          </a:prstGeom>
          <a:noFill/>
          <a:ln w="19050">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2BF23527-45A7-4810-ACD4-70D8676C965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ar-S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FA6824E-8F5E-4982-ADAE-DE725EE2DE80}" type="slidenum">
              <a:rPr lang="en-GB"/>
              <a:pPr>
                <a:defRPr/>
              </a:pPr>
              <a:t>‹#›</a:t>
            </a:fld>
            <a:endParaRPr lang="en-GB"/>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A3D49EA-2306-46D6-933C-40E101E5286C}"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0D4D26B-159E-4E95-9EF8-55A709EFAF11}"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219200"/>
            <a:ext cx="1943100" cy="4876800"/>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685800" y="1219200"/>
            <a:ext cx="5676900" cy="487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D68012A-F802-4A1E-8751-CDB7731378FB}"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1219200"/>
            <a:ext cx="7772400" cy="914400"/>
          </a:xfrm>
        </p:spPr>
        <p:txBody>
          <a:bodyPr/>
          <a:lstStyle/>
          <a:p>
            <a:r>
              <a:rPr lang="en-US" smtClean="0"/>
              <a:t>Click to edit Master title style</a:t>
            </a:r>
            <a:endParaRPr lang="ar-SA"/>
          </a:p>
        </p:txBody>
      </p:sp>
      <p:sp>
        <p:nvSpPr>
          <p:cNvPr id="3" name="Content Placeholder 2"/>
          <p:cNvSpPr>
            <a:spLocks noGrp="1"/>
          </p:cNvSpPr>
          <p:nvPr>
            <p:ph sz="quarter" idx="1"/>
          </p:nvPr>
        </p:nvSpPr>
        <p:spPr>
          <a:xfrm>
            <a:off x="685800" y="2286000"/>
            <a:ext cx="3810000" cy="182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quarter" idx="2"/>
          </p:nvPr>
        </p:nvSpPr>
        <p:spPr>
          <a:xfrm>
            <a:off x="4648200" y="2286000"/>
            <a:ext cx="3810000" cy="182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Content Placeholder 4"/>
          <p:cNvSpPr>
            <a:spLocks noGrp="1"/>
          </p:cNvSpPr>
          <p:nvPr>
            <p:ph sz="quarter" idx="3"/>
          </p:nvPr>
        </p:nvSpPr>
        <p:spPr>
          <a:xfrm>
            <a:off x="685800" y="4267200"/>
            <a:ext cx="3810000" cy="182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Content Placeholder 5"/>
          <p:cNvSpPr>
            <a:spLocks noGrp="1"/>
          </p:cNvSpPr>
          <p:nvPr>
            <p:ph sz="quarter" idx="4"/>
          </p:nvPr>
        </p:nvSpPr>
        <p:spPr>
          <a:xfrm>
            <a:off x="4648200" y="4267200"/>
            <a:ext cx="3810000" cy="182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FFABF554-8E23-4E86-8844-5D5A4603CF40}"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219200"/>
            <a:ext cx="7772400" cy="914400"/>
          </a:xfrm>
        </p:spPr>
        <p:txBody>
          <a:bodyPr/>
          <a:lstStyle/>
          <a:p>
            <a:r>
              <a:rPr lang="en-US" smtClean="0"/>
              <a:t>Click to edit Master title style</a:t>
            </a:r>
            <a:endParaRPr lang="ar-SA"/>
          </a:p>
        </p:txBody>
      </p:sp>
      <p:sp>
        <p:nvSpPr>
          <p:cNvPr id="3" name="Text Placeholder 2"/>
          <p:cNvSpPr>
            <a:spLocks noGrp="1"/>
          </p:cNvSpPr>
          <p:nvPr>
            <p:ph type="body" sz="half" idx="1"/>
          </p:nvPr>
        </p:nvSpPr>
        <p:spPr>
          <a:xfrm>
            <a:off x="685800" y="2286000"/>
            <a:ext cx="381000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quarter" idx="2"/>
          </p:nvPr>
        </p:nvSpPr>
        <p:spPr>
          <a:xfrm>
            <a:off x="4648200" y="2286000"/>
            <a:ext cx="3810000" cy="182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Content Placeholder 4"/>
          <p:cNvSpPr>
            <a:spLocks noGrp="1"/>
          </p:cNvSpPr>
          <p:nvPr>
            <p:ph sz="quarter" idx="3"/>
          </p:nvPr>
        </p:nvSpPr>
        <p:spPr>
          <a:xfrm>
            <a:off x="4648200" y="4267200"/>
            <a:ext cx="3810000" cy="182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Rectangle 4"/>
          <p:cNvSpPr>
            <a:spLocks noGrp="1" noChangeArrowheads="1"/>
          </p:cNvSpPr>
          <p:nvPr>
            <p:ph type="dt" sz="half" idx="10"/>
          </p:nvPr>
        </p:nvSpPr>
        <p:spPr>
          <a:ln/>
        </p:spPr>
        <p:txBody>
          <a:bodyPr/>
          <a:lstStyle>
            <a:lvl1pPr>
              <a:defRPr/>
            </a:lvl1pPr>
          </a:lstStyle>
          <a:p>
            <a:pPr>
              <a:defRPr/>
            </a:pPr>
            <a:endParaRPr lang="en-GB"/>
          </a:p>
        </p:txBody>
      </p:sp>
      <p:sp>
        <p:nvSpPr>
          <p:cNvPr id="7" name="Rectangle 5"/>
          <p:cNvSpPr>
            <a:spLocks noGrp="1" noChangeArrowheads="1"/>
          </p:cNvSpPr>
          <p:nvPr>
            <p:ph type="ftr" sz="quarter" idx="11"/>
          </p:nvPr>
        </p:nvSpPr>
        <p:spPr>
          <a:ln/>
        </p:spPr>
        <p:txBody>
          <a:bodyPr/>
          <a:lstStyle>
            <a:lvl1pPr>
              <a:defRPr/>
            </a:lvl1pPr>
          </a:lstStyle>
          <a:p>
            <a:pPr>
              <a:defRPr/>
            </a:pPr>
            <a:endParaRPr lang="en-GB"/>
          </a:p>
        </p:txBody>
      </p:sp>
      <p:sp>
        <p:nvSpPr>
          <p:cNvPr id="8" name="Rectangle 6"/>
          <p:cNvSpPr>
            <a:spLocks noGrp="1" noChangeArrowheads="1"/>
          </p:cNvSpPr>
          <p:nvPr>
            <p:ph type="sldNum" sz="quarter" idx="12"/>
          </p:nvPr>
        </p:nvSpPr>
        <p:spPr>
          <a:ln/>
        </p:spPr>
        <p:txBody>
          <a:bodyPr/>
          <a:lstStyle>
            <a:lvl1pPr>
              <a:defRPr/>
            </a:lvl1pPr>
          </a:lstStyle>
          <a:p>
            <a:pPr>
              <a:defRPr/>
            </a:pPr>
            <a:fld id="{13BEBBD2-E5F1-4B6A-ABF5-D6AF721D2D59}"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65204DD2-4168-4785-B85C-37EC8994E1A3}" type="slidenum">
              <a:rPr lang="en-GB" smtClean="0"/>
              <a:pPr>
                <a:defRPr/>
              </a:pPr>
              <a:t>‹#›</a:t>
            </a:fld>
            <a:endParaRPr lang="en-GB"/>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rtl="1">
              <a:defRPr/>
            </a:lvl1pPr>
          </a:lstStyle>
          <a:p>
            <a:r>
              <a:rPr lang="en-US" dirty="0" smtClean="0"/>
              <a:t>Click to edit Master title style</a:t>
            </a:r>
            <a:endParaRPr lang="ar-SA" dirty="0"/>
          </a:p>
        </p:txBody>
      </p:sp>
      <p:sp>
        <p:nvSpPr>
          <p:cNvPr id="3" name="Content Placeholder 2"/>
          <p:cNvSpPr>
            <a:spLocks noGrp="1"/>
          </p:cNvSpPr>
          <p:nvPr>
            <p:ph idx="1"/>
          </p:nvPr>
        </p:nvSpPr>
        <p:spPr/>
        <p:txBody>
          <a:bodyPr/>
          <a:lstStyle>
            <a:lvl1pPr algn="r" rtl="1">
              <a:defRPr/>
            </a:lvl1pPr>
            <a:lvl2pPr algn="r" rtl="1">
              <a:defRPr/>
            </a:lvl2pPr>
            <a:lvl3pPr algn="r" rtl="1">
              <a:defRPr/>
            </a:lvl3pPr>
            <a:lvl4pPr algn="r" rtl="1">
              <a:defRPr/>
            </a:lvl4pPr>
            <a:lvl5pPr algn="r" rtl="1">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ar-SA" dirty="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0D3EEC0-54FF-4DEE-B21B-8C599CE40C69}" type="slidenum">
              <a:rPr lang="en-GB"/>
              <a:pPr>
                <a:defRPr/>
              </a:pPr>
              <a:t>‹#›</a:t>
            </a:fld>
            <a:endParaRPr lang="en-GB"/>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70A722E-5289-4229-8195-B65A747D2D0F}" type="slidenum">
              <a:rPr lang="en-GB"/>
              <a:pPr>
                <a:defRPr/>
              </a:pPr>
              <a:t>‹#›</a:t>
            </a:fld>
            <a:endParaRPr lang="en-GB"/>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685800" y="22860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22860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4D5E56B-240F-49C4-A2F0-7A2914B3A263}"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B7E3C836-A868-40C2-BB13-BBB241F2B4EE}" type="slidenum">
              <a:rPr lang="en-GB"/>
              <a:pPr>
                <a:defRPr/>
              </a:pPr>
              <a:t>‹#›</a:t>
            </a:fld>
            <a:endParaRPr lang="en-GB"/>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3C003C0C-2DAA-4928-8695-5F61D931E6B3}" type="slidenum">
              <a:rPr lang="en-GB"/>
              <a:pPr>
                <a:defRPr/>
              </a:pPr>
              <a:t>‹#›</a:t>
            </a:fld>
            <a:endParaRPr lang="en-GB"/>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6C8F538F-0D41-400C-B2D3-A851BE4B03A2}"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056A924A-44D2-4C69-B7B0-5079722887D4}"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gif"/><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1" name="Rectangle 37"/>
          <p:cNvSpPr>
            <a:spLocks noChangeArrowheads="1"/>
          </p:cNvSpPr>
          <p:nvPr userDrawn="1"/>
        </p:nvSpPr>
        <p:spPr bwMode="auto">
          <a:xfrm>
            <a:off x="0" y="838200"/>
            <a:ext cx="9144000" cy="990600"/>
          </a:xfrm>
          <a:prstGeom prst="rect">
            <a:avLst/>
          </a:prstGeom>
          <a:noFill/>
          <a:ln w="19050">
            <a:noFill/>
            <a:miter lim="800000"/>
            <a:headEnd/>
            <a:tailEnd/>
          </a:ln>
          <a:effectLst/>
        </p:spPr>
        <p:txBody>
          <a:bodyPr wrap="none" anchor="ctr"/>
          <a:lstStyle/>
          <a:p>
            <a:pPr>
              <a:defRPr/>
            </a:pPr>
            <a:endParaRPr lang="ar-SA"/>
          </a:p>
        </p:txBody>
      </p:sp>
      <p:sp>
        <p:nvSpPr>
          <p:cNvPr id="1027" name="Rectangle 3"/>
          <p:cNvSpPr>
            <a:spLocks noGrp="1" noChangeArrowheads="1"/>
          </p:cNvSpPr>
          <p:nvPr>
            <p:ph type="body" idx="1"/>
          </p:nvPr>
        </p:nvSpPr>
        <p:spPr bwMode="auto">
          <a:xfrm>
            <a:off x="685800" y="2286000"/>
            <a:ext cx="7772400" cy="381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smtClean="0"/>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65204DD2-4168-4785-B85C-37EC8994E1A3}" type="slidenum">
              <a:rPr lang="en-GB"/>
              <a:pPr>
                <a:defRPr/>
              </a:pPr>
              <a:t>‹#›</a:t>
            </a:fld>
            <a:endParaRPr lang="en-GB"/>
          </a:p>
        </p:txBody>
      </p:sp>
      <p:pic>
        <p:nvPicPr>
          <p:cNvPr id="1056" name="Picture 32" descr="new itS banner for presentations"/>
          <p:cNvPicPr>
            <a:picLocks noChangeAspect="1" noChangeArrowheads="1"/>
          </p:cNvPicPr>
          <p:nvPr userDrawn="1"/>
        </p:nvPicPr>
        <p:blipFill>
          <a:blip r:embed="rId16" cstate="print"/>
          <a:stretch>
            <a:fillRect/>
          </a:stretch>
        </p:blipFill>
        <p:spPr bwMode="auto">
          <a:xfrm>
            <a:off x="0" y="0"/>
            <a:ext cx="9144000" cy="1071546"/>
          </a:xfrm>
          <a:prstGeom prst="rect">
            <a:avLst/>
          </a:prstGeom>
          <a:noFill/>
          <a:ln w="9525">
            <a:noFill/>
            <a:miter lim="800000"/>
            <a:headEnd/>
            <a:tailEnd/>
          </a:ln>
        </p:spPr>
      </p:pic>
      <p:sp>
        <p:nvSpPr>
          <p:cNvPr id="1034" name="Rectangle 36"/>
          <p:cNvSpPr>
            <a:spLocks noGrp="1" noChangeArrowheads="1"/>
          </p:cNvSpPr>
          <p:nvPr>
            <p:ph type="title"/>
          </p:nvPr>
        </p:nvSpPr>
        <p:spPr bwMode="auto">
          <a:xfrm>
            <a:off x="714348" y="1214422"/>
            <a:ext cx="77724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11" name="Rectangle 33"/>
          <p:cNvSpPr>
            <a:spLocks noChangeArrowheads="1"/>
          </p:cNvSpPr>
          <p:nvPr userDrawn="1"/>
        </p:nvSpPr>
        <p:spPr bwMode="auto">
          <a:xfrm flipV="1">
            <a:off x="714348" y="1142983"/>
            <a:ext cx="7786742" cy="45719"/>
          </a:xfrm>
          <a:prstGeom prst="rect">
            <a:avLst/>
          </a:prstGeom>
          <a:solidFill>
            <a:srgbClr val="C00000"/>
          </a:solidFill>
          <a:ln w="19050">
            <a:noFill/>
            <a:miter lim="800000"/>
            <a:headEnd/>
            <a:tailEnd/>
          </a:ln>
          <a:effectLst/>
        </p:spPr>
        <p:txBody>
          <a:bodyPr wrap="none" anchor="ctr"/>
          <a:lstStyle/>
          <a:p>
            <a:pPr>
              <a:defRPr/>
            </a:pPr>
            <a:endParaRPr lang="ar-SA" dirty="0"/>
          </a:p>
        </p:txBody>
      </p:sp>
      <p:pic>
        <p:nvPicPr>
          <p:cNvPr id="12" name="Picture 32" descr="new itS banner for presentations"/>
          <p:cNvPicPr>
            <a:picLocks noChangeAspect="1" noChangeArrowheads="1"/>
          </p:cNvPicPr>
          <p:nvPr userDrawn="1"/>
        </p:nvPicPr>
        <p:blipFill>
          <a:blip r:embed="rId17" cstate="print"/>
          <a:stretch>
            <a:fillRect/>
          </a:stretch>
        </p:blipFill>
        <p:spPr bwMode="auto">
          <a:xfrm>
            <a:off x="214281" y="0"/>
            <a:ext cx="1414438" cy="1010313"/>
          </a:xfrm>
          <a:prstGeom prst="rect">
            <a:avLst/>
          </a:prstGeom>
          <a:noFill/>
          <a:ln w="9525">
            <a:noFill/>
            <a:miter lim="800000"/>
            <a:headEnd/>
            <a:tailEnd/>
          </a:ln>
        </p:spPr>
      </p:pic>
      <p:sp>
        <p:nvSpPr>
          <p:cNvPr id="14" name="Rectangle 33"/>
          <p:cNvSpPr>
            <a:spLocks noChangeArrowheads="1"/>
          </p:cNvSpPr>
          <p:nvPr userDrawn="1"/>
        </p:nvSpPr>
        <p:spPr bwMode="auto">
          <a:xfrm>
            <a:off x="0" y="6786562"/>
            <a:ext cx="9144000" cy="71438"/>
          </a:xfrm>
          <a:prstGeom prst="rect">
            <a:avLst/>
          </a:prstGeom>
          <a:solidFill>
            <a:srgbClr val="C00000"/>
          </a:solidFill>
          <a:ln w="19050">
            <a:noFill/>
            <a:miter lim="800000"/>
            <a:headEnd/>
            <a:tailEnd/>
          </a:ln>
          <a:effectLst/>
        </p:spPr>
        <p:txBody>
          <a:bodyPr wrap="none" anchor="ctr"/>
          <a:lstStyle/>
          <a:p>
            <a:pPr>
              <a:defRPr/>
            </a:pPr>
            <a:endParaRPr lang="ar-SA" dirty="0"/>
          </a:p>
        </p:txBody>
      </p:sp>
      <p:sp>
        <p:nvSpPr>
          <p:cNvPr id="15" name="Rectangle 33"/>
          <p:cNvSpPr>
            <a:spLocks noChangeArrowheads="1"/>
          </p:cNvSpPr>
          <p:nvPr userDrawn="1"/>
        </p:nvSpPr>
        <p:spPr bwMode="auto">
          <a:xfrm>
            <a:off x="714348" y="2071678"/>
            <a:ext cx="7786742" cy="45719"/>
          </a:xfrm>
          <a:prstGeom prst="rect">
            <a:avLst/>
          </a:prstGeom>
          <a:solidFill>
            <a:srgbClr val="C00000"/>
          </a:solidFill>
          <a:ln w="19050">
            <a:noFill/>
            <a:miter lim="800000"/>
            <a:headEnd/>
            <a:tailEnd/>
          </a:ln>
          <a:effectLst/>
        </p:spPr>
        <p:txBody>
          <a:bodyPr wrap="none" anchor="ctr"/>
          <a:lstStyle/>
          <a:p>
            <a:pPr>
              <a:defRPr/>
            </a:pPr>
            <a:endParaRPr lang="ar-SA" dirty="0"/>
          </a:p>
        </p:txBody>
      </p:sp>
    </p:spTree>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1034"/>
                                        </p:tgtEl>
                                        <p:attrNameLst>
                                          <p:attrName>style.visibility</p:attrName>
                                        </p:attrNameLst>
                                      </p:cBhvr>
                                      <p:to>
                                        <p:strVal val="visible"/>
                                      </p:to>
                                    </p:set>
                                    <p:anim calcmode="lin" valueType="num">
                                      <p:cBhvr additive="base">
                                        <p:cTn id="20" dur="500" fill="hold"/>
                                        <p:tgtEl>
                                          <p:spTgt spid="1034"/>
                                        </p:tgtEl>
                                        <p:attrNameLst>
                                          <p:attrName>ppt_x</p:attrName>
                                        </p:attrNameLst>
                                      </p:cBhvr>
                                      <p:tavLst>
                                        <p:tav tm="0">
                                          <p:val>
                                            <p:strVal val="#ppt_x"/>
                                          </p:val>
                                        </p:tav>
                                        <p:tav tm="100000">
                                          <p:val>
                                            <p:strVal val="#ppt_x"/>
                                          </p:val>
                                        </p:tav>
                                      </p:tavLst>
                                    </p:anim>
                                    <p:anim calcmode="lin" valueType="num">
                                      <p:cBhvr additive="base">
                                        <p:cTn id="21" dur="500" fill="hold"/>
                                        <p:tgtEl>
                                          <p:spTgt spid="103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027">
                                            <p:txEl>
                                              <p:pRg st="0" end="0"/>
                                            </p:txEl>
                                          </p:spTgt>
                                        </p:tgtEl>
                                        <p:attrNameLst>
                                          <p:attrName>style.visibility</p:attrName>
                                        </p:attrNameLst>
                                      </p:cBhvr>
                                      <p:to>
                                        <p:strVal val="visible"/>
                                      </p:to>
                                    </p:set>
                                    <p:animEffect transition="in" filter="wipe(down)">
                                      <p:cBhvr>
                                        <p:cTn id="26" dur="500"/>
                                        <p:tgtEl>
                                          <p:spTgt spid="1027">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027">
                                            <p:txEl>
                                              <p:pRg st="1" end="1"/>
                                            </p:txEl>
                                          </p:spTgt>
                                        </p:tgtEl>
                                        <p:attrNameLst>
                                          <p:attrName>style.visibility</p:attrName>
                                        </p:attrNameLst>
                                      </p:cBhvr>
                                      <p:to>
                                        <p:strVal val="visible"/>
                                      </p:to>
                                    </p:set>
                                    <p:animEffect transition="in" filter="wipe(down)">
                                      <p:cBhvr>
                                        <p:cTn id="31" dur="500"/>
                                        <p:tgtEl>
                                          <p:spTgt spid="1027">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027">
                                            <p:txEl>
                                              <p:pRg st="2" end="2"/>
                                            </p:txEl>
                                          </p:spTgt>
                                        </p:tgtEl>
                                        <p:attrNameLst>
                                          <p:attrName>style.visibility</p:attrName>
                                        </p:attrNameLst>
                                      </p:cBhvr>
                                      <p:to>
                                        <p:strVal val="visible"/>
                                      </p:to>
                                    </p:set>
                                    <p:animEffect transition="in" filter="wipe(down)">
                                      <p:cBhvr>
                                        <p:cTn id="36" dur="500"/>
                                        <p:tgtEl>
                                          <p:spTgt spid="1027">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027">
                                            <p:txEl>
                                              <p:pRg st="3" end="3"/>
                                            </p:txEl>
                                          </p:spTgt>
                                        </p:tgtEl>
                                        <p:attrNameLst>
                                          <p:attrName>style.visibility</p:attrName>
                                        </p:attrNameLst>
                                      </p:cBhvr>
                                      <p:to>
                                        <p:strVal val="visible"/>
                                      </p:to>
                                    </p:set>
                                    <p:animEffect transition="in" filter="wipe(down)">
                                      <p:cBhvr>
                                        <p:cTn id="41" dur="500"/>
                                        <p:tgtEl>
                                          <p:spTgt spid="1027">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027">
                                            <p:txEl>
                                              <p:pRg st="4" end="4"/>
                                            </p:txEl>
                                          </p:spTgt>
                                        </p:tgtEl>
                                        <p:attrNameLst>
                                          <p:attrName>style.visibility</p:attrName>
                                        </p:attrNameLst>
                                      </p:cBhvr>
                                      <p:to>
                                        <p:strVal val="visible"/>
                                      </p:to>
                                    </p:set>
                                    <p:animEffect transition="in" filter="wipe(down)">
                                      <p:cBhvr>
                                        <p:cTn id="46"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22" presetClass="entr" presetSubtype="4"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down)">
                      <p:cBhvr>
                        <p:cTn dur="500"/>
                        <p:tgtEl>
                          <p:spTgt spid="1027"/>
                        </p:tgtEl>
                      </p:cBhvr>
                    </p:animEffect>
                  </p:childTnLst>
                </p:cTn>
              </p:par>
            </p:tnLst>
          </p:tmpl>
          <p:tmpl lvl="2">
            <p:tnLst>
              <p:par>
                <p:cTn presetID="22" presetClass="entr" presetSubtype="4"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down)">
                      <p:cBhvr>
                        <p:cTn dur="500"/>
                        <p:tgtEl>
                          <p:spTgt spid="1027"/>
                        </p:tgtEl>
                      </p:cBhvr>
                    </p:animEffect>
                  </p:childTnLst>
                </p:cTn>
              </p:par>
            </p:tnLst>
          </p:tmpl>
          <p:tmpl lvl="3">
            <p:tnLst>
              <p:par>
                <p:cTn presetID="22" presetClass="entr" presetSubtype="4"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down)">
                      <p:cBhvr>
                        <p:cTn dur="500"/>
                        <p:tgtEl>
                          <p:spTgt spid="1027"/>
                        </p:tgtEl>
                      </p:cBhvr>
                    </p:animEffect>
                  </p:childTnLst>
                </p:cTn>
              </p:par>
            </p:tnLst>
          </p:tmpl>
          <p:tmpl lvl="4">
            <p:tnLst>
              <p:par>
                <p:cTn presetID="22" presetClass="entr" presetSubtype="4"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down)">
                      <p:cBhvr>
                        <p:cTn dur="500"/>
                        <p:tgtEl>
                          <p:spTgt spid="1027"/>
                        </p:tgtEl>
                      </p:cBhvr>
                    </p:animEffect>
                  </p:childTnLst>
                </p:cTn>
              </p:par>
            </p:tnLst>
          </p:tmpl>
          <p:tmpl lvl="5">
            <p:tnLst>
              <p:par>
                <p:cTn presetID="22" presetClass="entr" presetSubtype="4"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down)">
                      <p:cBhvr>
                        <p:cTn dur="500"/>
                        <p:tgtEl>
                          <p:spTgt spid="1027"/>
                        </p:tgtEl>
                      </p:cBhvr>
                    </p:animEffect>
                  </p:childTnLst>
                </p:cTn>
              </p:par>
            </p:tnLst>
          </p:tmpl>
        </p:tmplLst>
      </p:bldP>
      <p:bldP spid="1034" grpId="0"/>
      <p:bldP spid="11" grpId="0" animBg="1"/>
    </p:bldLst>
  </p:timing>
  <p:txStyles>
    <p:titleStyle>
      <a:lvl1pPr algn="ctr" rtl="1" eaLnBrk="0" fontAlgn="base" hangingPunct="0">
        <a:spcBef>
          <a:spcPct val="0"/>
        </a:spcBef>
        <a:spcAft>
          <a:spcPct val="0"/>
        </a:spcAft>
        <a:defRPr sz="2800" b="1">
          <a:solidFill>
            <a:srgbClr val="C00000"/>
          </a:solidFill>
          <a:latin typeface="+mj-lt"/>
          <a:ea typeface="+mj-ea"/>
          <a:cs typeface="Hesham Gornata" pitchFamily="2" charset="-78"/>
        </a:defRPr>
      </a:lvl1pPr>
      <a:lvl2pPr algn="l" rtl="0" eaLnBrk="0" fontAlgn="base" hangingPunct="0">
        <a:spcBef>
          <a:spcPct val="0"/>
        </a:spcBef>
        <a:spcAft>
          <a:spcPct val="0"/>
        </a:spcAft>
        <a:defRPr sz="2800" b="1">
          <a:solidFill>
            <a:srgbClr val="D3DAFF"/>
          </a:solidFill>
          <a:latin typeface="Arial" pitchFamily="34" charset="0"/>
        </a:defRPr>
      </a:lvl2pPr>
      <a:lvl3pPr algn="l" rtl="0" eaLnBrk="0" fontAlgn="base" hangingPunct="0">
        <a:spcBef>
          <a:spcPct val="0"/>
        </a:spcBef>
        <a:spcAft>
          <a:spcPct val="0"/>
        </a:spcAft>
        <a:defRPr sz="2800" b="1">
          <a:solidFill>
            <a:srgbClr val="D3DAFF"/>
          </a:solidFill>
          <a:latin typeface="Arial" pitchFamily="34" charset="0"/>
        </a:defRPr>
      </a:lvl3pPr>
      <a:lvl4pPr algn="l" rtl="0" eaLnBrk="0" fontAlgn="base" hangingPunct="0">
        <a:spcBef>
          <a:spcPct val="0"/>
        </a:spcBef>
        <a:spcAft>
          <a:spcPct val="0"/>
        </a:spcAft>
        <a:defRPr sz="2800" b="1">
          <a:solidFill>
            <a:srgbClr val="D3DAFF"/>
          </a:solidFill>
          <a:latin typeface="Arial" pitchFamily="34" charset="0"/>
        </a:defRPr>
      </a:lvl4pPr>
      <a:lvl5pPr algn="l" rtl="0" eaLnBrk="0" fontAlgn="base" hangingPunct="0">
        <a:spcBef>
          <a:spcPct val="0"/>
        </a:spcBef>
        <a:spcAft>
          <a:spcPct val="0"/>
        </a:spcAft>
        <a:defRPr sz="2800" b="1">
          <a:solidFill>
            <a:srgbClr val="D3DAFF"/>
          </a:solidFill>
          <a:latin typeface="Arial" pitchFamily="34" charset="0"/>
        </a:defRPr>
      </a:lvl5pPr>
      <a:lvl6pPr marL="457200" algn="l" rtl="0" fontAlgn="base">
        <a:spcBef>
          <a:spcPct val="0"/>
        </a:spcBef>
        <a:spcAft>
          <a:spcPct val="0"/>
        </a:spcAft>
        <a:defRPr sz="2800" b="1">
          <a:solidFill>
            <a:srgbClr val="D3DAFF"/>
          </a:solidFill>
          <a:latin typeface="Arial" pitchFamily="34" charset="0"/>
        </a:defRPr>
      </a:lvl6pPr>
      <a:lvl7pPr marL="914400" algn="l" rtl="0" fontAlgn="base">
        <a:spcBef>
          <a:spcPct val="0"/>
        </a:spcBef>
        <a:spcAft>
          <a:spcPct val="0"/>
        </a:spcAft>
        <a:defRPr sz="2800" b="1">
          <a:solidFill>
            <a:srgbClr val="D3DAFF"/>
          </a:solidFill>
          <a:latin typeface="Arial" pitchFamily="34" charset="0"/>
        </a:defRPr>
      </a:lvl7pPr>
      <a:lvl8pPr marL="1371600" algn="l" rtl="0" fontAlgn="base">
        <a:spcBef>
          <a:spcPct val="0"/>
        </a:spcBef>
        <a:spcAft>
          <a:spcPct val="0"/>
        </a:spcAft>
        <a:defRPr sz="2800" b="1">
          <a:solidFill>
            <a:srgbClr val="D3DAFF"/>
          </a:solidFill>
          <a:latin typeface="Arial" pitchFamily="34" charset="0"/>
        </a:defRPr>
      </a:lvl8pPr>
      <a:lvl9pPr marL="1828800" algn="l" rtl="0" fontAlgn="base">
        <a:spcBef>
          <a:spcPct val="0"/>
        </a:spcBef>
        <a:spcAft>
          <a:spcPct val="0"/>
        </a:spcAft>
        <a:defRPr sz="2800" b="1">
          <a:solidFill>
            <a:srgbClr val="D3DAFF"/>
          </a:solidFill>
          <a:latin typeface="Arial" pitchFamily="34" charset="0"/>
        </a:defRPr>
      </a:lvl9pPr>
    </p:titleStyle>
    <p:bodyStyle>
      <a:lvl1pPr marL="342900" indent="-342900" algn="r" rtl="1" eaLnBrk="0" fontAlgn="base" hangingPunct="0">
        <a:lnSpc>
          <a:spcPct val="150000"/>
        </a:lnSpc>
        <a:spcBef>
          <a:spcPct val="20000"/>
        </a:spcBef>
        <a:spcAft>
          <a:spcPct val="0"/>
        </a:spcAft>
        <a:buChar char="•"/>
        <a:defRPr sz="2400">
          <a:solidFill>
            <a:srgbClr val="C00000"/>
          </a:solidFill>
          <a:latin typeface="+mn-lt"/>
          <a:ea typeface="+mn-ea"/>
          <a:cs typeface="AL-Mohanad" pitchFamily="2" charset="-78"/>
        </a:defRPr>
      </a:lvl1pPr>
      <a:lvl2pPr marL="742950" indent="-285750" algn="r" rtl="1" eaLnBrk="0" fontAlgn="base" hangingPunct="0">
        <a:spcBef>
          <a:spcPct val="20000"/>
        </a:spcBef>
        <a:spcAft>
          <a:spcPct val="0"/>
        </a:spcAft>
        <a:buChar char="•"/>
        <a:defRPr sz="2000">
          <a:solidFill>
            <a:srgbClr val="C00000"/>
          </a:solidFill>
          <a:latin typeface="+mn-lt"/>
          <a:cs typeface="AL-Mohanad" pitchFamily="2" charset="-78"/>
        </a:defRPr>
      </a:lvl2pPr>
      <a:lvl3pPr marL="1143000" indent="-228600" algn="r" rtl="1" eaLnBrk="0" fontAlgn="base" hangingPunct="0">
        <a:spcBef>
          <a:spcPct val="20000"/>
        </a:spcBef>
        <a:spcAft>
          <a:spcPct val="0"/>
        </a:spcAft>
        <a:buChar char="•"/>
        <a:defRPr sz="2400">
          <a:solidFill>
            <a:srgbClr val="C00000"/>
          </a:solidFill>
          <a:latin typeface="+mn-lt"/>
          <a:cs typeface="AL-Mohanad" pitchFamily="2" charset="-78"/>
        </a:defRPr>
      </a:lvl3pPr>
      <a:lvl4pPr marL="1600200" indent="-228600" algn="r" rtl="1" eaLnBrk="0" fontAlgn="base" hangingPunct="0">
        <a:spcBef>
          <a:spcPct val="20000"/>
        </a:spcBef>
        <a:spcAft>
          <a:spcPct val="0"/>
        </a:spcAft>
        <a:buChar char="•"/>
        <a:defRPr sz="1600">
          <a:solidFill>
            <a:srgbClr val="C00000"/>
          </a:solidFill>
          <a:latin typeface="+mn-lt"/>
          <a:cs typeface="AL-Mohanad" pitchFamily="2" charset="-78"/>
        </a:defRPr>
      </a:lvl4pPr>
      <a:lvl5pPr marL="2057400" indent="-228600" algn="r" rtl="1" eaLnBrk="0" fontAlgn="base" hangingPunct="0">
        <a:spcBef>
          <a:spcPct val="20000"/>
        </a:spcBef>
        <a:spcAft>
          <a:spcPct val="0"/>
        </a:spcAft>
        <a:buChar char="•"/>
        <a:defRPr sz="1600">
          <a:solidFill>
            <a:srgbClr val="C00000"/>
          </a:solidFill>
          <a:latin typeface="+mn-lt"/>
          <a:cs typeface="AL-Mohanad" pitchFamily="2" charset="-78"/>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hyperlink" Target="http://opac.mandumah.com/cgi-bin/koha/opac-help.pl"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hyperlink" Target="http://opac.mandumah.com/cgi-bin/koha/opac-help.pl" TargetMode="Externa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ubtitle 3"/>
          <p:cNvSpPr>
            <a:spLocks noGrp="1"/>
          </p:cNvSpPr>
          <p:nvPr>
            <p:ph type="subTitle" idx="4294967295"/>
          </p:nvPr>
        </p:nvSpPr>
        <p:spPr>
          <a:xfrm>
            <a:off x="1371600" y="3886200"/>
            <a:ext cx="6400800" cy="1752600"/>
          </a:xfrm>
        </p:spPr>
        <p:txBody>
          <a:bodyPr/>
          <a:lstStyle/>
          <a:p>
            <a:pPr marL="0" indent="0" algn="ctr">
              <a:buFontTx/>
              <a:buNone/>
            </a:pPr>
            <a:endParaRPr lang="en-US"/>
          </a:p>
        </p:txBody>
      </p:sp>
      <p:sp>
        <p:nvSpPr>
          <p:cNvPr id="2051" name="Title 4"/>
          <p:cNvSpPr>
            <a:spLocks noGrp="1"/>
          </p:cNvSpPr>
          <p:nvPr>
            <p:ph type="ctrTitle" idx="4294967295"/>
          </p:nvPr>
        </p:nvSpPr>
        <p:spPr>
          <a:xfrm>
            <a:off x="685800" y="2130425"/>
            <a:ext cx="7772400" cy="1470025"/>
          </a:xfrm>
        </p:spPr>
        <p:txBody>
          <a:bodyPr/>
          <a:lstStyle/>
          <a:p>
            <a:endParaRPr lang="en-US"/>
          </a:p>
        </p:txBody>
      </p:sp>
      <p:pic>
        <p:nvPicPr>
          <p:cNvPr id="2052" name="Picture 5" descr="Picture1.jpg"/>
          <p:cNvPicPr>
            <a:picLocks noChangeAspect="1"/>
          </p:cNvPicPr>
          <p:nvPr/>
        </p:nvPicPr>
        <p:blipFill>
          <a:blip r:embed="rId2"/>
          <a:stretch>
            <a:fillRect/>
          </a:stretch>
        </p:blipFill>
        <p:spPr bwMode="auto">
          <a:xfrm>
            <a:off x="3175" y="0"/>
            <a:ext cx="914082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ar-SA" dirty="0" smtClean="0"/>
              <a:t>الكلمات </a:t>
            </a:r>
            <a:r>
              <a:rPr lang="ar-SA" dirty="0" err="1" smtClean="0"/>
              <a:t>المفتاحية</a:t>
            </a:r>
            <a:r>
              <a:rPr lang="ar-SA" dirty="0" smtClean="0"/>
              <a:t> / الكلمات </a:t>
            </a:r>
            <a:r>
              <a:rPr lang="ar-SA" dirty="0" err="1" smtClean="0"/>
              <a:t>المفتاحية</a:t>
            </a:r>
            <a:r>
              <a:rPr lang="ar-SA" dirty="0" smtClean="0"/>
              <a:t> ( عبارة  )</a:t>
            </a:r>
          </a:p>
        </p:txBody>
      </p:sp>
      <p:sp>
        <p:nvSpPr>
          <p:cNvPr id="5" name="Content Placeholder 4"/>
          <p:cNvSpPr>
            <a:spLocks noGrp="1"/>
          </p:cNvSpPr>
          <p:nvPr>
            <p:ph idx="1"/>
          </p:nvPr>
        </p:nvSpPr>
        <p:spPr>
          <a:xfrm>
            <a:off x="685800" y="2286000"/>
            <a:ext cx="7772400" cy="4071958"/>
          </a:xfrm>
        </p:spPr>
        <p:txBody>
          <a:bodyPr/>
          <a:lstStyle/>
          <a:p>
            <a:pPr algn="just"/>
            <a:r>
              <a:rPr lang="ar-SA" b="1" u="sng" dirty="0" smtClean="0"/>
              <a:t>الكلمات </a:t>
            </a:r>
            <a:r>
              <a:rPr lang="ar-SA" b="1" u="sng" dirty="0" err="1" smtClean="0"/>
              <a:t>المفتاحية</a:t>
            </a:r>
            <a:r>
              <a:rPr lang="ar-SA" b="1" u="sng" dirty="0" smtClean="0"/>
              <a:t>:</a:t>
            </a:r>
            <a:r>
              <a:rPr lang="ar-SA" dirty="0" smtClean="0"/>
              <a:t> وعادة ما تكون كلمات البحث المدخلة أكثر من كلمة، مثل: طرق التدريس.</a:t>
            </a:r>
          </a:p>
          <a:p>
            <a:pPr algn="just"/>
            <a:endParaRPr lang="ar-SA" dirty="0" smtClean="0"/>
          </a:p>
          <a:p>
            <a:pPr algn="just"/>
            <a:r>
              <a:rPr lang="ar-SA" b="1" u="sng" dirty="0" smtClean="0"/>
              <a:t>الكلمات </a:t>
            </a:r>
            <a:r>
              <a:rPr lang="ar-SA" b="1" u="sng" dirty="0" err="1" smtClean="0"/>
              <a:t>المفتاحية</a:t>
            </a:r>
            <a:r>
              <a:rPr lang="ar-SA" b="1" u="sng" dirty="0" smtClean="0"/>
              <a:t> (عبارة):</a:t>
            </a:r>
            <a:r>
              <a:rPr lang="ar-SA" dirty="0" smtClean="0"/>
              <a:t> وهذا الحقل يفيد في البحث عن الجمل أو العبارات: الصفة والموصوف: التربية الإسلامية، المضاف والمضاف إليه: علم النفس أو جملة تتكون من ثلاث كلمات أو أكثر: مراكز مصادر التعلم.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ar-SA" dirty="0" smtClean="0"/>
              <a:t>الروابط المنطقية / رابطة ( </a:t>
            </a:r>
            <a:r>
              <a:rPr lang="ar-SA" dirty="0" err="1" smtClean="0"/>
              <a:t>و</a:t>
            </a:r>
            <a:r>
              <a:rPr lang="ar-SA" dirty="0" smtClean="0"/>
              <a:t> ) </a:t>
            </a:r>
          </a:p>
        </p:txBody>
      </p:sp>
      <p:pic>
        <p:nvPicPr>
          <p:cNvPr id="4" name="Picture 2" descr="C:\Documents and Settings\a\Desktop\Untitled-1 copy.jpg8.jpg"/>
          <p:cNvPicPr>
            <a:picLocks noGrp="1" noChangeAspect="1" noChangeArrowheads="1"/>
          </p:cNvPicPr>
          <p:nvPr>
            <p:ph idx="1"/>
          </p:nvPr>
        </p:nvPicPr>
        <p:blipFill>
          <a:blip r:embed="rId2"/>
          <a:srcRect/>
          <a:stretch>
            <a:fillRect/>
          </a:stretch>
        </p:blipFill>
        <p:spPr bwMode="auto">
          <a:xfrm>
            <a:off x="685800" y="2363154"/>
            <a:ext cx="7772400" cy="1280160"/>
          </a:xfrm>
          <a:prstGeom prst="rect">
            <a:avLst/>
          </a:prstGeom>
          <a:noFill/>
        </p:spPr>
      </p:pic>
      <p:pic>
        <p:nvPicPr>
          <p:cNvPr id="6" name="Picture 3" descr="C:\Documents and Settings\a\Desktop\Untitled-2 copy.jpg9.jpg"/>
          <p:cNvPicPr>
            <a:picLocks noChangeAspect="1" noChangeArrowheads="1"/>
          </p:cNvPicPr>
          <p:nvPr/>
        </p:nvPicPr>
        <p:blipFill>
          <a:blip r:embed="rId3"/>
          <a:srcRect/>
          <a:stretch>
            <a:fillRect/>
          </a:stretch>
        </p:blipFill>
        <p:spPr bwMode="auto">
          <a:xfrm>
            <a:off x="785786" y="4214818"/>
            <a:ext cx="7715304" cy="1471611"/>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ar-SA" dirty="0" smtClean="0"/>
              <a:t>الروابط المنطقية / رابطة ( </a:t>
            </a:r>
            <a:r>
              <a:rPr lang="ar-SA" dirty="0" err="1" smtClean="0"/>
              <a:t>و</a:t>
            </a:r>
            <a:r>
              <a:rPr lang="ar-SA" dirty="0" smtClean="0"/>
              <a:t> ) </a:t>
            </a:r>
          </a:p>
        </p:txBody>
      </p:sp>
      <p:pic>
        <p:nvPicPr>
          <p:cNvPr id="8" name="عنصر نائب للمحتوى 7" descr="Untitled-1 copy.jpg10.jpg"/>
          <p:cNvPicPr>
            <a:picLocks noGrp="1" noChangeAspect="1"/>
          </p:cNvPicPr>
          <p:nvPr>
            <p:ph idx="1"/>
          </p:nvPr>
        </p:nvPicPr>
        <p:blipFill>
          <a:blip r:embed="rId2"/>
          <a:stretch>
            <a:fillRect/>
          </a:stretch>
        </p:blipFill>
        <p:spPr>
          <a:xfrm>
            <a:off x="1359202" y="2286000"/>
            <a:ext cx="6425595" cy="38100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ar-SA" dirty="0" smtClean="0"/>
              <a:t>الروابط المنطقية / رابطة (  أو ) </a:t>
            </a:r>
          </a:p>
        </p:txBody>
      </p:sp>
      <p:sp>
        <p:nvSpPr>
          <p:cNvPr id="4" name="عنصر نائب للمحتوى 3"/>
          <p:cNvSpPr>
            <a:spLocks noGrp="1"/>
          </p:cNvSpPr>
          <p:nvPr>
            <p:ph idx="1"/>
          </p:nvPr>
        </p:nvSpPr>
        <p:spPr/>
        <p:txBody>
          <a:bodyPr/>
          <a:lstStyle/>
          <a:p>
            <a:pPr algn="just"/>
            <a:r>
              <a:rPr lang="ar-SA" dirty="0" smtClean="0"/>
              <a:t>تفيد هذه الرابطة في البحث عن المترادفات، مثل "المعلمون" أو "المدرسون" أو صيغ أخرى لشكل الكلمة مثل "مدرسة" أو "مدارس" وغيرها من صيغ الكلمة</a:t>
            </a:r>
            <a:endParaRPr lang="en-US" dirty="0" smtClean="0"/>
          </a:p>
          <a:p>
            <a:pPr algn="just"/>
            <a:endParaRPr lang="en-US" dirty="0"/>
          </a:p>
        </p:txBody>
      </p:sp>
      <p:pic>
        <p:nvPicPr>
          <p:cNvPr id="2" name="Picture 2" descr="C:\Documents and Settings\a\Desktop\Untitled-1 copy.jpg"/>
          <p:cNvPicPr>
            <a:picLocks noChangeAspect="1" noChangeArrowheads="1"/>
          </p:cNvPicPr>
          <p:nvPr/>
        </p:nvPicPr>
        <p:blipFill>
          <a:blip r:embed="rId2"/>
          <a:srcRect/>
          <a:stretch>
            <a:fillRect/>
          </a:stretch>
        </p:blipFill>
        <p:spPr bwMode="auto">
          <a:xfrm>
            <a:off x="500034" y="3929065"/>
            <a:ext cx="7981979" cy="2071703"/>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ar-SA" dirty="0" smtClean="0"/>
              <a:t>الروابط المنطقية / رابطة (  أو ) </a:t>
            </a:r>
          </a:p>
        </p:txBody>
      </p:sp>
      <p:pic>
        <p:nvPicPr>
          <p:cNvPr id="6" name="عنصر نائب للمحتوى 5" descr="Untitled-3 copy.jpg12.jpg"/>
          <p:cNvPicPr>
            <a:picLocks noGrp="1" noChangeAspect="1"/>
          </p:cNvPicPr>
          <p:nvPr>
            <p:ph idx="1"/>
          </p:nvPr>
        </p:nvPicPr>
        <p:blipFill>
          <a:blip r:embed="rId2"/>
          <a:stretch>
            <a:fillRect/>
          </a:stretch>
        </p:blipFill>
        <p:spPr>
          <a:xfrm>
            <a:off x="1274138" y="2214554"/>
            <a:ext cx="6595723" cy="3881446"/>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ar-SA" dirty="0" smtClean="0"/>
              <a:t>الروابط المنطقية / رابطة (  ليس ) </a:t>
            </a:r>
          </a:p>
        </p:txBody>
      </p:sp>
      <p:sp>
        <p:nvSpPr>
          <p:cNvPr id="4" name="عنصر نائب للمحتوى 3"/>
          <p:cNvSpPr>
            <a:spLocks noGrp="1"/>
          </p:cNvSpPr>
          <p:nvPr>
            <p:ph idx="1"/>
          </p:nvPr>
        </p:nvSpPr>
        <p:spPr/>
        <p:txBody>
          <a:bodyPr/>
          <a:lstStyle/>
          <a:p>
            <a:r>
              <a:rPr lang="ar-SA" dirty="0" smtClean="0"/>
              <a:t>تستخدم رابطة (ليس) الاستثنائية عندما نريد استبعاد كلمات أو مصطلحات من نتائج البحث. مثال ذلك، البحث عن المقالات ذات العلاقة بالمناهج، وفي الوقت نفسه استبعاد المقالات التي ورد فيها مصطلح "الجامعية" ضمن هذه المقالات </a:t>
            </a:r>
            <a:endParaRPr lang="en-US" dirty="0"/>
          </a:p>
        </p:txBody>
      </p:sp>
      <p:pic>
        <p:nvPicPr>
          <p:cNvPr id="4098" name="Picture 2" descr="C:\Documents and Settings\a\Desktop\Untitled-1 copy.jpg"/>
          <p:cNvPicPr>
            <a:picLocks noChangeAspect="1" noChangeArrowheads="1"/>
          </p:cNvPicPr>
          <p:nvPr/>
        </p:nvPicPr>
        <p:blipFill>
          <a:blip r:embed="rId2"/>
          <a:srcRect/>
          <a:stretch>
            <a:fillRect/>
          </a:stretch>
        </p:blipFill>
        <p:spPr bwMode="auto">
          <a:xfrm>
            <a:off x="785786" y="4572008"/>
            <a:ext cx="7451748" cy="142876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ar-SA" dirty="0" smtClean="0"/>
              <a:t>الروابط المنطقية / رابطة (  ليس ) </a:t>
            </a:r>
          </a:p>
        </p:txBody>
      </p:sp>
      <p:pic>
        <p:nvPicPr>
          <p:cNvPr id="5" name="عنصر نائب للمحتوى 4" descr="Untitled-1 copy.jpg14.jpg"/>
          <p:cNvPicPr>
            <a:picLocks noGrp="1" noChangeAspect="1"/>
          </p:cNvPicPr>
          <p:nvPr>
            <p:ph idx="1"/>
          </p:nvPr>
        </p:nvPicPr>
        <p:blipFill>
          <a:blip r:embed="rId2"/>
          <a:stretch>
            <a:fillRect/>
          </a:stretch>
        </p:blipFill>
        <p:spPr>
          <a:xfrm>
            <a:off x="1097214" y="2286000"/>
            <a:ext cx="6949571" cy="38100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المعالجة </a:t>
            </a:r>
            <a:r>
              <a:rPr lang="ar-SA" dirty="0" smtClean="0"/>
              <a:t>التلقائية</a:t>
            </a:r>
            <a:endParaRPr lang="en-US" dirty="0"/>
          </a:p>
        </p:txBody>
      </p:sp>
      <p:sp>
        <p:nvSpPr>
          <p:cNvPr id="3" name="عنصر نائب للمحتوى 2"/>
          <p:cNvSpPr>
            <a:spLocks noGrp="1"/>
          </p:cNvSpPr>
          <p:nvPr>
            <p:ph idx="1"/>
          </p:nvPr>
        </p:nvSpPr>
        <p:spPr/>
        <p:txBody>
          <a:bodyPr/>
          <a:lstStyle/>
          <a:p>
            <a:r>
              <a:rPr lang="ar-SA" dirty="0" smtClean="0"/>
              <a:t>أل التعريف، حيث تم معالجتها بشكل شبه كامل، وعليه سيسترجع النظام الكلمات سواء كانت معرفة بال أو لم تعرف بال، علاوة على بعض </a:t>
            </a:r>
            <a:r>
              <a:rPr lang="ar-SA" dirty="0" err="1" smtClean="0"/>
              <a:t>اللواصق</a:t>
            </a:r>
            <a:r>
              <a:rPr lang="ar-SA" dirty="0" smtClean="0"/>
              <a:t> التي تسبق </a:t>
            </a:r>
            <a:r>
              <a:rPr lang="ar-SA" dirty="0" err="1" smtClean="0"/>
              <a:t>ال</a:t>
            </a:r>
            <a:r>
              <a:rPr lang="ar-SA" dirty="0" smtClean="0"/>
              <a:t> التعريف مثل الواو. وبناء عليه لا يتطلب </a:t>
            </a:r>
            <a:r>
              <a:rPr lang="ar-SA" dirty="0" err="1" smtClean="0"/>
              <a:t>الامر</a:t>
            </a:r>
            <a:r>
              <a:rPr lang="ar-SA" dirty="0" smtClean="0"/>
              <a:t> تدخل الباحث بل تتكفل </a:t>
            </a:r>
            <a:r>
              <a:rPr lang="ar-SA" dirty="0" err="1" smtClean="0"/>
              <a:t>به</a:t>
            </a:r>
            <a:r>
              <a:rPr lang="ar-SA" dirty="0" smtClean="0"/>
              <a:t> القاعدة آليا. </a:t>
            </a:r>
            <a:br>
              <a:rPr lang="ar-SA" dirty="0" smtClean="0"/>
            </a:br>
            <a:r>
              <a:rPr lang="ar-SA" dirty="0" smtClean="0"/>
              <a:t>تم معالجة الهمزات على أنها شكل واحد للحرف، فمثلا " </a:t>
            </a:r>
            <a:r>
              <a:rPr lang="ar-SA" dirty="0" err="1" smtClean="0"/>
              <a:t>ا</a:t>
            </a:r>
            <a:r>
              <a:rPr lang="ar-SA" dirty="0" smtClean="0"/>
              <a:t>، </a:t>
            </a:r>
            <a:r>
              <a:rPr lang="ar-SA" dirty="0" err="1" smtClean="0"/>
              <a:t>أ</a:t>
            </a:r>
            <a:r>
              <a:rPr lang="ar-SA" dirty="0" smtClean="0"/>
              <a:t>، </a:t>
            </a:r>
            <a:r>
              <a:rPr lang="ar-SA" dirty="0" err="1" smtClean="0"/>
              <a:t>إ</a:t>
            </a:r>
            <a:r>
              <a:rPr lang="ar-SA" dirty="0" smtClean="0"/>
              <a:t>، </a:t>
            </a:r>
            <a:r>
              <a:rPr lang="ar-SA" dirty="0" err="1" smtClean="0"/>
              <a:t>آ</a:t>
            </a:r>
            <a:r>
              <a:rPr lang="ar-SA" dirty="0" smtClean="0"/>
              <a:t>" تعامل معاملة حرف واحد في البحث والاسترجاع. </a:t>
            </a:r>
            <a:br>
              <a:rPr lang="ar-SA" dirty="0" smtClean="0"/>
            </a:br>
            <a:r>
              <a:rPr lang="ar-SA" dirty="0" smtClean="0"/>
              <a:t>الهاء والتاء المربوطة عولجت على أنها شكل واحد في البحث والاسترجاع. </a:t>
            </a:r>
            <a:endParaRPr lang="en-US" u="sng"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ar-SA" dirty="0" smtClean="0"/>
              <a:t>استخدام </a:t>
            </a:r>
            <a:r>
              <a:rPr lang="ar-SA" dirty="0" smtClean="0"/>
              <a:t>البتر </a:t>
            </a:r>
            <a:r>
              <a:rPr lang="ar-SA" dirty="0" smtClean="0"/>
              <a:t>يدويا</a:t>
            </a:r>
            <a:endParaRPr lang="ar-SA" dirty="0" smtClean="0"/>
          </a:p>
        </p:txBody>
      </p:sp>
      <p:sp>
        <p:nvSpPr>
          <p:cNvPr id="4" name="عنصر نائب للمحتوى 3"/>
          <p:cNvSpPr>
            <a:spLocks noGrp="1"/>
          </p:cNvSpPr>
          <p:nvPr>
            <p:ph idx="1"/>
          </p:nvPr>
        </p:nvSpPr>
        <p:spPr/>
        <p:txBody>
          <a:bodyPr/>
          <a:lstStyle/>
          <a:p>
            <a:r>
              <a:rPr lang="ar-SA" dirty="0" smtClean="0"/>
              <a:t>ويستخدم للبتر رمز النجمة ( * ) ويوضع مكان الحروف التي اختلفت في آخر الكلمة المراد البحث عنها. كما موضح هنا: </a:t>
            </a:r>
            <a:endParaRPr lang="en-US" dirty="0"/>
          </a:p>
        </p:txBody>
      </p:sp>
      <p:pic>
        <p:nvPicPr>
          <p:cNvPr id="6146" name="Picture 2" descr="C:\Documents and Settings\a\Desktop\Untitled-1 copy.jpg"/>
          <p:cNvPicPr>
            <a:picLocks noChangeAspect="1" noChangeArrowheads="1"/>
          </p:cNvPicPr>
          <p:nvPr/>
        </p:nvPicPr>
        <p:blipFill>
          <a:blip r:embed="rId2"/>
          <a:srcRect/>
          <a:stretch>
            <a:fillRect/>
          </a:stretch>
        </p:blipFill>
        <p:spPr bwMode="auto">
          <a:xfrm>
            <a:off x="500035" y="3929066"/>
            <a:ext cx="7929618" cy="188595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البحث الصرفي ( شكل الكلمة ) / المعالجة باستخدام البتر يدويا بواسطة المستفيد</a:t>
            </a:r>
            <a:endParaRPr lang="en-US" dirty="0"/>
          </a:p>
        </p:txBody>
      </p:sp>
      <p:sp>
        <p:nvSpPr>
          <p:cNvPr id="3" name="عنصر نائب للمحتوى 2"/>
          <p:cNvSpPr>
            <a:spLocks noGrp="1"/>
          </p:cNvSpPr>
          <p:nvPr>
            <p:ph idx="1"/>
          </p:nvPr>
        </p:nvSpPr>
        <p:spPr/>
        <p:txBody>
          <a:bodyPr/>
          <a:lstStyle/>
          <a:p>
            <a:pPr>
              <a:buNone/>
            </a:pPr>
            <a:r>
              <a:rPr lang="ar-SA" dirty="0" smtClean="0"/>
              <a:t>سيكون المسترجع ما يلي: </a:t>
            </a:r>
          </a:p>
          <a:p>
            <a:pPr>
              <a:buFont typeface="Wingdings" pitchFamily="2" charset="2"/>
              <a:buChar char="Ø"/>
            </a:pPr>
            <a:r>
              <a:rPr lang="ar-SA" dirty="0" smtClean="0"/>
              <a:t>المعلم</a:t>
            </a:r>
            <a:r>
              <a:rPr lang="ar-SA" sz="3600" baseline="-25000" dirty="0" smtClean="0">
                <a:cs typeface="Traditional Arabic" pitchFamily="2" charset="-78"/>
              </a:rPr>
              <a:t>*</a:t>
            </a:r>
            <a:endParaRPr lang="ar-SA" sz="3600" baseline="-25000" dirty="0" smtClean="0">
              <a:cs typeface="Traditional Arabic" pitchFamily="2" charset="-78"/>
            </a:endParaRPr>
          </a:p>
          <a:p>
            <a:pPr>
              <a:buFont typeface="Wingdings" pitchFamily="2" charset="2"/>
              <a:buChar char="Ø"/>
            </a:pPr>
            <a:r>
              <a:rPr lang="ar-SA" dirty="0" smtClean="0"/>
              <a:t>المعلمـ</a:t>
            </a:r>
            <a:r>
              <a:rPr lang="ar-SA" dirty="0" smtClean="0">
                <a:solidFill>
                  <a:schemeClr val="accent6"/>
                </a:solidFill>
              </a:rPr>
              <a:t>ـــون</a:t>
            </a:r>
            <a:endParaRPr lang="ar-SA" dirty="0" smtClean="0">
              <a:solidFill>
                <a:schemeClr val="accent6"/>
              </a:solidFill>
            </a:endParaRPr>
          </a:p>
          <a:p>
            <a:pPr>
              <a:buFont typeface="Wingdings" pitchFamily="2" charset="2"/>
              <a:buChar char="Ø"/>
            </a:pPr>
            <a:r>
              <a:rPr lang="ar-SA" dirty="0" smtClean="0"/>
              <a:t>المعلمـ</a:t>
            </a:r>
            <a:r>
              <a:rPr lang="ar-SA" dirty="0" smtClean="0">
                <a:solidFill>
                  <a:schemeClr val="accent6"/>
                </a:solidFill>
              </a:rPr>
              <a:t>ــين</a:t>
            </a:r>
          </a:p>
          <a:p>
            <a:pPr>
              <a:buFont typeface="Wingdings" pitchFamily="2" charset="2"/>
              <a:buChar char="Ø"/>
            </a:pPr>
            <a:r>
              <a:rPr lang="ar-SA" dirty="0" smtClean="0"/>
              <a:t>المعلمـ</a:t>
            </a:r>
            <a:r>
              <a:rPr lang="ar-SA" dirty="0" smtClean="0">
                <a:solidFill>
                  <a:schemeClr val="accent6"/>
                </a:solidFill>
              </a:rPr>
              <a:t>ـــة</a:t>
            </a:r>
          </a:p>
          <a:p>
            <a:pPr>
              <a:buFont typeface="Wingdings" pitchFamily="2" charset="2"/>
              <a:buChar char="Ø"/>
            </a:pPr>
            <a:r>
              <a:rPr lang="ar-SA" dirty="0" smtClean="0"/>
              <a:t>المعلم</a:t>
            </a:r>
            <a:r>
              <a:rPr lang="ar-SA" dirty="0" smtClean="0">
                <a:solidFill>
                  <a:schemeClr val="accent6"/>
                </a:solidFill>
              </a:rPr>
              <a:t>ـ</a:t>
            </a:r>
            <a:r>
              <a:rPr lang="ar-SA" dirty="0" smtClean="0"/>
              <a:t>ـ</a:t>
            </a:r>
            <a:r>
              <a:rPr lang="ar-SA" dirty="0" smtClean="0">
                <a:solidFill>
                  <a:schemeClr val="accent6"/>
                </a:solidFill>
              </a:rPr>
              <a:t>ــات</a:t>
            </a:r>
            <a:endParaRPr lang="en-US" dirty="0" smtClean="0">
              <a:solidFill>
                <a:schemeClr val="accent6"/>
              </a:solidFill>
            </a:endParaRPr>
          </a:p>
          <a:p>
            <a:pPr>
              <a:buFont typeface="Wingdings" pitchFamily="2" charset="2"/>
              <a:buChar char="Ø"/>
            </a:pPr>
            <a:endParaRPr lang="ar-SA" dirty="0" smtClean="0">
              <a:solidFill>
                <a:schemeClr val="accent6"/>
              </a:solidFill>
            </a:endParaRP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endParaRPr lang="ar-SA" smtClean="0"/>
          </a:p>
        </p:txBody>
      </p:sp>
      <p:sp>
        <p:nvSpPr>
          <p:cNvPr id="5" name="Content Placeholder 4"/>
          <p:cNvSpPr>
            <a:spLocks noGrp="1"/>
          </p:cNvSpPr>
          <p:nvPr>
            <p:ph idx="1"/>
          </p:nvPr>
        </p:nvSpPr>
        <p:spPr/>
        <p:txBody>
          <a:bodyPr/>
          <a:lstStyle/>
          <a:p>
            <a:endParaRPr lang="ar-SA"/>
          </a:p>
        </p:txBody>
      </p:sp>
      <p:pic>
        <p:nvPicPr>
          <p:cNvPr id="7" name="Content Placeholder 3" descr="النص الكامل مثال 2 copy.jpg"/>
          <p:cNvPicPr>
            <a:picLocks noChangeAspect="1"/>
          </p:cNvPicPr>
          <p:nvPr/>
        </p:nvPicPr>
        <p:blipFill>
          <a:blip r:embed="rId2" cstate="print"/>
          <a:srcRect/>
          <a:stretch>
            <a:fillRect/>
          </a:stretch>
        </p:blipFill>
        <p:spPr bwMode="auto">
          <a:xfrm>
            <a:off x="0" y="-24"/>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ترتيب نتائج البحث</a:t>
            </a:r>
            <a:endParaRPr lang="en-US" dirty="0"/>
          </a:p>
        </p:txBody>
      </p:sp>
      <p:sp>
        <p:nvSpPr>
          <p:cNvPr id="3" name="عنصر نائب للمحتوى 2"/>
          <p:cNvSpPr>
            <a:spLocks noGrp="1"/>
          </p:cNvSpPr>
          <p:nvPr>
            <p:ph idx="1"/>
          </p:nvPr>
        </p:nvSpPr>
        <p:spPr/>
        <p:txBody>
          <a:bodyPr/>
          <a:lstStyle/>
          <a:p>
            <a:r>
              <a:rPr lang="ar-SA" dirty="0" smtClean="0"/>
              <a:t>يمكن للباحث في قواعد المعلومات أن يقوم بترتيب نتائج البحث وفق عدد من الخيارات كما هو موضح في الشكل أدناه: </a:t>
            </a:r>
          </a:p>
          <a:p>
            <a:endParaRPr lang="en-US" dirty="0"/>
          </a:p>
        </p:txBody>
      </p:sp>
      <p:pic>
        <p:nvPicPr>
          <p:cNvPr id="7170" name="Picture 2" descr="C:\Documents and Settings\a\Desktop\Untitled-1 copy.jpg"/>
          <p:cNvPicPr>
            <a:picLocks noChangeAspect="1" noChangeArrowheads="1"/>
          </p:cNvPicPr>
          <p:nvPr/>
        </p:nvPicPr>
        <p:blipFill>
          <a:blip r:embed="rId2"/>
          <a:srcRect/>
          <a:stretch>
            <a:fillRect/>
          </a:stretch>
        </p:blipFill>
        <p:spPr bwMode="auto">
          <a:xfrm>
            <a:off x="2357422" y="3714752"/>
            <a:ext cx="4071966" cy="2357454"/>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التحديد باستخدام تاريخ النشر</a:t>
            </a:r>
            <a:endParaRPr lang="en-US" dirty="0"/>
          </a:p>
        </p:txBody>
      </p:sp>
      <p:sp>
        <p:nvSpPr>
          <p:cNvPr id="3" name="عنصر نائب للمحتوى 2"/>
          <p:cNvSpPr>
            <a:spLocks noGrp="1"/>
          </p:cNvSpPr>
          <p:nvPr>
            <p:ph idx="1"/>
          </p:nvPr>
        </p:nvSpPr>
        <p:spPr/>
        <p:txBody>
          <a:bodyPr/>
          <a:lstStyle/>
          <a:p>
            <a:r>
              <a:rPr lang="ar-SA" sz="2000" dirty="0" smtClean="0"/>
              <a:t>يدعم هذا الحقل البحث بتاريخ نشر محدد(السنة التي نشر فيها البحث أو المقال)، </a:t>
            </a:r>
            <a:endParaRPr lang="en-US" sz="2000" dirty="0" smtClean="0"/>
          </a:p>
          <a:p>
            <a:r>
              <a:rPr lang="ar-SA" sz="2000" dirty="0" smtClean="0"/>
              <a:t>التاريخ </a:t>
            </a:r>
            <a:r>
              <a:rPr lang="ar-SA" sz="2000" dirty="0" smtClean="0"/>
              <a:t>المستخدم هنا هو التاريخ </a:t>
            </a:r>
            <a:r>
              <a:rPr lang="ar-SA" sz="2000" dirty="0" smtClean="0"/>
              <a:t>الميلادي.</a:t>
            </a:r>
            <a:endParaRPr lang="ar-SA" sz="2000" dirty="0" smtClean="0"/>
          </a:p>
          <a:p>
            <a:endParaRPr lang="en-US" sz="2000" dirty="0"/>
          </a:p>
        </p:txBody>
      </p:sp>
      <p:pic>
        <p:nvPicPr>
          <p:cNvPr id="8194" name="Picture 2" descr="C:\Documents and Settings\a\Desktop\Untitled-1 copy.jpg"/>
          <p:cNvPicPr>
            <a:picLocks noChangeAspect="1" noChangeArrowheads="1"/>
          </p:cNvPicPr>
          <p:nvPr/>
        </p:nvPicPr>
        <p:blipFill>
          <a:blip r:embed="rId2"/>
          <a:srcRect/>
          <a:stretch>
            <a:fillRect/>
          </a:stretch>
        </p:blipFill>
        <p:spPr bwMode="auto">
          <a:xfrm>
            <a:off x="1071538" y="3571876"/>
            <a:ext cx="7143800" cy="214314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التحديد باستخدام تاريخ النشر</a:t>
            </a:r>
            <a:endParaRPr lang="en-US" dirty="0"/>
          </a:p>
        </p:txBody>
      </p:sp>
      <p:sp>
        <p:nvSpPr>
          <p:cNvPr id="3" name="عنصر نائب للمحتوى 2"/>
          <p:cNvSpPr>
            <a:spLocks noGrp="1"/>
          </p:cNvSpPr>
          <p:nvPr>
            <p:ph idx="1"/>
          </p:nvPr>
        </p:nvSpPr>
        <p:spPr/>
        <p:txBody>
          <a:bodyPr/>
          <a:lstStyle/>
          <a:p>
            <a:r>
              <a:rPr lang="ar-SA" sz="2000" dirty="0" smtClean="0"/>
              <a:t>- </a:t>
            </a:r>
            <a:r>
              <a:rPr lang="ar-SA" sz="2000" b="1" u="sng" dirty="0" smtClean="0"/>
              <a:t>الخيار الأول:</a:t>
            </a:r>
            <a:r>
              <a:rPr lang="ar-SA" sz="2000" dirty="0" smtClean="0"/>
              <a:t> تحديد البحث ضمن سنة معينة. مثل تحديد سنة </a:t>
            </a:r>
            <a:r>
              <a:rPr lang="ar-SA" sz="2000" dirty="0" smtClean="0"/>
              <a:t>2008</a:t>
            </a:r>
            <a:endParaRPr lang="ar-SA" sz="2000" dirty="0" smtClean="0"/>
          </a:p>
          <a:p>
            <a:endParaRPr lang="ar-SA" sz="2000" dirty="0" smtClean="0"/>
          </a:p>
          <a:p>
            <a:pPr>
              <a:buNone/>
            </a:pPr>
            <a:endParaRPr lang="en-US" sz="2000" dirty="0"/>
          </a:p>
        </p:txBody>
      </p:sp>
      <p:pic>
        <p:nvPicPr>
          <p:cNvPr id="9220" name="Picture 4" descr="C:\Documents and Settings\a\Desktop\Untitled-1 copy.jpg"/>
          <p:cNvPicPr>
            <a:picLocks noChangeAspect="1" noChangeArrowheads="1"/>
          </p:cNvPicPr>
          <p:nvPr/>
        </p:nvPicPr>
        <p:blipFill>
          <a:blip r:embed="rId2"/>
          <a:srcRect/>
          <a:stretch>
            <a:fillRect/>
          </a:stretch>
        </p:blipFill>
        <p:spPr bwMode="auto">
          <a:xfrm>
            <a:off x="928662" y="2714620"/>
            <a:ext cx="7215238" cy="2928958"/>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التحديد باستخدام تاريخ النشر</a:t>
            </a:r>
            <a:endParaRPr lang="en-US" dirty="0"/>
          </a:p>
        </p:txBody>
      </p:sp>
      <p:sp>
        <p:nvSpPr>
          <p:cNvPr id="3" name="عنصر نائب للمحتوى 2"/>
          <p:cNvSpPr>
            <a:spLocks noGrp="1"/>
          </p:cNvSpPr>
          <p:nvPr>
            <p:ph idx="1"/>
          </p:nvPr>
        </p:nvSpPr>
        <p:spPr/>
        <p:txBody>
          <a:bodyPr/>
          <a:lstStyle/>
          <a:p>
            <a:r>
              <a:rPr lang="ar-SA" sz="2000" dirty="0" smtClean="0"/>
              <a:t>- </a:t>
            </a:r>
            <a:r>
              <a:rPr lang="ar-SA" sz="2000" b="1" u="sng" dirty="0" smtClean="0"/>
              <a:t>الخيار الثاني:</a:t>
            </a:r>
            <a:r>
              <a:rPr lang="ar-SA" sz="2000" dirty="0" smtClean="0"/>
              <a:t> تحديد البحث ضمن فترة زمنية محددة (من – إلى) </a:t>
            </a:r>
            <a:endParaRPr lang="ar-SA" sz="2000" dirty="0" smtClean="0"/>
          </a:p>
          <a:p>
            <a:r>
              <a:rPr lang="ar-SA" sz="2000" dirty="0" smtClean="0"/>
              <a:t>مثلا </a:t>
            </a:r>
            <a:r>
              <a:rPr lang="ar-SA" sz="2000" dirty="0" smtClean="0"/>
              <a:t>للحصول على ما نشر في الأعوام (2005، 2006، 2007، 2008</a:t>
            </a:r>
            <a:r>
              <a:rPr lang="ar-SA" sz="2000" dirty="0" smtClean="0"/>
              <a:t>)</a:t>
            </a:r>
            <a:endParaRPr lang="en-US" sz="2000" dirty="0"/>
          </a:p>
        </p:txBody>
      </p:sp>
      <p:pic>
        <p:nvPicPr>
          <p:cNvPr id="10242" name="Picture 2" descr="C:\Documents and Settings\a\Desktop\Untitled-1 copy.jpg"/>
          <p:cNvPicPr>
            <a:picLocks noChangeAspect="1" noChangeArrowheads="1"/>
          </p:cNvPicPr>
          <p:nvPr/>
        </p:nvPicPr>
        <p:blipFill>
          <a:blip r:embed="rId2"/>
          <a:srcRect/>
          <a:stretch>
            <a:fillRect/>
          </a:stretch>
        </p:blipFill>
        <p:spPr bwMode="auto">
          <a:xfrm>
            <a:off x="857224" y="3643314"/>
            <a:ext cx="7572428" cy="107157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التحديد باستخدام تاريخ النشر</a:t>
            </a:r>
            <a:endParaRPr lang="en-US" dirty="0"/>
          </a:p>
        </p:txBody>
      </p:sp>
      <p:sp>
        <p:nvSpPr>
          <p:cNvPr id="3" name="عنصر نائب للمحتوى 2"/>
          <p:cNvSpPr>
            <a:spLocks noGrp="1"/>
          </p:cNvSpPr>
          <p:nvPr>
            <p:ph idx="1"/>
          </p:nvPr>
        </p:nvSpPr>
        <p:spPr/>
        <p:txBody>
          <a:bodyPr/>
          <a:lstStyle/>
          <a:p>
            <a:r>
              <a:rPr lang="ar-SA" sz="1800" b="1" u="sng" dirty="0" smtClean="0"/>
              <a:t>الخيار الثالث:</a:t>
            </a:r>
            <a:r>
              <a:rPr lang="ar-SA" sz="1800" dirty="0" smtClean="0"/>
              <a:t> تحديد البحث ضمن فترة زمنية سابقة ومفتوحة، </a:t>
            </a:r>
            <a:endParaRPr lang="ar-SA" sz="1800" dirty="0" smtClean="0"/>
          </a:p>
          <a:p>
            <a:r>
              <a:rPr lang="ar-SA" sz="1800" dirty="0" smtClean="0"/>
              <a:t>يتطلب </a:t>
            </a:r>
            <a:r>
              <a:rPr lang="ar-SA" sz="1800" dirty="0" smtClean="0"/>
              <a:t>ذلك وضع علامة الشرطة ( - ) قبل السنة المطلوبة، </a:t>
            </a:r>
            <a:endParaRPr lang="en-US" sz="1800" dirty="0"/>
          </a:p>
        </p:txBody>
      </p:sp>
      <p:pic>
        <p:nvPicPr>
          <p:cNvPr id="11266" name="Picture 2"/>
          <p:cNvPicPr>
            <a:picLocks noChangeAspect="1" noChangeArrowheads="1"/>
          </p:cNvPicPr>
          <p:nvPr/>
        </p:nvPicPr>
        <p:blipFill>
          <a:blip r:embed="rId2"/>
          <a:srcRect/>
          <a:stretch>
            <a:fillRect/>
          </a:stretch>
        </p:blipFill>
        <p:spPr bwMode="auto">
          <a:xfrm>
            <a:off x="857224" y="3643314"/>
            <a:ext cx="7429551" cy="92392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التحديد باستخدام تاريخ النشر</a:t>
            </a:r>
            <a:endParaRPr lang="en-US" dirty="0"/>
          </a:p>
        </p:txBody>
      </p:sp>
      <p:sp>
        <p:nvSpPr>
          <p:cNvPr id="3" name="عنصر نائب للمحتوى 2"/>
          <p:cNvSpPr>
            <a:spLocks noGrp="1"/>
          </p:cNvSpPr>
          <p:nvPr>
            <p:ph idx="1"/>
          </p:nvPr>
        </p:nvSpPr>
        <p:spPr/>
        <p:txBody>
          <a:bodyPr/>
          <a:lstStyle/>
          <a:p>
            <a:r>
              <a:rPr lang="ar-SA" sz="1800" b="1" u="sng" dirty="0" smtClean="0"/>
              <a:t>الخيار الرابع:</a:t>
            </a:r>
            <a:r>
              <a:rPr lang="ar-SA" sz="1800" dirty="0" smtClean="0"/>
              <a:t> تحديد البحث ضمن فترة زمنية لاحقة ومفتوحة، </a:t>
            </a:r>
            <a:endParaRPr lang="ar-SA" sz="1800" dirty="0" smtClean="0"/>
          </a:p>
          <a:p>
            <a:r>
              <a:rPr lang="ar-SA" sz="1800" dirty="0" smtClean="0"/>
              <a:t>يتطلب </a:t>
            </a:r>
            <a:r>
              <a:rPr lang="ar-SA" sz="1800" dirty="0" smtClean="0"/>
              <a:t>ذلك وضع علامة الشرطة ( - ) بعد السنة المطلوبة، </a:t>
            </a:r>
            <a:endParaRPr lang="en-US" sz="1800" dirty="0"/>
          </a:p>
        </p:txBody>
      </p:sp>
      <p:pic>
        <p:nvPicPr>
          <p:cNvPr id="12290" name="Picture 2"/>
          <p:cNvPicPr>
            <a:picLocks noChangeAspect="1" noChangeArrowheads="1"/>
          </p:cNvPicPr>
          <p:nvPr/>
        </p:nvPicPr>
        <p:blipFill>
          <a:blip r:embed="rId2"/>
          <a:srcRect/>
          <a:stretch>
            <a:fillRect/>
          </a:stretch>
        </p:blipFill>
        <p:spPr bwMode="auto">
          <a:xfrm>
            <a:off x="714348" y="3500438"/>
            <a:ext cx="7500989" cy="10668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التحديد بنوع الوثيقة</a:t>
            </a:r>
            <a:endParaRPr lang="en-US" dirty="0"/>
          </a:p>
        </p:txBody>
      </p:sp>
      <p:sp>
        <p:nvSpPr>
          <p:cNvPr id="3" name="عنصر نائب للمحتوى 2"/>
          <p:cNvSpPr>
            <a:spLocks noGrp="1"/>
          </p:cNvSpPr>
          <p:nvPr>
            <p:ph idx="1"/>
          </p:nvPr>
        </p:nvSpPr>
        <p:spPr/>
        <p:txBody>
          <a:bodyPr/>
          <a:lstStyle/>
          <a:p>
            <a:r>
              <a:rPr lang="ar-SA" sz="2000" dirty="0" smtClean="0"/>
              <a:t>من خلال هذا النوع من تصفية النتائج يستطيع الباحث أن يحدد نوع الوثيقة المسترجعة. وتغطي قواعد المعلومات الأنواع التالية من الوثائق: </a:t>
            </a:r>
            <a:endParaRPr lang="en-US" sz="2000" dirty="0"/>
          </a:p>
        </p:txBody>
      </p:sp>
      <p:pic>
        <p:nvPicPr>
          <p:cNvPr id="13314" name="Picture 2"/>
          <p:cNvPicPr>
            <a:picLocks noChangeAspect="1" noChangeArrowheads="1"/>
          </p:cNvPicPr>
          <p:nvPr/>
        </p:nvPicPr>
        <p:blipFill>
          <a:blip r:embed="rId2"/>
          <a:srcRect/>
          <a:stretch>
            <a:fillRect/>
          </a:stretch>
        </p:blipFill>
        <p:spPr bwMode="auto">
          <a:xfrm>
            <a:off x="2643174" y="3357562"/>
            <a:ext cx="3462355" cy="257176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صفحة عرض نتائج البحث </a:t>
            </a:r>
            <a:endParaRPr lang="en-US" dirty="0"/>
          </a:p>
        </p:txBody>
      </p:sp>
      <p:sp>
        <p:nvSpPr>
          <p:cNvPr id="3" name="عنصر نائب للمحتوى 2"/>
          <p:cNvSpPr>
            <a:spLocks noGrp="1"/>
          </p:cNvSpPr>
          <p:nvPr>
            <p:ph idx="1"/>
          </p:nvPr>
        </p:nvSpPr>
        <p:spPr/>
        <p:txBody>
          <a:bodyPr/>
          <a:lstStyle/>
          <a:p>
            <a:r>
              <a:rPr lang="ar-SA" b="1" u="sng" dirty="0" smtClean="0"/>
              <a:t>العرض المختصر:</a:t>
            </a:r>
            <a:r>
              <a:rPr lang="ar-SA" dirty="0" smtClean="0"/>
              <a:t> فكما هو موضح في الشاشة أدناه، يتم تقديم المعلومات </a:t>
            </a:r>
            <a:r>
              <a:rPr lang="ar-SA" dirty="0" smtClean="0"/>
              <a:t>الأساسية </a:t>
            </a:r>
            <a:r>
              <a:rPr lang="ar-SA" dirty="0" smtClean="0"/>
              <a:t>المختصرة فقط عن المادة المسترجعة، مثل: المؤلف، العنوان، المصدر... الخ.</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endParaRPr lang="ar-SA" smtClean="0"/>
          </a:p>
        </p:txBody>
      </p:sp>
      <p:pic>
        <p:nvPicPr>
          <p:cNvPr id="3075" name="Content Placeholder 3" descr="قائمة النتائج  copy.jpg"/>
          <p:cNvPicPr>
            <a:picLocks noGrp="1" noChangeAspect="1"/>
          </p:cNvPicPr>
          <p:nvPr>
            <p:ph idx="1"/>
          </p:nvPr>
        </p:nvPicPr>
        <p:blipFill>
          <a:blip r:embed="rId2" cstate="print"/>
          <a:srcRect/>
          <a:stretch>
            <a:fillRect/>
          </a:stretch>
        </p:blipFill>
        <p:spPr>
          <a:xfrm>
            <a:off x="1554163" y="1600200"/>
            <a:ext cx="6035675" cy="4525963"/>
          </a:xfrm>
        </p:spPr>
      </p:pic>
      <p:pic>
        <p:nvPicPr>
          <p:cNvPr id="3076" name="Picture 4" descr="قائمة النتائج  copy.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صفحة عرض نتائج البحث  / العرض المختصر</a:t>
            </a:r>
            <a:endParaRPr lang="en-US" dirty="0"/>
          </a:p>
        </p:txBody>
      </p:sp>
      <p:sp>
        <p:nvSpPr>
          <p:cNvPr id="3" name="عنصر نائب للمحتوى 2"/>
          <p:cNvSpPr>
            <a:spLocks noGrp="1"/>
          </p:cNvSpPr>
          <p:nvPr>
            <p:ph idx="1"/>
          </p:nvPr>
        </p:nvSpPr>
        <p:spPr/>
        <p:txBody>
          <a:bodyPr/>
          <a:lstStyle/>
          <a:p>
            <a:pPr algn="just"/>
            <a:r>
              <a:rPr lang="ar-SA" sz="1800" b="1" u="sng" dirty="0" smtClean="0"/>
              <a:t>اختيار الكل:</a:t>
            </a:r>
            <a:r>
              <a:rPr lang="ar-SA" sz="1800" dirty="0" smtClean="0"/>
              <a:t> بمجرد الضغط على هذا الرابط سيتم اختيار كل النتائج في هذه الصفحة وعددها (20) عشرون نتيجة؛ من اجل تحديدها لوضعها في سلة النتائج والتي تقدم بدورها خدمات متقدمة أخرى سيأتي ذكرها بالتفصيل (انظر: سلة النتائج).</a:t>
            </a:r>
          </a:p>
          <a:p>
            <a:pPr algn="just">
              <a:buNone/>
            </a:pPr>
            <a:r>
              <a:rPr lang="ar-SA" sz="1800" dirty="0" smtClean="0"/>
              <a:t/>
            </a:r>
            <a:br>
              <a:rPr lang="ar-SA" sz="1800" dirty="0" smtClean="0"/>
            </a:br>
            <a:r>
              <a:rPr lang="ar-SA" sz="1800" b="1" u="sng" dirty="0" smtClean="0"/>
              <a:t>مسح الكل: </a:t>
            </a:r>
            <a:r>
              <a:rPr lang="ar-SA" sz="1800" dirty="0" smtClean="0"/>
              <a:t>بمجرد الضغط على هذا الرابط سيتم مسح كل ما تم تحديده من قبل.</a:t>
            </a:r>
          </a:p>
          <a:p>
            <a:pPr algn="just">
              <a:buNone/>
            </a:pPr>
            <a:r>
              <a:rPr lang="ar-SA" sz="1800" dirty="0" smtClean="0"/>
              <a:t/>
            </a:r>
            <a:br>
              <a:rPr lang="ar-SA" sz="1800" dirty="0" smtClean="0"/>
            </a:br>
            <a:r>
              <a:rPr lang="ar-SA" sz="1800" b="1" u="sng" dirty="0" smtClean="0"/>
              <a:t>أضف ما تم اختياره إلى السلة: </a:t>
            </a:r>
            <a:r>
              <a:rPr lang="ar-SA" sz="1800" dirty="0" smtClean="0"/>
              <a:t>عند الضغط على هذا الرابط فإن كل ما تم تحديده مسبقا سيتم إضافته إلى سلة النتائج الموجودة في أعلى الصفحة والتي يمكن الوصول إليها بضغط هذا الزر </a:t>
            </a:r>
            <a:r>
              <a:rPr lang="ar-SA" sz="1800" dirty="0" smtClean="0">
                <a:solidFill>
                  <a:schemeClr val="tx2"/>
                </a:solidFill>
                <a:hlinkClick r:id="rId2"/>
              </a:rPr>
              <a:t>(انظر: سلة النتائج)</a:t>
            </a:r>
            <a:endParaRPr lang="ar-SA" sz="1800" dirty="0" smtClean="0">
              <a:solidFill>
                <a:schemeClr val="tx2"/>
              </a:solidFill>
            </a:endParaRPr>
          </a:p>
          <a:p>
            <a:pPr algn="just"/>
            <a:endParaRPr lang="en-US" sz="1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واجهات  البحث</a:t>
            </a:r>
            <a:endParaRPr lang="en-US" dirty="0"/>
          </a:p>
        </p:txBody>
      </p:sp>
      <p:sp>
        <p:nvSpPr>
          <p:cNvPr id="3" name="Content Placeholder 2"/>
          <p:cNvSpPr>
            <a:spLocks noGrp="1"/>
          </p:cNvSpPr>
          <p:nvPr>
            <p:ph idx="1"/>
          </p:nvPr>
        </p:nvSpPr>
        <p:spPr/>
        <p:txBody>
          <a:bodyPr/>
          <a:lstStyle/>
          <a:p>
            <a:r>
              <a:rPr lang="ar-SA" dirty="0" smtClean="0"/>
              <a:t>تمثل واجهات البحث الحديثة المصممة حسب المعايير الدولية الخاصة بمجال خدمات المعلومات احد مميزات قاعدتي </a:t>
            </a:r>
            <a:r>
              <a:rPr lang="en-US" i="1" dirty="0" err="1" smtClean="0">
                <a:solidFill>
                  <a:srgbClr val="0080FF"/>
                </a:solidFill>
                <a:latin typeface="Times New Roman" pitchFamily="18" charset="0"/>
                <a:cs typeface="Times New Roman" pitchFamily="18" charset="0"/>
              </a:rPr>
              <a:t>Eco</a:t>
            </a:r>
            <a:r>
              <a:rPr lang="en-US" i="1" dirty="0" err="1" smtClean="0">
                <a:solidFill>
                  <a:schemeClr val="bg1">
                    <a:lumMod val="65000"/>
                  </a:schemeClr>
                </a:solidFill>
                <a:latin typeface="Times New Roman" pitchFamily="18" charset="0"/>
                <a:cs typeface="Times New Roman" pitchFamily="18" charset="0"/>
              </a:rPr>
              <a:t>Link</a:t>
            </a:r>
            <a:r>
              <a:rPr lang="ar-SA" i="1" dirty="0" smtClean="0">
                <a:latin typeface="Times New Roman" pitchFamily="18" charset="0"/>
                <a:cs typeface="Times New Roman" pitchFamily="18" charset="0"/>
              </a:rPr>
              <a:t> و </a:t>
            </a:r>
            <a:r>
              <a:rPr lang="ar-SA" dirty="0" smtClean="0"/>
              <a:t> </a:t>
            </a:r>
            <a:r>
              <a:rPr lang="en-US" i="1" dirty="0" err="1" smtClean="0">
                <a:latin typeface="Times New Roman" pitchFamily="18" charset="0"/>
                <a:cs typeface="Times New Roman" pitchFamily="18" charset="0"/>
              </a:rPr>
              <a:t>Edu</a:t>
            </a:r>
            <a:r>
              <a:rPr lang="en-US" i="1" dirty="0" err="1" smtClean="0">
                <a:solidFill>
                  <a:schemeClr val="bg1">
                    <a:lumMod val="75000"/>
                  </a:schemeClr>
                </a:solidFill>
                <a:latin typeface="Times New Roman" pitchFamily="18" charset="0"/>
                <a:cs typeface="Times New Roman" pitchFamily="18" charset="0"/>
              </a:rPr>
              <a:t>Search</a:t>
            </a:r>
            <a:r>
              <a:rPr lang="ar-SA" dirty="0" smtClean="0"/>
              <a:t>، حيث  تحقق المعادلة الصعبة في الجمع بين الإتقان وسهولة الاستخدام. </a:t>
            </a:r>
          </a:p>
          <a:p>
            <a:r>
              <a:rPr lang="ar-SA" dirty="0" smtClean="0"/>
              <a:t>وتتيح واجهات البحث عدة أساليب للبحث منها: البحث البسيط </a:t>
            </a:r>
            <a:r>
              <a:rPr lang="en-US" dirty="0" smtClean="0"/>
              <a:t>Basic Search</a:t>
            </a:r>
            <a:r>
              <a:rPr lang="ar-SA" dirty="0" smtClean="0"/>
              <a:t> والبحث المتقدم </a:t>
            </a:r>
            <a:r>
              <a:rPr lang="en-US" dirty="0" smtClean="0"/>
              <a:t>Advanced Search</a:t>
            </a:r>
            <a:r>
              <a:rPr lang="ar-SA" dirty="0" smtClean="0"/>
              <a:t>. </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سلة النتائج</a:t>
            </a:r>
            <a:endParaRPr lang="en-US" dirty="0"/>
          </a:p>
        </p:txBody>
      </p:sp>
      <p:sp>
        <p:nvSpPr>
          <p:cNvPr id="3" name="عنصر نائب للمحتوى 2"/>
          <p:cNvSpPr>
            <a:spLocks noGrp="1"/>
          </p:cNvSpPr>
          <p:nvPr>
            <p:ph idx="1"/>
          </p:nvPr>
        </p:nvSpPr>
        <p:spPr/>
        <p:txBody>
          <a:bodyPr/>
          <a:lstStyle/>
          <a:p>
            <a:pPr algn="just"/>
            <a:r>
              <a:rPr lang="ar-SA" sz="2000" dirty="0" smtClean="0"/>
              <a:t>                        </a:t>
            </a:r>
            <a:r>
              <a:rPr lang="ar-SA" dirty="0" smtClean="0"/>
              <a:t> تساعد هذه السلة الباحث في تجديد وجمع النتائج المناسبة التي توصل إليها خلال بحثه، بحيث لا يحتاج إلى تذكرها أو تدوينها على ورقة، بل يضيف إليها كلما وجد ما يناسبه خلال بحثه. وتجدر الإشارة هنا إلى أن النتائج التي يضيفها الباحث إلى السلة تبقى </a:t>
            </a:r>
            <a:r>
              <a:rPr lang="ar-SA" dirty="0" err="1" smtClean="0"/>
              <a:t>بها</a:t>
            </a:r>
            <a:r>
              <a:rPr lang="ar-SA" dirty="0" smtClean="0"/>
              <a:t> طوال فترة دخول المستخدم إلى القاعدة ولا تمسح إلا في حال خروجه من القاعدة أو مسحه هو لمحتوياتها . وتقدم السلة عددا من الخيارات</a:t>
            </a:r>
            <a:endParaRPr lang="en-US" sz="2000" dirty="0"/>
          </a:p>
        </p:txBody>
      </p:sp>
      <p:pic>
        <p:nvPicPr>
          <p:cNvPr id="16386" name="Picture 2"/>
          <p:cNvPicPr>
            <a:picLocks noChangeAspect="1" noChangeArrowheads="1"/>
          </p:cNvPicPr>
          <p:nvPr/>
        </p:nvPicPr>
        <p:blipFill>
          <a:blip r:embed="rId2"/>
          <a:srcRect/>
          <a:stretch>
            <a:fillRect/>
          </a:stretch>
        </p:blipFill>
        <p:spPr bwMode="auto">
          <a:xfrm>
            <a:off x="6634188" y="2285992"/>
            <a:ext cx="1581150" cy="5715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endParaRPr lang="ar-SA" smtClean="0"/>
          </a:p>
        </p:txBody>
      </p:sp>
      <p:sp>
        <p:nvSpPr>
          <p:cNvPr id="5" name="Content Placeholder 4"/>
          <p:cNvSpPr>
            <a:spLocks noGrp="1"/>
          </p:cNvSpPr>
          <p:nvPr>
            <p:ph idx="1"/>
          </p:nvPr>
        </p:nvSpPr>
        <p:spPr/>
        <p:txBody>
          <a:bodyPr/>
          <a:lstStyle/>
          <a:p>
            <a:endParaRPr lang="ar-SA"/>
          </a:p>
        </p:txBody>
      </p:sp>
      <p:pic>
        <p:nvPicPr>
          <p:cNvPr id="8" name="Content Placeholder 3" descr="سله النتائح copy.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سلة النتائج </a:t>
            </a:r>
            <a:endParaRPr lang="en-US" dirty="0"/>
          </a:p>
        </p:txBody>
      </p:sp>
      <p:sp>
        <p:nvSpPr>
          <p:cNvPr id="3" name="عنصر نائب للمحتوى 2"/>
          <p:cNvSpPr>
            <a:spLocks noGrp="1"/>
          </p:cNvSpPr>
          <p:nvPr>
            <p:ph idx="1"/>
          </p:nvPr>
        </p:nvSpPr>
        <p:spPr/>
        <p:txBody>
          <a:bodyPr/>
          <a:lstStyle/>
          <a:p>
            <a:pPr algn="just"/>
            <a:r>
              <a:rPr lang="ar-SA" b="1" u="sng" dirty="0" smtClean="0"/>
              <a:t>تفاصيل أكثر: </a:t>
            </a:r>
            <a:r>
              <a:rPr lang="ar-SA" dirty="0" smtClean="0"/>
              <a:t>بمجرد الضغط على هذا الرابط، ستنتقل إلى شاشة أخرى ضمن سلتك تعطيك بيانات تفصيلية أكثر للمواد التي اخترتها. وعند الرغبة في الرجوع للشاشة السابقة اضغط على زر عرض مختصر.</a:t>
            </a:r>
          </a:p>
          <a:p>
            <a:pPr algn="just"/>
            <a:r>
              <a:rPr lang="ar-SA" b="1" u="sng" dirty="0" smtClean="0"/>
              <a:t>أرسل: </a:t>
            </a:r>
            <a:r>
              <a:rPr lang="ar-SA" dirty="0" smtClean="0"/>
              <a:t>يتيح هذا الرابط إرسال نتائج البحث الموجودة في السلة إلى البريد الإلكتروني الذي ترغبه.</a:t>
            </a:r>
          </a:p>
          <a:p>
            <a:pPr algn="just"/>
            <a:r>
              <a:rPr lang="ar-SA" b="1" u="sng" dirty="0" smtClean="0"/>
              <a:t>طباعة: </a:t>
            </a:r>
            <a:r>
              <a:rPr lang="ar-SA" dirty="0" smtClean="0"/>
              <a:t>لطباعة نتائج البحث</a:t>
            </a:r>
          </a:p>
          <a:p>
            <a:endParaRPr lang="en-US" sz="16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سلة النتائج </a:t>
            </a:r>
            <a:endParaRPr lang="en-US" dirty="0"/>
          </a:p>
        </p:txBody>
      </p:sp>
      <p:sp>
        <p:nvSpPr>
          <p:cNvPr id="3" name="عنصر نائب للمحتوى 2"/>
          <p:cNvSpPr>
            <a:spLocks noGrp="1"/>
          </p:cNvSpPr>
          <p:nvPr>
            <p:ph idx="1"/>
          </p:nvPr>
        </p:nvSpPr>
        <p:spPr/>
        <p:txBody>
          <a:bodyPr/>
          <a:lstStyle/>
          <a:p>
            <a:r>
              <a:rPr lang="ar-SA" b="1" u="sng" dirty="0" smtClean="0"/>
              <a:t>إفراغ ثم إغلاق: </a:t>
            </a:r>
            <a:r>
              <a:rPr lang="ar-SA" dirty="0" smtClean="0"/>
              <a:t>لإفراغ السلة من نتائج البحث التي تم اختيارها، ومن ثم إغلاقها. </a:t>
            </a:r>
          </a:p>
          <a:p>
            <a:r>
              <a:rPr lang="ar-SA" b="1" u="sng" dirty="0" smtClean="0"/>
              <a:t>إخفاء نافذة: </a:t>
            </a:r>
            <a:r>
              <a:rPr lang="ar-SA" dirty="0" smtClean="0"/>
              <a:t>لإخفاء سلة النتائج فقط دون حذف محتواها، والرجوع للصفحة السابقة.</a:t>
            </a:r>
          </a:p>
          <a:p>
            <a:r>
              <a:rPr lang="ar-SA" b="1" u="sng" dirty="0" smtClean="0"/>
              <a:t>أسلوب الاستشهاد المرجعي : </a:t>
            </a:r>
            <a:r>
              <a:rPr lang="ar-SA" dirty="0" smtClean="0"/>
              <a:t>يتيح للباحث نسخ البيانات الببليوجرافية للمراجع التي يريد استخدامها في التوثيق المرجعي فيما بعد </a:t>
            </a:r>
            <a:r>
              <a:rPr lang="ar-SA" dirty="0" smtClean="0">
                <a:hlinkClick r:id="rId2"/>
              </a:rPr>
              <a:t>(انظر: </a:t>
            </a:r>
            <a:r>
              <a:rPr lang="ar-SA" dirty="0" err="1" smtClean="0">
                <a:hlinkClick r:id="rId2"/>
              </a:rPr>
              <a:t>الاستشهادات</a:t>
            </a:r>
            <a:r>
              <a:rPr lang="ar-SA" dirty="0" smtClean="0">
                <a:hlinkClick r:id="rId2"/>
              </a:rPr>
              <a:t> المرجعية)</a:t>
            </a:r>
            <a:endParaRPr lang="ar-SA" dirty="0" smtClean="0"/>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بناء قوائم </a:t>
            </a:r>
            <a:r>
              <a:rPr lang="ar-SA" dirty="0" err="1" smtClean="0"/>
              <a:t>الإستشهادات</a:t>
            </a:r>
            <a:r>
              <a:rPr lang="ar-SA" dirty="0" smtClean="0"/>
              <a:t> المرجعية للمراجع</a:t>
            </a:r>
            <a:endParaRPr lang="en-US" dirty="0"/>
          </a:p>
        </p:txBody>
      </p:sp>
      <p:sp>
        <p:nvSpPr>
          <p:cNvPr id="3" name="عنصر نائب للمحتوى 2"/>
          <p:cNvSpPr>
            <a:spLocks noGrp="1"/>
          </p:cNvSpPr>
          <p:nvPr>
            <p:ph idx="1"/>
          </p:nvPr>
        </p:nvSpPr>
        <p:spPr/>
        <p:txBody>
          <a:bodyPr/>
          <a:lstStyle/>
          <a:p>
            <a:r>
              <a:rPr lang="ar-SA" sz="2000" dirty="0" smtClean="0"/>
              <a:t>ومن الميزات الرائعة في قاعدتي   </a:t>
            </a:r>
            <a:r>
              <a:rPr lang="en-US" sz="2000" i="1" dirty="0" err="1" smtClean="0">
                <a:latin typeface="Times New Roman" pitchFamily="18" charset="0"/>
                <a:cs typeface="Times New Roman" pitchFamily="18" charset="0"/>
              </a:rPr>
              <a:t>Edu</a:t>
            </a:r>
            <a:r>
              <a:rPr lang="en-US" sz="2000" i="1" dirty="0" err="1" smtClean="0">
                <a:solidFill>
                  <a:schemeClr val="bg1">
                    <a:lumMod val="75000"/>
                  </a:schemeClr>
                </a:solidFill>
                <a:latin typeface="Times New Roman" pitchFamily="18" charset="0"/>
                <a:cs typeface="Times New Roman" pitchFamily="18" charset="0"/>
              </a:rPr>
              <a:t>Search</a:t>
            </a:r>
            <a:r>
              <a:rPr lang="ar-SA" sz="2000" dirty="0" smtClean="0"/>
              <a:t> و  </a:t>
            </a:r>
            <a:r>
              <a:rPr lang="en-US" sz="2000" i="1" dirty="0" err="1" smtClean="0">
                <a:solidFill>
                  <a:srgbClr val="0080FF"/>
                </a:solidFill>
                <a:latin typeface="Times New Roman" pitchFamily="18" charset="0"/>
                <a:cs typeface="Times New Roman" pitchFamily="18" charset="0"/>
              </a:rPr>
              <a:t>Eco</a:t>
            </a:r>
            <a:r>
              <a:rPr lang="en-US" sz="2000" i="1" dirty="0" err="1" smtClean="0">
                <a:solidFill>
                  <a:schemeClr val="bg1">
                    <a:lumMod val="65000"/>
                  </a:schemeClr>
                </a:solidFill>
                <a:latin typeface="Times New Roman" pitchFamily="18" charset="0"/>
                <a:cs typeface="Times New Roman" pitchFamily="18" charset="0"/>
              </a:rPr>
              <a:t>Link</a:t>
            </a:r>
            <a:r>
              <a:rPr lang="ar-SA" sz="2000" i="1" dirty="0" smtClean="0">
                <a:solidFill>
                  <a:schemeClr val="bg1">
                    <a:lumMod val="65000"/>
                  </a:schemeClr>
                </a:solidFill>
                <a:latin typeface="Times New Roman" pitchFamily="18" charset="0"/>
                <a:cs typeface="Times New Roman" pitchFamily="18" charset="0"/>
              </a:rPr>
              <a:t> </a:t>
            </a:r>
            <a:r>
              <a:rPr lang="ar-SA" sz="2000" dirty="0" smtClean="0"/>
              <a:t>إمكانية بناء قوائم البيانات الببليوجرافية للأبحاث التي تجمعت من عمليات البحث حتى يتمكن الباحث من إضافتها إلى قوائم المراجع في الأبحاث التي يعمل عليها المستخدم. حيث يمكن استعراض، أو حفظ، أو نسخ، أو طباعة تلك البيانات الببليوجرافية حسب الصيغ العالمية المعروفة مثل: </a:t>
            </a:r>
            <a:r>
              <a:rPr lang="en-US" sz="2000" dirty="0" smtClean="0">
                <a:latin typeface="Times New Roman" pitchFamily="18" charset="0"/>
                <a:cs typeface="Times New Roman" pitchFamily="18" charset="0"/>
              </a:rPr>
              <a:t>APA</a:t>
            </a:r>
            <a:r>
              <a:rPr lang="ar-SA"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MLA</a:t>
            </a:r>
            <a:r>
              <a:rPr lang="ar-SA" sz="2000" dirty="0" smtClean="0">
                <a:latin typeface="Times New Roman" pitchFamily="18" charset="0"/>
                <a:cs typeface="Times New Roman" pitchFamily="18" charset="0"/>
              </a:rPr>
              <a:t>،</a:t>
            </a:r>
            <a:r>
              <a:rPr lang="en-US" sz="2000" dirty="0" err="1" smtClean="0">
                <a:latin typeface="Times New Roman" pitchFamily="18" charset="0"/>
                <a:cs typeface="Times New Roman" pitchFamily="18" charset="0"/>
              </a:rPr>
              <a:t>Turabian</a:t>
            </a:r>
            <a:r>
              <a:rPr lang="ar-SA"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Chicago</a:t>
            </a:r>
            <a:r>
              <a:rPr lang="ar-SA" sz="2000" b="1"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pic>
        <p:nvPicPr>
          <p:cNvPr id="19458" name="Picture 2"/>
          <p:cNvPicPr>
            <a:picLocks noChangeAspect="1" noChangeArrowheads="1"/>
          </p:cNvPicPr>
          <p:nvPr/>
        </p:nvPicPr>
        <p:blipFill>
          <a:blip r:embed="rId2"/>
          <a:srcRect/>
          <a:stretch>
            <a:fillRect/>
          </a:stretch>
        </p:blipFill>
        <p:spPr bwMode="auto">
          <a:xfrm>
            <a:off x="3357555" y="4214818"/>
            <a:ext cx="2071702" cy="178594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بناء قوائم </a:t>
            </a:r>
            <a:r>
              <a:rPr lang="ar-SA" dirty="0" err="1" smtClean="0"/>
              <a:t>الإستشهادات</a:t>
            </a:r>
            <a:r>
              <a:rPr lang="ar-SA" dirty="0" smtClean="0"/>
              <a:t> المرجعية للمراجع</a:t>
            </a:r>
            <a:endParaRPr lang="en-US" dirty="0"/>
          </a:p>
        </p:txBody>
      </p:sp>
      <p:sp>
        <p:nvSpPr>
          <p:cNvPr id="3" name="عنصر نائب للمحتوى 2"/>
          <p:cNvSpPr>
            <a:spLocks noGrp="1"/>
          </p:cNvSpPr>
          <p:nvPr>
            <p:ph idx="1"/>
          </p:nvPr>
        </p:nvSpPr>
        <p:spPr/>
        <p:txBody>
          <a:bodyPr/>
          <a:lstStyle/>
          <a:p>
            <a:r>
              <a:rPr lang="ar-SA" sz="2000" dirty="0" smtClean="0"/>
              <a:t>فبمجرد الضغط على رابط عنوان المقال كما هو موضح أدناه</a:t>
            </a:r>
            <a:endParaRPr lang="en-US" sz="2000" dirty="0">
              <a:latin typeface="Times New Roman" pitchFamily="18" charset="0"/>
              <a:cs typeface="Times New Roman" pitchFamily="18" charset="0"/>
            </a:endParaRPr>
          </a:p>
        </p:txBody>
      </p:sp>
      <p:pic>
        <p:nvPicPr>
          <p:cNvPr id="20482" name="Picture 2"/>
          <p:cNvPicPr>
            <a:picLocks noChangeAspect="1" noChangeArrowheads="1"/>
          </p:cNvPicPr>
          <p:nvPr/>
        </p:nvPicPr>
        <p:blipFill>
          <a:blip r:embed="rId2"/>
          <a:srcRect/>
          <a:stretch>
            <a:fillRect/>
          </a:stretch>
        </p:blipFill>
        <p:spPr bwMode="auto">
          <a:xfrm>
            <a:off x="857224" y="3286124"/>
            <a:ext cx="7715304" cy="11430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صفحة عرض نتائج البحث  / العرض المفصل</a:t>
            </a:r>
            <a:endParaRPr lang="en-US" dirty="0"/>
          </a:p>
        </p:txBody>
      </p:sp>
      <p:sp>
        <p:nvSpPr>
          <p:cNvPr id="3" name="عنصر نائب للمحتوى 2"/>
          <p:cNvSpPr>
            <a:spLocks noGrp="1"/>
          </p:cNvSpPr>
          <p:nvPr>
            <p:ph idx="1"/>
          </p:nvPr>
        </p:nvSpPr>
        <p:spPr/>
        <p:txBody>
          <a:bodyPr/>
          <a:lstStyle/>
          <a:p>
            <a:r>
              <a:rPr lang="ar-SA" sz="2000" dirty="0" smtClean="0">
                <a:latin typeface="Times New Roman" pitchFamily="18" charset="0"/>
                <a:cs typeface="Times New Roman" pitchFamily="18" charset="0"/>
              </a:rPr>
              <a:t>ويقدم التفاصيل الببليوجرافية الكامل </a:t>
            </a:r>
            <a:r>
              <a:rPr lang="ar-SA" sz="2000" dirty="0" err="1" smtClean="0">
                <a:latin typeface="Times New Roman" pitchFamily="18" charset="0"/>
                <a:cs typeface="Times New Roman" pitchFamily="18" charset="0"/>
              </a:rPr>
              <a:t>لك</a:t>
            </a:r>
            <a:r>
              <a:rPr lang="ar-SA" sz="2000" dirty="0" smtClean="0">
                <a:latin typeface="Times New Roman" pitchFamily="18" charset="0"/>
                <a:cs typeface="Times New Roman" pitchFamily="18" charset="0"/>
              </a:rPr>
              <a:t> مقال</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endParaRPr lang="ar-SA" smtClean="0"/>
          </a:p>
        </p:txBody>
      </p:sp>
      <p:sp>
        <p:nvSpPr>
          <p:cNvPr id="5" name="Content Placeholder 4"/>
          <p:cNvSpPr>
            <a:spLocks noGrp="1"/>
          </p:cNvSpPr>
          <p:nvPr>
            <p:ph idx="1"/>
          </p:nvPr>
        </p:nvSpPr>
        <p:spPr/>
        <p:txBody>
          <a:bodyPr/>
          <a:lstStyle/>
          <a:p>
            <a:endParaRPr lang="ar-SA"/>
          </a:p>
        </p:txBody>
      </p:sp>
      <p:pic>
        <p:nvPicPr>
          <p:cNvPr id="6" name="Content Placeholder 3" descr="العرض التفصيلي copy.jpg"/>
          <p:cNvPicPr>
            <a:picLocks noChangeAspect="1"/>
          </p:cNvPicPr>
          <p:nvPr/>
        </p:nvPicPr>
        <p:blipFill>
          <a:blip r:embed="rId2" cstate="print"/>
          <a:srcRect/>
          <a:stretch>
            <a:fillRect/>
          </a:stretch>
        </p:blipFill>
        <p:spPr bwMode="auto">
          <a:xfrm>
            <a:off x="0" y="24"/>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endParaRPr lang="ar-SA" smtClean="0"/>
          </a:p>
        </p:txBody>
      </p:sp>
      <p:sp>
        <p:nvSpPr>
          <p:cNvPr id="5" name="Content Placeholder 4"/>
          <p:cNvSpPr>
            <a:spLocks noGrp="1"/>
          </p:cNvSpPr>
          <p:nvPr>
            <p:ph idx="1"/>
          </p:nvPr>
        </p:nvSpPr>
        <p:spPr/>
        <p:txBody>
          <a:bodyPr/>
          <a:lstStyle/>
          <a:p>
            <a:endParaRPr lang="ar-SA"/>
          </a:p>
        </p:txBody>
      </p:sp>
      <p:pic>
        <p:nvPicPr>
          <p:cNvPr id="7" name="Content Placeholder 3" descr="النص الكامل مثال 2 copy.jpg"/>
          <p:cNvPicPr>
            <a:picLocks noChangeAspect="1"/>
          </p:cNvPicPr>
          <p:nvPr/>
        </p:nvPicPr>
        <p:blipFill>
          <a:blip r:embed="rId2" cstate="print"/>
          <a:srcRect/>
          <a:stretch>
            <a:fillRect/>
          </a:stretch>
        </p:blipFill>
        <p:spPr bwMode="auto">
          <a:xfrm>
            <a:off x="0" y="-24"/>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البحث البسيط</a:t>
            </a:r>
            <a:endParaRPr lang="en-US" dirty="0"/>
          </a:p>
        </p:txBody>
      </p:sp>
      <p:sp>
        <p:nvSpPr>
          <p:cNvPr id="3" name="Content Placeholder 2"/>
          <p:cNvSpPr>
            <a:spLocks noGrp="1"/>
          </p:cNvSpPr>
          <p:nvPr>
            <p:ph idx="1"/>
          </p:nvPr>
        </p:nvSpPr>
        <p:spPr/>
        <p:txBody>
          <a:bodyPr/>
          <a:lstStyle/>
          <a:p>
            <a:r>
              <a:rPr lang="ar-SA" dirty="0" smtClean="0"/>
              <a:t>البحث البسيط يقدم الحل الأسرع والأسهل للمستخدم الجديد غير المتمرس.</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endParaRPr lang="ar-SA" smtClean="0"/>
          </a:p>
        </p:txBody>
      </p:sp>
      <p:sp>
        <p:nvSpPr>
          <p:cNvPr id="3" name="Subtitle 2"/>
          <p:cNvSpPr>
            <a:spLocks noGrp="1"/>
          </p:cNvSpPr>
          <p:nvPr>
            <p:ph type="subTitle" idx="1"/>
          </p:nvPr>
        </p:nvSpPr>
        <p:spPr/>
        <p:txBody>
          <a:bodyPr rtlCol="0">
            <a:normAutofit/>
          </a:bodyPr>
          <a:lstStyle/>
          <a:p>
            <a:pPr eaLnBrk="1" fontAlgn="auto" hangingPunct="1">
              <a:spcAft>
                <a:spcPts val="0"/>
              </a:spcAft>
              <a:defRPr/>
            </a:pPr>
            <a:endParaRPr lang="en-US" smtClean="0"/>
          </a:p>
        </p:txBody>
      </p:sp>
      <p:pic>
        <p:nvPicPr>
          <p:cNvPr id="2052" name="Picture 3" descr="شاشة البحث الرئيسية copy.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خيارات شاشة البحث البسيط</a:t>
            </a:r>
            <a:endParaRPr lang="en-US" dirty="0"/>
          </a:p>
        </p:txBody>
      </p:sp>
      <p:pic>
        <p:nvPicPr>
          <p:cNvPr id="4" name="Picture 2"/>
          <p:cNvPicPr>
            <a:picLocks noGrp="1" noChangeAspect="1" noChangeArrowheads="1"/>
          </p:cNvPicPr>
          <p:nvPr>
            <p:ph idx="1"/>
          </p:nvPr>
        </p:nvPicPr>
        <p:blipFill>
          <a:blip r:embed="rId2"/>
          <a:srcRect/>
          <a:stretch>
            <a:fillRect/>
          </a:stretch>
        </p:blipFill>
        <p:spPr bwMode="auto">
          <a:xfrm>
            <a:off x="1000100" y="2428868"/>
            <a:ext cx="6929485" cy="32147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البحث المتقدم</a:t>
            </a:r>
            <a:endParaRPr lang="en-US" dirty="0"/>
          </a:p>
        </p:txBody>
      </p:sp>
      <p:sp>
        <p:nvSpPr>
          <p:cNvPr id="3" name="Content Placeholder 2"/>
          <p:cNvSpPr>
            <a:spLocks noGrp="1"/>
          </p:cNvSpPr>
          <p:nvPr>
            <p:ph idx="1"/>
          </p:nvPr>
        </p:nvSpPr>
        <p:spPr/>
        <p:txBody>
          <a:bodyPr/>
          <a:lstStyle/>
          <a:p>
            <a:pPr>
              <a:lnSpc>
                <a:spcPts val="3300"/>
              </a:lnSpc>
            </a:pPr>
            <a:r>
              <a:rPr lang="ar-SA" dirty="0" smtClean="0"/>
              <a:t>هو الخيار المفضل للباحث المتمرس لما يقدمه من إمكانيات وتقنيات متقدمة، من خلال الحقول المحددة (المؤلف، عنوان المقال، موضوع المقال، الكلمات الدالة المفتاحية، مستخلص المقال وغير ذلك)، </a:t>
            </a:r>
          </a:p>
          <a:p>
            <a:pPr>
              <a:lnSpc>
                <a:spcPts val="3300"/>
              </a:lnSpc>
            </a:pPr>
            <a:r>
              <a:rPr lang="ar-SA" dirty="0" smtClean="0"/>
              <a:t>استخدام معاملات الربط المنطقية مثل </a:t>
            </a:r>
            <a:r>
              <a:rPr lang="en-US" dirty="0" smtClean="0"/>
              <a:t>OR, NOT, AND </a:t>
            </a:r>
            <a:r>
              <a:rPr lang="ar-SA" dirty="0" smtClean="0"/>
              <a:t>  و المحددات التي تقوم على تصفية نتائج البحث حسب رغبة المستخدم، وغيرها من تقنيات البحث والاسترجاع المتقدمة.</a:t>
            </a:r>
          </a:p>
          <a:p>
            <a:pPr>
              <a:lnSpc>
                <a:spcPts val="3300"/>
              </a:lnSpc>
            </a:pPr>
            <a:r>
              <a:rPr lang="ar-SA" dirty="0" smtClean="0"/>
              <a:t>تتيح القاعدة البحث في مقالات دورية بعينها أو البحث الشامل المتزامن في كل الدوريات دفعة واحدة.</a:t>
            </a:r>
            <a:endParaRPr lang="en-US" dirty="0" smtClean="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endParaRPr lang="ar-SA" smtClean="0"/>
          </a:p>
        </p:txBody>
      </p:sp>
      <p:sp>
        <p:nvSpPr>
          <p:cNvPr id="5" name="Content Placeholder 4"/>
          <p:cNvSpPr>
            <a:spLocks noGrp="1"/>
          </p:cNvSpPr>
          <p:nvPr>
            <p:ph idx="1"/>
          </p:nvPr>
        </p:nvSpPr>
        <p:spPr/>
        <p:txBody>
          <a:bodyPr/>
          <a:lstStyle/>
          <a:p>
            <a:endParaRPr lang="ar-SA"/>
          </a:p>
        </p:txBody>
      </p:sp>
      <p:pic>
        <p:nvPicPr>
          <p:cNvPr id="6" name="Content Placeholder 3" descr="شاشة  البحث المتقدم copy.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endParaRPr lang="ar-SA" smtClean="0"/>
          </a:p>
        </p:txBody>
      </p:sp>
      <p:pic>
        <p:nvPicPr>
          <p:cNvPr id="8" name="عنصر نائب للمحتوى 7" descr="Untitled-1 copy.jpg3.jpg"/>
          <p:cNvPicPr>
            <a:picLocks noGrp="1" noChangeAspect="1"/>
          </p:cNvPicPr>
          <p:nvPr>
            <p:ph idx="1"/>
          </p:nvPr>
        </p:nvPicPr>
        <p:blipFill>
          <a:blip r:embed="rId2"/>
          <a:stretch>
            <a:fillRect/>
          </a:stretch>
        </p:blipFill>
        <p:spPr>
          <a:xfrm>
            <a:off x="0" y="0"/>
            <a:ext cx="9144000" cy="6858000"/>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rgbClr val="0000FF"/>
          </a:solidFill>
          <a:prstDash val="solid"/>
          <a:round/>
          <a:headEnd type="triangl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9050" cap="flat" cmpd="sng" algn="ctr">
          <a:solidFill>
            <a:srgbClr val="0000FF"/>
          </a:solidFill>
          <a:prstDash val="solid"/>
          <a:round/>
          <a:headEnd type="triangl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1870</TotalTime>
  <Words>984</Words>
  <Application>Microsoft Office PowerPoint</Application>
  <PresentationFormat>عرض على الشاشة (3:4)‏</PresentationFormat>
  <Paragraphs>73</Paragraphs>
  <Slides>38</Slides>
  <Notes>0</Notes>
  <HiddenSlides>0</HiddenSlides>
  <MMClips>0</MMClips>
  <ScaleCrop>false</ScaleCrop>
  <HeadingPairs>
    <vt:vector size="6" baseType="variant">
      <vt:variant>
        <vt:lpstr>الخطوط المستخدمة</vt:lpstr>
      </vt:variant>
      <vt:variant>
        <vt:i4>6</vt:i4>
      </vt:variant>
      <vt:variant>
        <vt:lpstr>سمة</vt:lpstr>
      </vt:variant>
      <vt:variant>
        <vt:i4>1</vt:i4>
      </vt:variant>
      <vt:variant>
        <vt:lpstr>عناوين الشرائح</vt:lpstr>
      </vt:variant>
      <vt:variant>
        <vt:i4>38</vt:i4>
      </vt:variant>
    </vt:vector>
  </HeadingPairs>
  <TitlesOfParts>
    <vt:vector size="45" baseType="lpstr">
      <vt:lpstr>Arial</vt:lpstr>
      <vt:lpstr>AL-Mohanad</vt:lpstr>
      <vt:lpstr>Hesham Gornata</vt:lpstr>
      <vt:lpstr>Times New Roman</vt:lpstr>
      <vt:lpstr>Traditional Arabic</vt:lpstr>
      <vt:lpstr>Wingdings</vt:lpstr>
      <vt:lpstr>Default Design</vt:lpstr>
      <vt:lpstr>الشريحة 1</vt:lpstr>
      <vt:lpstr>الشريحة 2</vt:lpstr>
      <vt:lpstr>واجهات  البحث</vt:lpstr>
      <vt:lpstr>البحث البسيط</vt:lpstr>
      <vt:lpstr>الشريحة 5</vt:lpstr>
      <vt:lpstr>خيارات شاشة البحث البسيط</vt:lpstr>
      <vt:lpstr>البحث المتقدم</vt:lpstr>
      <vt:lpstr>الشريحة 8</vt:lpstr>
      <vt:lpstr>الشريحة 9</vt:lpstr>
      <vt:lpstr>الكلمات المفتاحية / الكلمات المفتاحية ( عبارة  )</vt:lpstr>
      <vt:lpstr>الروابط المنطقية / رابطة ( و ) </vt:lpstr>
      <vt:lpstr>الروابط المنطقية / رابطة ( و ) </vt:lpstr>
      <vt:lpstr>الروابط المنطقية / رابطة (  أو ) </vt:lpstr>
      <vt:lpstr>الروابط المنطقية / رابطة (  أو ) </vt:lpstr>
      <vt:lpstr>الروابط المنطقية / رابطة (  ليس ) </vt:lpstr>
      <vt:lpstr>الروابط المنطقية / رابطة (  ليس ) </vt:lpstr>
      <vt:lpstr>المعالجة التلقائية</vt:lpstr>
      <vt:lpstr>استخدام البتر يدويا</vt:lpstr>
      <vt:lpstr>البحث الصرفي ( شكل الكلمة ) / المعالجة باستخدام البتر يدويا بواسطة المستفيد</vt:lpstr>
      <vt:lpstr>ترتيب نتائج البحث</vt:lpstr>
      <vt:lpstr>التحديد باستخدام تاريخ النشر</vt:lpstr>
      <vt:lpstr>التحديد باستخدام تاريخ النشر</vt:lpstr>
      <vt:lpstr>التحديد باستخدام تاريخ النشر</vt:lpstr>
      <vt:lpstr>التحديد باستخدام تاريخ النشر</vt:lpstr>
      <vt:lpstr>التحديد باستخدام تاريخ النشر</vt:lpstr>
      <vt:lpstr>التحديد بنوع الوثيقة</vt:lpstr>
      <vt:lpstr>صفحة عرض نتائج البحث </vt:lpstr>
      <vt:lpstr>الشريحة 28</vt:lpstr>
      <vt:lpstr>صفحة عرض نتائج البحث  / العرض المختصر</vt:lpstr>
      <vt:lpstr>سلة النتائج</vt:lpstr>
      <vt:lpstr>الشريحة 31</vt:lpstr>
      <vt:lpstr>سلة النتائج </vt:lpstr>
      <vt:lpstr>سلة النتائج </vt:lpstr>
      <vt:lpstr>بناء قوائم الإستشهادات المرجعية للمراجع</vt:lpstr>
      <vt:lpstr>بناء قوائم الإستشهادات المرجعية للمراجع</vt:lpstr>
      <vt:lpstr>صفحة عرض نتائج البحث  / العرض المفصل</vt:lpstr>
      <vt:lpstr>الشريحة 37</vt:lpstr>
      <vt:lpstr>الشريحة 38</vt:lpstr>
    </vt:vector>
  </TitlesOfParts>
  <Company>Zoran Dimitrijevic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Zoran Dimitrijevic</dc:creator>
  <cp:lastModifiedBy>sys</cp:lastModifiedBy>
  <cp:revision>98</cp:revision>
  <dcterms:created xsi:type="dcterms:W3CDTF">2005-05-05T21:06:28Z</dcterms:created>
  <dcterms:modified xsi:type="dcterms:W3CDTF">2011-11-29T13:41:48Z</dcterms:modified>
</cp:coreProperties>
</file>