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5"/>
    <p:sldMasterId id="2147483733" r:id="rId6"/>
  </p:sldMasterIdLst>
  <p:notesMasterIdLst>
    <p:notesMasterId r:id="rId22"/>
  </p:notesMasterIdLst>
  <p:handoutMasterIdLst>
    <p:handoutMasterId r:id="rId23"/>
  </p:handoutMasterIdLst>
  <p:sldIdLst>
    <p:sldId id="638" r:id="rId7"/>
    <p:sldId id="649" r:id="rId8"/>
    <p:sldId id="639" r:id="rId9"/>
    <p:sldId id="650" r:id="rId10"/>
    <p:sldId id="640" r:id="rId11"/>
    <p:sldId id="641" r:id="rId12"/>
    <p:sldId id="642" r:id="rId13"/>
    <p:sldId id="643" r:id="rId14"/>
    <p:sldId id="645" r:id="rId15"/>
    <p:sldId id="647" r:id="rId16"/>
    <p:sldId id="648" r:id="rId17"/>
    <p:sldId id="651" r:id="rId18"/>
    <p:sldId id="644" r:id="rId19"/>
    <p:sldId id="653" r:id="rId20"/>
    <p:sldId id="652" r:id="rId21"/>
  </p:sldIdLst>
  <p:sldSz cx="9144000" cy="6858000" type="screen4x3"/>
  <p:notesSz cx="7102475" cy="9388475"/>
  <p:defaultTextStyle>
    <a:defPPr>
      <a:defRPr lang="en-US"/>
    </a:defPPr>
    <a:lvl1pPr algn="l" rtl="0" fontAlgn="base">
      <a:spcBef>
        <a:spcPct val="0"/>
      </a:spcBef>
      <a:spcAft>
        <a:spcPct val="0"/>
      </a:spcAft>
      <a:defRPr sz="2400" kern="1200">
        <a:solidFill>
          <a:srgbClr val="0768A9"/>
        </a:solidFill>
        <a:latin typeface="Trebuchet MS" pitchFamily="34" charset="0"/>
        <a:ea typeface="ＭＳ Ｐゴシック"/>
        <a:cs typeface="Arial" charset="0"/>
      </a:defRPr>
    </a:lvl1pPr>
    <a:lvl2pPr marL="457200" algn="l" rtl="0" fontAlgn="base">
      <a:spcBef>
        <a:spcPct val="0"/>
      </a:spcBef>
      <a:spcAft>
        <a:spcPct val="0"/>
      </a:spcAft>
      <a:defRPr sz="2400" kern="1200">
        <a:solidFill>
          <a:srgbClr val="0768A9"/>
        </a:solidFill>
        <a:latin typeface="Trebuchet MS" pitchFamily="34" charset="0"/>
        <a:ea typeface="ＭＳ Ｐゴシック"/>
        <a:cs typeface="Arial" charset="0"/>
      </a:defRPr>
    </a:lvl2pPr>
    <a:lvl3pPr marL="914400" algn="l" rtl="0" fontAlgn="base">
      <a:spcBef>
        <a:spcPct val="0"/>
      </a:spcBef>
      <a:spcAft>
        <a:spcPct val="0"/>
      </a:spcAft>
      <a:defRPr sz="2400" kern="1200">
        <a:solidFill>
          <a:srgbClr val="0768A9"/>
        </a:solidFill>
        <a:latin typeface="Trebuchet MS" pitchFamily="34" charset="0"/>
        <a:ea typeface="ＭＳ Ｐゴシック"/>
        <a:cs typeface="Arial" charset="0"/>
      </a:defRPr>
    </a:lvl3pPr>
    <a:lvl4pPr marL="1371600" algn="l" rtl="0" fontAlgn="base">
      <a:spcBef>
        <a:spcPct val="0"/>
      </a:spcBef>
      <a:spcAft>
        <a:spcPct val="0"/>
      </a:spcAft>
      <a:defRPr sz="2400" kern="1200">
        <a:solidFill>
          <a:srgbClr val="0768A9"/>
        </a:solidFill>
        <a:latin typeface="Trebuchet MS" pitchFamily="34" charset="0"/>
        <a:ea typeface="ＭＳ Ｐゴシック"/>
        <a:cs typeface="Arial" charset="0"/>
      </a:defRPr>
    </a:lvl4pPr>
    <a:lvl5pPr marL="1828800" algn="l" rtl="0" fontAlgn="base">
      <a:spcBef>
        <a:spcPct val="0"/>
      </a:spcBef>
      <a:spcAft>
        <a:spcPct val="0"/>
      </a:spcAft>
      <a:defRPr sz="2400" kern="1200">
        <a:solidFill>
          <a:srgbClr val="0768A9"/>
        </a:solidFill>
        <a:latin typeface="Trebuchet MS" pitchFamily="34" charset="0"/>
        <a:ea typeface="ＭＳ Ｐゴシック"/>
        <a:cs typeface="Arial" charset="0"/>
      </a:defRPr>
    </a:lvl5pPr>
    <a:lvl6pPr marL="2286000" algn="l" defTabSz="914400" rtl="0" eaLnBrk="1" latinLnBrk="0" hangingPunct="1">
      <a:defRPr sz="2400" kern="1200">
        <a:solidFill>
          <a:srgbClr val="0768A9"/>
        </a:solidFill>
        <a:latin typeface="Trebuchet MS" pitchFamily="34" charset="0"/>
        <a:ea typeface="ＭＳ Ｐゴシック"/>
        <a:cs typeface="Arial" charset="0"/>
      </a:defRPr>
    </a:lvl6pPr>
    <a:lvl7pPr marL="2743200" algn="l" defTabSz="914400" rtl="0" eaLnBrk="1" latinLnBrk="0" hangingPunct="1">
      <a:defRPr sz="2400" kern="1200">
        <a:solidFill>
          <a:srgbClr val="0768A9"/>
        </a:solidFill>
        <a:latin typeface="Trebuchet MS" pitchFamily="34" charset="0"/>
        <a:ea typeface="ＭＳ Ｐゴシック"/>
        <a:cs typeface="Arial" charset="0"/>
      </a:defRPr>
    </a:lvl7pPr>
    <a:lvl8pPr marL="3200400" algn="l" defTabSz="914400" rtl="0" eaLnBrk="1" latinLnBrk="0" hangingPunct="1">
      <a:defRPr sz="2400" kern="1200">
        <a:solidFill>
          <a:srgbClr val="0768A9"/>
        </a:solidFill>
        <a:latin typeface="Trebuchet MS" pitchFamily="34" charset="0"/>
        <a:ea typeface="ＭＳ Ｐゴシック"/>
        <a:cs typeface="Arial" charset="0"/>
      </a:defRPr>
    </a:lvl8pPr>
    <a:lvl9pPr marL="3657600" algn="l" defTabSz="914400" rtl="0" eaLnBrk="1" latinLnBrk="0" hangingPunct="1">
      <a:defRPr sz="2400" kern="1200">
        <a:solidFill>
          <a:srgbClr val="0768A9"/>
        </a:solidFill>
        <a:latin typeface="Trebuchet MS" pitchFamily="34" charset="0"/>
        <a:ea typeface="ＭＳ Ｐゴシック"/>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68A9"/>
    <a:srgbClr val="061844"/>
    <a:srgbClr val="5698C5"/>
    <a:srgbClr val="757575"/>
    <a:srgbClr val="00504C"/>
    <a:srgbClr val="21674F"/>
    <a:srgbClr val="390020"/>
    <a:srgbClr val="BD2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73063" autoAdjust="0"/>
  </p:normalViewPr>
  <p:slideViewPr>
    <p:cSldViewPr>
      <p:cViewPr>
        <p:scale>
          <a:sx n="68" d="100"/>
          <a:sy n="68" d="100"/>
        </p:scale>
        <p:origin x="-1302" y="-72"/>
      </p:cViewPr>
      <p:guideLst>
        <p:guide orient="horz" pos="2160"/>
        <p:guide orient="horz" pos="3744"/>
        <p:guide pos="2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71" d="100"/>
          <a:sy n="71" d="100"/>
        </p:scale>
        <p:origin x="-1896" y="-102"/>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623563975900725"/>
          <c:y val="0.14814814814814894"/>
          <c:w val="0.6150870994564237"/>
          <c:h val="0.72566880528822864"/>
        </c:manualLayout>
      </c:layout>
      <c:pieChart>
        <c:varyColors val="1"/>
        <c:ser>
          <c:idx val="0"/>
          <c:order val="0"/>
          <c:tx>
            <c:strRef>
              <c:f>Sheet1!$B$1</c:f>
              <c:strCache>
                <c:ptCount val="1"/>
                <c:pt idx="0">
                  <c:v>Series 1</c:v>
                </c:pt>
              </c:strCache>
            </c:strRef>
          </c:tx>
          <c:spPr>
            <a:solidFill>
              <a:srgbClr val="061844"/>
            </a:solidFill>
          </c:spPr>
          <c:dPt>
            <c:idx val="0"/>
            <c:bubble3D val="0"/>
            <c:spPr>
              <a:solidFill>
                <a:srgbClr val="0070C0"/>
              </a:solidFill>
            </c:spPr>
          </c:dPt>
          <c:dPt>
            <c:idx val="2"/>
            <c:bubble3D val="0"/>
            <c:spPr>
              <a:solidFill>
                <a:srgbClr val="C00000"/>
              </a:solidFill>
            </c:spPr>
          </c:dPt>
          <c:dPt>
            <c:idx val="3"/>
            <c:bubble3D val="0"/>
            <c:spPr>
              <a:solidFill>
                <a:srgbClr val="21674F"/>
              </a:solidFill>
            </c:spPr>
          </c:dPt>
          <c:dPt>
            <c:idx val="4"/>
            <c:bubble3D val="0"/>
            <c:spPr>
              <a:solidFill>
                <a:srgbClr val="FFC000"/>
              </a:solidFill>
            </c:spPr>
          </c:dPt>
          <c:dLbls>
            <c:dLbl>
              <c:idx val="0"/>
              <c:layout>
                <c:manualLayout>
                  <c:x val="0.21264404176552587"/>
                  <c:y val="1.8518518518518916E-2"/>
                </c:manualLayout>
              </c:layout>
              <c:showLegendKey val="0"/>
              <c:showVal val="0"/>
              <c:showCatName val="1"/>
              <c:showSerName val="0"/>
              <c:showPercent val="1"/>
              <c:showBubbleSize val="0"/>
            </c:dLbl>
            <c:dLbl>
              <c:idx val="1"/>
              <c:layout>
                <c:manualLayout>
                  <c:x val="-2.963350105254365E-2"/>
                  <c:y val="0.16939948478663144"/>
                </c:manualLayout>
              </c:layout>
              <c:showLegendKey val="0"/>
              <c:showVal val="0"/>
              <c:showCatName val="1"/>
              <c:showSerName val="0"/>
              <c:showPercent val="1"/>
              <c:showBubbleSize val="0"/>
            </c:dLbl>
            <c:dLbl>
              <c:idx val="2"/>
              <c:layout>
                <c:manualLayout>
                  <c:x val="-5.3528636431363123E-2"/>
                  <c:y val="2.0455915232818252E-2"/>
                </c:manualLayout>
              </c:layout>
              <c:showLegendKey val="0"/>
              <c:showVal val="0"/>
              <c:showCatName val="1"/>
              <c:showSerName val="0"/>
              <c:showPercent val="1"/>
              <c:showBubbleSize val="0"/>
            </c:dLbl>
            <c:dLbl>
              <c:idx val="3"/>
              <c:layout>
                <c:manualLayout>
                  <c:x val="-0.18454836158581286"/>
                  <c:y val="0.13549212598425198"/>
                </c:manualLayout>
              </c:layout>
              <c:showLegendKey val="0"/>
              <c:showVal val="0"/>
              <c:showCatName val="1"/>
              <c:showSerName val="0"/>
              <c:showPercent val="1"/>
              <c:showBubbleSize val="0"/>
            </c:dLbl>
            <c:dLbl>
              <c:idx val="4"/>
              <c:layout>
                <c:manualLayout>
                  <c:x val="-9.2840108960179246E-2"/>
                  <c:y val="1.8518518518518916E-2"/>
                </c:manualLayout>
              </c:layout>
              <c:showLegendKey val="0"/>
              <c:showVal val="0"/>
              <c:showCatName val="1"/>
              <c:showSerName val="0"/>
              <c:showPercent val="1"/>
              <c:showBubbleSize val="0"/>
            </c:dLbl>
            <c:txPr>
              <a:bodyPr/>
              <a:lstStyle/>
              <a:p>
                <a:pPr>
                  <a:defRPr baseline="0">
                    <a:solidFill>
                      <a:schemeClr val="tx1">
                        <a:lumMod val="65000"/>
                        <a:lumOff val="35000"/>
                      </a:schemeClr>
                    </a:solidFill>
                  </a:defRPr>
                </a:pPr>
                <a:endParaRPr lang="en-US"/>
              </a:p>
            </c:txPr>
            <c:showLegendKey val="0"/>
            <c:showVal val="0"/>
            <c:showCatName val="1"/>
            <c:showSerName val="0"/>
            <c:showPercent val="1"/>
            <c:showBubbleSize val="0"/>
            <c:showLeaderLines val="1"/>
          </c:dLbls>
          <c:cat>
            <c:strRef>
              <c:f>Sheet1!$A$2:$A$6</c:f>
              <c:strCache>
                <c:ptCount val="5"/>
                <c:pt idx="0">
                  <c:v>Less than 1 minute</c:v>
                </c:pt>
                <c:pt idx="1">
                  <c:v>2-5 minutes</c:v>
                </c:pt>
                <c:pt idx="2">
                  <c:v>6-10 minutes</c:v>
                </c:pt>
                <c:pt idx="3">
                  <c:v>11-15 minutes</c:v>
                </c:pt>
                <c:pt idx="4">
                  <c:v>More than 15 minutes</c:v>
                </c:pt>
              </c:strCache>
            </c:strRef>
          </c:cat>
          <c:val>
            <c:numRef>
              <c:f>Sheet1!$B$2:$B$6</c:f>
              <c:numCache>
                <c:formatCode>0%</c:formatCode>
                <c:ptCount val="5"/>
                <c:pt idx="0">
                  <c:v>3.0000000000000381E-2</c:v>
                </c:pt>
                <c:pt idx="1">
                  <c:v>0.46</c:v>
                </c:pt>
                <c:pt idx="2">
                  <c:v>0.29000000000000031</c:v>
                </c:pt>
                <c:pt idx="3">
                  <c:v>9.0000000000000066E-2</c:v>
                </c:pt>
                <c:pt idx="4">
                  <c:v>0.13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623563975900731"/>
          <c:y val="0.14814814814814894"/>
          <c:w val="0.6150870994564237"/>
          <c:h val="0.72566880528822864"/>
        </c:manualLayout>
      </c:layout>
      <c:pieChart>
        <c:varyColors val="1"/>
        <c:ser>
          <c:idx val="0"/>
          <c:order val="0"/>
          <c:tx>
            <c:strRef>
              <c:f>Sheet1!$B$1</c:f>
              <c:strCache>
                <c:ptCount val="1"/>
                <c:pt idx="0">
                  <c:v>Series 1</c:v>
                </c:pt>
              </c:strCache>
            </c:strRef>
          </c:tx>
          <c:spPr>
            <a:solidFill>
              <a:schemeClr val="accent3"/>
            </a:solidFill>
            <a:ln w="25400" cap="flat" cmpd="sng" algn="ctr">
              <a:solidFill>
                <a:schemeClr val="accent3">
                  <a:shade val="50000"/>
                </a:schemeClr>
              </a:solidFill>
              <a:prstDash val="solid"/>
            </a:ln>
            <a:effectLst/>
          </c:spPr>
          <c:dPt>
            <c:idx val="2"/>
            <c:bubble3D val="0"/>
            <c:spPr>
              <a:solidFill>
                <a:schemeClr val="accent2"/>
              </a:solidFill>
              <a:ln w="25400" cap="flat" cmpd="sng" algn="ctr">
                <a:solidFill>
                  <a:schemeClr val="accent2">
                    <a:shade val="50000"/>
                  </a:schemeClr>
                </a:solidFill>
                <a:prstDash val="solid"/>
              </a:ln>
              <a:effectLst/>
            </c:spPr>
          </c:dPt>
          <c:dPt>
            <c:idx val="3"/>
            <c:bubble3D val="0"/>
            <c:spPr>
              <a:solidFill>
                <a:schemeClr val="accent2"/>
              </a:solidFill>
              <a:ln w="25400" cap="flat" cmpd="sng" algn="ctr">
                <a:solidFill>
                  <a:schemeClr val="accent2">
                    <a:shade val="50000"/>
                  </a:schemeClr>
                </a:solidFill>
                <a:prstDash val="solid"/>
              </a:ln>
              <a:effectLst/>
            </c:spPr>
          </c:dPt>
          <c:dLbls>
            <c:dLbl>
              <c:idx val="0"/>
              <c:layout>
                <c:manualLayout>
                  <c:x val="0.21264404176552595"/>
                  <c:y val="1.8518518518518701E-2"/>
                </c:manualLayout>
              </c:layout>
              <c:showLegendKey val="0"/>
              <c:showVal val="0"/>
              <c:showCatName val="1"/>
              <c:showSerName val="0"/>
              <c:showPercent val="1"/>
              <c:showBubbleSize val="0"/>
            </c:dLbl>
            <c:dLbl>
              <c:idx val="1"/>
              <c:layout>
                <c:manualLayout>
                  <c:x val="-2.9633501052543292E-2"/>
                  <c:y val="0.16939948478663036"/>
                </c:manualLayout>
              </c:layout>
              <c:spPr>
                <a:noFill/>
              </c:spPr>
              <c:txPr>
                <a:bodyPr/>
                <a:lstStyle/>
                <a:p>
                  <a:pPr>
                    <a:defRPr baseline="0">
                      <a:solidFill>
                        <a:schemeClr val="tx1">
                          <a:lumMod val="65000"/>
                          <a:lumOff val="35000"/>
                        </a:schemeClr>
                      </a:solidFill>
                    </a:defRPr>
                  </a:pPr>
                  <a:endParaRPr lang="en-US"/>
                </a:p>
              </c:txPr>
              <c:showLegendKey val="0"/>
              <c:showVal val="0"/>
              <c:showCatName val="1"/>
              <c:showSerName val="0"/>
              <c:showPercent val="1"/>
              <c:showBubbleSize val="0"/>
            </c:dLbl>
            <c:dLbl>
              <c:idx val="2"/>
              <c:layout>
                <c:manualLayout>
                  <c:x val="-5.3528636431363123E-2"/>
                  <c:y val="2.0455915232818242E-2"/>
                </c:manualLayout>
              </c:layout>
              <c:showLegendKey val="0"/>
              <c:showVal val="0"/>
              <c:showCatName val="1"/>
              <c:showSerName val="0"/>
              <c:showPercent val="1"/>
              <c:showBubbleSize val="0"/>
            </c:dLbl>
            <c:dLbl>
              <c:idx val="3"/>
              <c:layout>
                <c:manualLayout>
                  <c:x val="-0.18454836158581298"/>
                  <c:y val="0.13549212598425198"/>
                </c:manualLayout>
              </c:layout>
              <c:showLegendKey val="0"/>
              <c:showVal val="0"/>
              <c:showCatName val="1"/>
              <c:showSerName val="0"/>
              <c:showPercent val="1"/>
              <c:showBubbleSize val="0"/>
            </c:dLbl>
            <c:dLbl>
              <c:idx val="4"/>
              <c:layout>
                <c:manualLayout>
                  <c:x val="-9.2840108960179246E-2"/>
                  <c:y val="1.8518518518518701E-2"/>
                </c:manualLayout>
              </c:layout>
              <c:showLegendKey val="0"/>
              <c:showVal val="0"/>
              <c:showCatName val="1"/>
              <c:showSerName val="0"/>
              <c:showPercent val="1"/>
              <c:showBubbleSize val="0"/>
            </c:dLbl>
            <c:txPr>
              <a:bodyPr/>
              <a:lstStyle/>
              <a:p>
                <a:pPr>
                  <a:defRPr baseline="0">
                    <a:solidFill>
                      <a:schemeClr val="tx1">
                        <a:lumMod val="65000"/>
                        <a:lumOff val="35000"/>
                      </a:schemeClr>
                    </a:solidFill>
                  </a:defRPr>
                </a:pPr>
                <a:endParaRPr lang="en-US"/>
              </a:p>
            </c:txPr>
            <c:showLegendKey val="0"/>
            <c:showVal val="0"/>
            <c:showCatName val="1"/>
            <c:showSerName val="0"/>
            <c:showPercent val="1"/>
            <c:showBubbleSize val="0"/>
            <c:showLeaderLines val="1"/>
          </c:dLbls>
          <c:cat>
            <c:strRef>
              <c:f>Sheet1!$A$2:$A$6</c:f>
              <c:strCache>
                <c:ptCount val="5"/>
                <c:pt idx="0">
                  <c:v>Less than 1 minute</c:v>
                </c:pt>
                <c:pt idx="1">
                  <c:v>2-5 minutes</c:v>
                </c:pt>
                <c:pt idx="2">
                  <c:v>6-10 minutes</c:v>
                </c:pt>
                <c:pt idx="3">
                  <c:v>11-15 minutes</c:v>
                </c:pt>
                <c:pt idx="4">
                  <c:v>More than 15 minutes</c:v>
                </c:pt>
              </c:strCache>
            </c:strRef>
          </c:cat>
          <c:val>
            <c:numRef>
              <c:f>Sheet1!$B$2:$B$6</c:f>
              <c:numCache>
                <c:formatCode>0%</c:formatCode>
                <c:ptCount val="5"/>
                <c:pt idx="0">
                  <c:v>3.0000000000000051E-2</c:v>
                </c:pt>
                <c:pt idx="1">
                  <c:v>0.46</c:v>
                </c:pt>
                <c:pt idx="2">
                  <c:v>0.29000000000000031</c:v>
                </c:pt>
                <c:pt idx="3">
                  <c:v>9.0000000000000066E-2</c:v>
                </c:pt>
                <c:pt idx="4">
                  <c:v>0.13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0.51237</cdr:x>
      <cdr:y>0.45047</cdr:y>
    </cdr:from>
    <cdr:to>
      <cdr:x>0.90234</cdr:x>
      <cdr:y>0.52541</cdr:y>
    </cdr:to>
    <cdr:sp macro="" textlink="">
      <cdr:nvSpPr>
        <cdr:cNvPr id="3" name="Straight Arrow Connector 2"/>
        <cdr:cNvSpPr/>
      </cdr:nvSpPr>
      <cdr:spPr>
        <a:xfrm xmlns:a="http://schemas.openxmlformats.org/drawingml/2006/main" rot="10800000" flipV="1">
          <a:off x="3352799" y="1853610"/>
          <a:ext cx="2551813" cy="308343"/>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defTabSz="942975" eaLnBrk="0" hangingPunct="0">
              <a:lnSpc>
                <a:spcPct val="100000"/>
              </a:lnSpc>
              <a:spcBef>
                <a:spcPct val="0"/>
              </a:spcBef>
              <a:defRPr sz="1200">
                <a:solidFill>
                  <a:schemeClr val="tx1"/>
                </a:solidFill>
                <a:latin typeface="Arial" charset="0"/>
                <a:ea typeface="ＭＳ Ｐゴシック" pitchFamily="80" charset="-128"/>
                <a:cs typeface="+mn-cs"/>
              </a:defRPr>
            </a:lvl1pPr>
          </a:lstStyle>
          <a:p>
            <a:pPr>
              <a:defRPr/>
            </a:pPr>
            <a:endParaRPr lang="en-US" dirty="0"/>
          </a:p>
        </p:txBody>
      </p:sp>
      <p:sp>
        <p:nvSpPr>
          <p:cNvPr id="92163" name="Rectangle 3"/>
          <p:cNvSpPr>
            <a:spLocks noGrp="1" noChangeArrowheads="1"/>
          </p:cNvSpPr>
          <p:nvPr>
            <p:ph type="dt" sz="quarter" idx="1"/>
          </p:nvPr>
        </p:nvSpPr>
        <p:spPr bwMode="auto">
          <a:xfrm>
            <a:off x="4022725" y="0"/>
            <a:ext cx="3078163" cy="469900"/>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algn="r" defTabSz="942975" eaLnBrk="0" hangingPunct="0">
              <a:lnSpc>
                <a:spcPct val="100000"/>
              </a:lnSpc>
              <a:spcBef>
                <a:spcPct val="0"/>
              </a:spcBef>
              <a:defRPr sz="1200">
                <a:solidFill>
                  <a:schemeClr val="tx1"/>
                </a:solidFill>
                <a:latin typeface="Arial" charset="0"/>
                <a:ea typeface="ＭＳ Ｐゴシック" pitchFamily="80" charset="-128"/>
                <a:cs typeface="+mn-cs"/>
              </a:defRPr>
            </a:lvl1pPr>
          </a:lstStyle>
          <a:p>
            <a:pPr>
              <a:defRPr/>
            </a:pPr>
            <a:fld id="{F62A6E69-2C7F-40ED-9BA0-3B4EE5103456}" type="datetimeFigureOut">
              <a:rPr lang="en-US"/>
              <a:pPr>
                <a:defRPr/>
              </a:pPr>
              <a:t>11/19/2011</a:t>
            </a:fld>
            <a:endParaRPr lang="en-US" dirty="0"/>
          </a:p>
        </p:txBody>
      </p:sp>
      <p:sp>
        <p:nvSpPr>
          <p:cNvPr id="92164" name="Rectangle 4"/>
          <p:cNvSpPr>
            <a:spLocks noGrp="1" noChangeArrowheads="1"/>
          </p:cNvSpPr>
          <p:nvPr>
            <p:ph type="ftr" sz="quarter" idx="2"/>
          </p:nvPr>
        </p:nvSpPr>
        <p:spPr bwMode="auto">
          <a:xfrm>
            <a:off x="0" y="8916988"/>
            <a:ext cx="3078163" cy="469900"/>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defTabSz="942975" eaLnBrk="0" hangingPunct="0">
              <a:lnSpc>
                <a:spcPct val="100000"/>
              </a:lnSpc>
              <a:spcBef>
                <a:spcPct val="0"/>
              </a:spcBef>
              <a:defRPr sz="1200">
                <a:solidFill>
                  <a:schemeClr val="tx1"/>
                </a:solidFill>
                <a:latin typeface="Arial" charset="0"/>
                <a:ea typeface="ＭＳ Ｐゴシック" pitchFamily="80" charset="-128"/>
                <a:cs typeface="+mn-cs"/>
              </a:defRPr>
            </a:lvl1pPr>
          </a:lstStyle>
          <a:p>
            <a:pPr>
              <a:defRPr/>
            </a:pPr>
            <a:endParaRPr lang="en-US" dirty="0"/>
          </a:p>
        </p:txBody>
      </p:sp>
      <p:sp>
        <p:nvSpPr>
          <p:cNvPr id="92165" name="Rectangle 5"/>
          <p:cNvSpPr>
            <a:spLocks noGrp="1" noChangeArrowheads="1"/>
          </p:cNvSpPr>
          <p:nvPr>
            <p:ph type="sldNum" sz="quarter" idx="3"/>
          </p:nvPr>
        </p:nvSpPr>
        <p:spPr bwMode="auto">
          <a:xfrm>
            <a:off x="4022725" y="8916988"/>
            <a:ext cx="3078163" cy="469900"/>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algn="r" defTabSz="942975" eaLnBrk="0" hangingPunct="0">
              <a:lnSpc>
                <a:spcPct val="100000"/>
              </a:lnSpc>
              <a:spcBef>
                <a:spcPct val="0"/>
              </a:spcBef>
              <a:defRPr sz="1200">
                <a:solidFill>
                  <a:schemeClr val="tx1"/>
                </a:solidFill>
                <a:latin typeface="Arial" charset="0"/>
                <a:ea typeface="ＭＳ Ｐゴシック" pitchFamily="80" charset="-128"/>
                <a:cs typeface="+mn-cs"/>
              </a:defRPr>
            </a:lvl1pPr>
          </a:lstStyle>
          <a:p>
            <a:pPr>
              <a:defRPr/>
            </a:pPr>
            <a:fld id="{CCA662DA-C6E3-4CEE-9AE6-CF35AA40BC3E}" type="slidenum">
              <a:rPr lang="en-US"/>
              <a:pPr>
                <a:defRPr/>
              </a:pPr>
              <a:t>‹#›</a:t>
            </a:fld>
            <a:endParaRPr lang="en-US" dirty="0"/>
          </a:p>
        </p:txBody>
      </p:sp>
    </p:spTree>
    <p:extLst>
      <p:ext uri="{BB962C8B-B14F-4D97-AF65-F5344CB8AC3E}">
        <p14:creationId xmlns:p14="http://schemas.microsoft.com/office/powerpoint/2010/main" val="3154904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hdr" sz="quarter"/>
          </p:nvPr>
        </p:nvSpPr>
        <p:spPr bwMode="auto">
          <a:xfrm>
            <a:off x="0" y="0"/>
            <a:ext cx="3078163" cy="469900"/>
          </a:xfrm>
          <a:prstGeom prst="rect">
            <a:avLst/>
          </a:prstGeom>
          <a:noFill/>
          <a:ln w="9525">
            <a:noFill/>
            <a:miter lim="800000"/>
            <a:headEnd/>
            <a:tailEnd/>
          </a:ln>
        </p:spPr>
        <p:txBody>
          <a:bodyPr vert="horz" wrap="square" lIns="94229" tIns="47114" rIns="94229" bIns="47114" numCol="1" anchor="t" anchorCtr="0" compatLnSpc="1">
            <a:prstTxWarp prst="textNoShape">
              <a:avLst/>
            </a:prstTxWarp>
          </a:bodyPr>
          <a:lstStyle>
            <a:lvl1pPr defTabSz="942975" eaLnBrk="1" hangingPunct="1">
              <a:lnSpc>
                <a:spcPct val="100000"/>
              </a:lnSpc>
              <a:spcBef>
                <a:spcPct val="0"/>
              </a:spcBef>
              <a:defRPr sz="1200">
                <a:solidFill>
                  <a:schemeClr val="tx1"/>
                </a:solidFill>
                <a:latin typeface="Arial" charset="0"/>
                <a:ea typeface="ＭＳ Ｐゴシック" pitchFamily="80" charset="-128"/>
                <a:cs typeface="Arial" charset="0"/>
              </a:defRPr>
            </a:lvl1pPr>
          </a:lstStyle>
          <a:p>
            <a:pPr>
              <a:defRPr/>
            </a:pPr>
            <a:endParaRPr lang="en-US" dirty="0"/>
          </a:p>
        </p:txBody>
      </p:sp>
      <p:sp>
        <p:nvSpPr>
          <p:cNvPr id="261123" name="Rectangle 3"/>
          <p:cNvSpPr>
            <a:spLocks noGrp="1" noChangeArrowheads="1"/>
          </p:cNvSpPr>
          <p:nvPr>
            <p:ph type="dt" idx="1"/>
          </p:nvPr>
        </p:nvSpPr>
        <p:spPr bwMode="auto">
          <a:xfrm>
            <a:off x="4022725" y="0"/>
            <a:ext cx="3078163" cy="469900"/>
          </a:xfrm>
          <a:prstGeom prst="rect">
            <a:avLst/>
          </a:prstGeom>
          <a:noFill/>
          <a:ln w="9525">
            <a:noFill/>
            <a:miter lim="800000"/>
            <a:headEnd/>
            <a:tailEnd/>
          </a:ln>
        </p:spPr>
        <p:txBody>
          <a:bodyPr vert="horz" wrap="square" lIns="94229" tIns="47114" rIns="94229" bIns="47114" numCol="1" anchor="t" anchorCtr="0" compatLnSpc="1">
            <a:prstTxWarp prst="textNoShape">
              <a:avLst/>
            </a:prstTxWarp>
          </a:bodyPr>
          <a:lstStyle>
            <a:lvl1pPr algn="r" defTabSz="942975" eaLnBrk="1" hangingPunct="1">
              <a:lnSpc>
                <a:spcPct val="100000"/>
              </a:lnSpc>
              <a:spcBef>
                <a:spcPct val="0"/>
              </a:spcBef>
              <a:defRPr sz="1200">
                <a:solidFill>
                  <a:schemeClr val="tx1"/>
                </a:solidFill>
                <a:latin typeface="Arial" charset="0"/>
                <a:ea typeface="ＭＳ Ｐゴシック" pitchFamily="80" charset="-128"/>
                <a:cs typeface="Arial" charset="0"/>
              </a:defRPr>
            </a:lvl1pPr>
          </a:lstStyle>
          <a:p>
            <a:pPr>
              <a:defRPr/>
            </a:pPr>
            <a:endParaRPr lang="en-US" dirty="0"/>
          </a:p>
        </p:txBody>
      </p:sp>
      <p:sp>
        <p:nvSpPr>
          <p:cNvPr id="6148" name="Rectangle 4"/>
          <p:cNvSpPr>
            <a:spLocks noGrp="1" noRot="1" noChangeAspect="1" noChangeArrowheads="1" noTextEdit="1"/>
          </p:cNvSpPr>
          <p:nvPr>
            <p:ph type="sldImg" idx="2"/>
          </p:nvPr>
        </p:nvSpPr>
        <p:spPr bwMode="auto">
          <a:xfrm>
            <a:off x="1204913" y="704850"/>
            <a:ext cx="4692650" cy="3519488"/>
          </a:xfrm>
          <a:prstGeom prst="rect">
            <a:avLst/>
          </a:prstGeom>
          <a:noFill/>
          <a:ln w="9525">
            <a:solidFill>
              <a:srgbClr val="000000"/>
            </a:solidFill>
            <a:miter lim="800000"/>
            <a:headEnd/>
            <a:tailEnd/>
          </a:ln>
        </p:spPr>
      </p:sp>
      <p:sp>
        <p:nvSpPr>
          <p:cNvPr id="261125" name="Rectangle 5"/>
          <p:cNvSpPr>
            <a:spLocks noGrp="1" noChangeArrowheads="1"/>
          </p:cNvSpPr>
          <p:nvPr>
            <p:ph type="body" sz="quarter" idx="3"/>
          </p:nvPr>
        </p:nvSpPr>
        <p:spPr bwMode="auto">
          <a:xfrm>
            <a:off x="709613" y="4459288"/>
            <a:ext cx="5683250" cy="4224337"/>
          </a:xfrm>
          <a:prstGeom prst="rect">
            <a:avLst/>
          </a:prstGeom>
          <a:noFill/>
          <a:ln w="9525">
            <a:noFill/>
            <a:miter lim="800000"/>
            <a:headEnd/>
            <a:tailEnd/>
          </a:ln>
        </p:spPr>
        <p:txBody>
          <a:bodyPr vert="horz" wrap="square" lIns="94229" tIns="47114" rIns="94229" bIns="4711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61126" name="Rectangle 6"/>
          <p:cNvSpPr>
            <a:spLocks noGrp="1" noChangeArrowheads="1"/>
          </p:cNvSpPr>
          <p:nvPr>
            <p:ph type="ftr" sz="quarter" idx="4"/>
          </p:nvPr>
        </p:nvSpPr>
        <p:spPr bwMode="auto">
          <a:xfrm>
            <a:off x="0" y="8916988"/>
            <a:ext cx="3078163" cy="469900"/>
          </a:xfrm>
          <a:prstGeom prst="rect">
            <a:avLst/>
          </a:prstGeom>
          <a:noFill/>
          <a:ln w="9525">
            <a:noFill/>
            <a:miter lim="800000"/>
            <a:headEnd/>
            <a:tailEnd/>
          </a:ln>
        </p:spPr>
        <p:txBody>
          <a:bodyPr vert="horz" wrap="square" lIns="94229" tIns="47114" rIns="94229" bIns="47114" numCol="1" anchor="b" anchorCtr="0" compatLnSpc="1">
            <a:prstTxWarp prst="textNoShape">
              <a:avLst/>
            </a:prstTxWarp>
          </a:bodyPr>
          <a:lstStyle>
            <a:lvl1pPr defTabSz="942975" eaLnBrk="1" hangingPunct="1">
              <a:lnSpc>
                <a:spcPct val="100000"/>
              </a:lnSpc>
              <a:spcBef>
                <a:spcPct val="0"/>
              </a:spcBef>
              <a:defRPr sz="1200">
                <a:solidFill>
                  <a:schemeClr val="tx1"/>
                </a:solidFill>
                <a:latin typeface="Arial" charset="0"/>
                <a:ea typeface="ＭＳ Ｐゴシック" pitchFamily="80" charset="-128"/>
                <a:cs typeface="Arial" charset="0"/>
              </a:defRPr>
            </a:lvl1pPr>
          </a:lstStyle>
          <a:p>
            <a:pPr>
              <a:defRPr/>
            </a:pPr>
            <a:endParaRPr lang="en-US" dirty="0"/>
          </a:p>
        </p:txBody>
      </p:sp>
      <p:sp>
        <p:nvSpPr>
          <p:cNvPr id="261127" name="Rectangle 7"/>
          <p:cNvSpPr>
            <a:spLocks noGrp="1" noChangeArrowheads="1"/>
          </p:cNvSpPr>
          <p:nvPr>
            <p:ph type="sldNum" sz="quarter" idx="5"/>
          </p:nvPr>
        </p:nvSpPr>
        <p:spPr bwMode="auto">
          <a:xfrm>
            <a:off x="4022725" y="8916988"/>
            <a:ext cx="3078163" cy="469900"/>
          </a:xfrm>
          <a:prstGeom prst="rect">
            <a:avLst/>
          </a:prstGeom>
          <a:noFill/>
          <a:ln w="9525">
            <a:noFill/>
            <a:miter lim="800000"/>
            <a:headEnd/>
            <a:tailEnd/>
          </a:ln>
        </p:spPr>
        <p:txBody>
          <a:bodyPr vert="horz" wrap="square" lIns="94229" tIns="47114" rIns="94229" bIns="47114" numCol="1" anchor="b" anchorCtr="0" compatLnSpc="1">
            <a:prstTxWarp prst="textNoShape">
              <a:avLst/>
            </a:prstTxWarp>
          </a:bodyPr>
          <a:lstStyle>
            <a:lvl1pPr algn="r" defTabSz="942975" eaLnBrk="1" hangingPunct="1">
              <a:lnSpc>
                <a:spcPct val="100000"/>
              </a:lnSpc>
              <a:spcBef>
                <a:spcPct val="0"/>
              </a:spcBef>
              <a:defRPr sz="1200">
                <a:solidFill>
                  <a:schemeClr val="tx1"/>
                </a:solidFill>
                <a:latin typeface="Arial" charset="0"/>
                <a:ea typeface="ＭＳ Ｐゴシック" pitchFamily="80" charset="-128"/>
                <a:cs typeface="Arial" charset="0"/>
              </a:defRPr>
            </a:lvl1pPr>
          </a:lstStyle>
          <a:p>
            <a:pPr>
              <a:defRPr/>
            </a:pPr>
            <a:fld id="{3CE8CC8D-62FF-4FBE-A7E3-E15DCE20D973}" type="slidenum">
              <a:rPr lang="en-US"/>
              <a:pPr>
                <a:defRPr/>
              </a:pPr>
              <a:t>‹#›</a:t>
            </a:fld>
            <a:endParaRPr lang="en-US" dirty="0"/>
          </a:p>
        </p:txBody>
      </p:sp>
    </p:spTree>
    <p:extLst>
      <p:ext uri="{BB962C8B-B14F-4D97-AF65-F5344CB8AC3E}">
        <p14:creationId xmlns:p14="http://schemas.microsoft.com/office/powerpoint/2010/main" val="25455388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GB" dirty="0" smtClean="0"/>
          </a:p>
        </p:txBody>
      </p:sp>
      <p:sp>
        <p:nvSpPr>
          <p:cNvPr id="4" name="Slide Number Placeholder 3"/>
          <p:cNvSpPr>
            <a:spLocks noGrp="1"/>
          </p:cNvSpPr>
          <p:nvPr>
            <p:ph type="sldNum" sz="quarter" idx="10"/>
          </p:nvPr>
        </p:nvSpPr>
        <p:spPr/>
        <p:txBody>
          <a:bodyPr/>
          <a:lstStyle/>
          <a:p>
            <a:fld id="{C4DC9619-608D-412B-A20B-E40697D33B17}"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0E0C64EA-5610-4D58-9D40-14E2612C014D}" type="slidenum">
              <a:rPr lang="en-US" smtClean="0">
                <a:solidFill>
                  <a:srgbClr val="000000"/>
                </a:solidFill>
                <a:latin typeface="Arial" pitchFamily="34" charset="0"/>
                <a:cs typeface="Arial" pitchFamily="34" charset="0"/>
              </a:rPr>
              <a:pPr/>
              <a:t>11</a:t>
            </a:fld>
            <a:endParaRPr lang="en-US" dirty="0" smtClean="0">
              <a:solidFill>
                <a:srgbClr val="000000"/>
              </a:solidFill>
              <a:latin typeface="Arial" pitchFamily="34" charset="0"/>
              <a:cs typeface="Arial" pitchFamily="34"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r>
              <a:rPr lang="en-US" dirty="0" smtClean="0">
                <a:latin typeface="Arial" pitchFamily="34" charset="0"/>
                <a:cs typeface="Arial" pitchFamily="34" charset="0"/>
              </a:rPr>
              <a:t>A subset</a:t>
            </a:r>
            <a:r>
              <a:rPr lang="en-US" baseline="0" dirty="0" smtClean="0">
                <a:latin typeface="Arial" pitchFamily="34" charset="0"/>
                <a:cs typeface="Arial" pitchFamily="34" charset="0"/>
              </a:rPr>
              <a:t> of your clinically relevant content is available thru OMD and puts your holdings in the hands of you clinicians.</a:t>
            </a:r>
          </a:p>
          <a:p>
            <a:pPr eaLnBrk="1" hangingPunct="1"/>
            <a:r>
              <a:rPr lang="en-US" baseline="0" dirty="0" smtClean="0">
                <a:latin typeface="Arial" pitchFamily="34" charset="0"/>
                <a:cs typeface="Arial" pitchFamily="34" charset="0"/>
              </a:rPr>
              <a:t>This is what is searchable and accessible in OMD.</a:t>
            </a:r>
            <a:endParaRPr lang="en-US" dirty="0" smtClean="0">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put OMD in the hand</a:t>
            </a:r>
            <a:r>
              <a:rPr lang="en-US" baseline="0" dirty="0" smtClean="0"/>
              <a:t>s of physicians and other clinicians who uses real world clinical searches and compared OMD to other products in the marketplace.  As you can see by the light blue bar which is OMD more favorable in search relevancy and documents that come to the top that answer their clinical question.</a:t>
            </a:r>
            <a:endParaRPr lang="en-US" dirty="0"/>
          </a:p>
        </p:txBody>
      </p:sp>
      <p:sp>
        <p:nvSpPr>
          <p:cNvPr id="4" name="Slide Number Placeholder 3"/>
          <p:cNvSpPr>
            <a:spLocks noGrp="1"/>
          </p:cNvSpPr>
          <p:nvPr>
            <p:ph type="sldNum" sz="quarter" idx="10"/>
          </p:nvPr>
        </p:nvSpPr>
        <p:spPr/>
        <p:txBody>
          <a:bodyPr/>
          <a:lstStyle/>
          <a:p>
            <a:pPr>
              <a:defRPr/>
            </a:pPr>
            <a:fld id="{3CE8CC8D-62FF-4FBE-A7E3-E15DCE20D973}" type="slidenum">
              <a:rPr lang="en-US" smtClean="0"/>
              <a:pPr>
                <a:defRPr/>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what those</a:t>
            </a:r>
            <a:r>
              <a:rPr lang="en-US" baseline="0" dirty="0" smtClean="0"/>
              <a:t> testers said about OMD!  Read the testimonials </a:t>
            </a:r>
            <a:r>
              <a:rPr lang="en-US" baseline="0" dirty="0" smtClean="0">
                <a:sym typeface="Wingdings" pitchFamily="2" charset="2"/>
              </a:rPr>
              <a:t></a:t>
            </a:r>
            <a:endParaRPr lang="en-US" dirty="0"/>
          </a:p>
        </p:txBody>
      </p:sp>
      <p:sp>
        <p:nvSpPr>
          <p:cNvPr id="4" name="Slide Number Placeholder 3"/>
          <p:cNvSpPr>
            <a:spLocks noGrp="1"/>
          </p:cNvSpPr>
          <p:nvPr>
            <p:ph type="sldNum" sz="quarter" idx="10"/>
          </p:nvPr>
        </p:nvSpPr>
        <p:spPr/>
        <p:txBody>
          <a:bodyPr/>
          <a:lstStyle/>
          <a:p>
            <a:pPr>
              <a:defRPr/>
            </a:pPr>
            <a:fld id="{3CE8CC8D-62FF-4FBE-A7E3-E15DCE20D973}" type="slidenum">
              <a:rPr lang="en-US" smtClean="0"/>
              <a:pPr>
                <a:defRPr/>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latin typeface="Arial" charset="0"/>
                <a:ea typeface="+mn-ea"/>
                <a:cs typeface="Arial" charset="0"/>
              </a:rPr>
              <a:t>We felt as if there was a great opportunity for Ovid to develop a product like OvidMD in the marketplace as it is a combination of our intelligent capabilities and rich content</a:t>
            </a:r>
            <a:endParaRPr lang="en-US" sz="1200" kern="1200" dirty="0" smtClean="0">
              <a:solidFill>
                <a:schemeClr val="tx1"/>
              </a:solidFill>
              <a:latin typeface="Arial"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3CE8CC8D-62FF-4FBE-A7E3-E15DCE20D973}" type="slidenum">
              <a:rPr lang="en-US" smtClean="0"/>
              <a:pPr>
                <a:defRPr/>
              </a:pPr>
              <a:t>15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kern="1200" dirty="0" smtClean="0">
                <a:solidFill>
                  <a:schemeClr val="tx1"/>
                </a:solidFill>
                <a:latin typeface="Arial" charset="0"/>
                <a:ea typeface="+mn-ea"/>
                <a:cs typeface="Arial" charset="0"/>
              </a:rPr>
              <a:t>Physicians have very little time and need current, reliable answers to their clinical questions delivered quickly and easily.</a:t>
            </a:r>
            <a:endParaRPr lang="en-US" sz="1200" kern="1200" dirty="0" smtClean="0">
              <a:solidFill>
                <a:schemeClr val="tx1"/>
              </a:solidFill>
              <a:latin typeface="Arial" charset="0"/>
              <a:ea typeface="+mn-ea"/>
              <a:cs typeface="Arial" charset="0"/>
            </a:endParaRPr>
          </a:p>
          <a:p>
            <a:r>
              <a:rPr lang="en-US" sz="1200" b="1" kern="1200" dirty="0" smtClean="0">
                <a:solidFill>
                  <a:schemeClr val="tx1"/>
                </a:solidFill>
                <a:latin typeface="Arial" charset="0"/>
                <a:ea typeface="+mn-ea"/>
                <a:cs typeface="Arial" charset="0"/>
              </a:rPr>
              <a:t>It is the First clinical tool from Ovid designed for and tested by physicians and other clinicians to find quick answers to clinical questions backed by comprehensive, evidence-based research from sources you trust in a single easy to use interface.</a:t>
            </a:r>
            <a:endParaRPr lang="en-US" sz="1200" kern="1200" dirty="0" smtClean="0">
              <a:solidFill>
                <a:schemeClr val="tx1"/>
              </a:solidFill>
              <a:latin typeface="Arial" charset="0"/>
              <a:ea typeface="+mn-ea"/>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Arial" charset="0"/>
              <a:ea typeface="+mn-ea"/>
              <a:cs typeface="Arial" charset="0"/>
            </a:endParaRPr>
          </a:p>
          <a:p>
            <a:r>
              <a:rPr lang="en-US" sz="1200" kern="1200" dirty="0" smtClean="0">
                <a:solidFill>
                  <a:schemeClr val="tx1"/>
                </a:solidFill>
                <a:latin typeface="Arial" charset="0"/>
                <a:ea typeface="+mn-ea"/>
                <a:cs typeface="Arial" charset="0"/>
              </a:rPr>
              <a:t>OvidMD</a:t>
            </a:r>
            <a:r>
              <a:rPr lang="en-US" sz="1200" b="1" kern="1200" dirty="0" smtClean="0">
                <a:solidFill>
                  <a:schemeClr val="tx1"/>
                </a:solidFill>
                <a:latin typeface="Arial" charset="0"/>
                <a:ea typeface="+mn-ea"/>
                <a:cs typeface="Arial" charset="0"/>
              </a:rPr>
              <a:t> </a:t>
            </a:r>
            <a:r>
              <a:rPr lang="en-US" sz="1200" kern="1200" dirty="0" smtClean="0">
                <a:solidFill>
                  <a:schemeClr val="tx1"/>
                </a:solidFill>
                <a:latin typeface="Arial" charset="0"/>
                <a:ea typeface="+mn-ea"/>
                <a:cs typeface="Arial" charset="0"/>
              </a:rPr>
              <a:t>gets “research into practice” by making the resources from Ovid much more accessible to clinicians </a:t>
            </a:r>
          </a:p>
          <a:p>
            <a:endParaRPr lang="en-US" sz="1200" kern="1200" dirty="0" smtClean="0">
              <a:solidFill>
                <a:schemeClr val="tx1"/>
              </a:solidFill>
              <a:latin typeface="Arial" charset="0"/>
              <a:ea typeface="+mn-ea"/>
              <a:cs typeface="Arial" charset="0"/>
            </a:endParaRPr>
          </a:p>
          <a:p>
            <a:r>
              <a:rPr lang="en-US" sz="1200" kern="1200" dirty="0" smtClean="0">
                <a:solidFill>
                  <a:schemeClr val="tx1"/>
                </a:solidFill>
                <a:latin typeface="Arial" charset="0"/>
                <a:ea typeface="+mn-ea"/>
                <a:cs typeface="Arial" charset="0"/>
              </a:rPr>
              <a:t>Our goal with OvidMD is to improve patient care and clinical outcomes by informing clinical decisions with relevant, evidence-based information.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Arial" charset="0"/>
              <a:ea typeface="+mn-ea"/>
              <a:cs typeface="Arial" charset="0"/>
            </a:endParaRPr>
          </a:p>
          <a:p>
            <a:endParaRPr lang="en-GB" dirty="0" smtClean="0"/>
          </a:p>
        </p:txBody>
      </p:sp>
      <p:sp>
        <p:nvSpPr>
          <p:cNvPr id="4" name="Slide Number Placeholder 3"/>
          <p:cNvSpPr>
            <a:spLocks noGrp="1"/>
          </p:cNvSpPr>
          <p:nvPr>
            <p:ph type="sldNum" sz="quarter" idx="10"/>
          </p:nvPr>
        </p:nvSpPr>
        <p:spPr/>
        <p:txBody>
          <a:bodyPr/>
          <a:lstStyle/>
          <a:p>
            <a:fld id="{C4DC9619-608D-412B-A20B-E40697D33B17}" type="slidenum">
              <a:rPr lang="en-US" smtClean="0"/>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DEMO use demo script in</a:t>
            </a:r>
            <a:r>
              <a:rPr lang="en-US" baseline="0" dirty="0" smtClean="0"/>
              <a:t> Sales Manual.</a:t>
            </a:r>
          </a:p>
          <a:p>
            <a:endParaRPr lang="en-US" baseline="0" dirty="0" smtClean="0"/>
          </a:p>
          <a:p>
            <a:r>
              <a:rPr lang="en-US" baseline="0" dirty="0" smtClean="0"/>
              <a:t>Search Hypertension, Hypertension Treatment, Hypertension Treatment Elderly</a:t>
            </a:r>
          </a:p>
        </p:txBody>
      </p:sp>
      <p:sp>
        <p:nvSpPr>
          <p:cNvPr id="4" name="Slide Number Placeholder 3"/>
          <p:cNvSpPr>
            <a:spLocks noGrp="1"/>
          </p:cNvSpPr>
          <p:nvPr>
            <p:ph type="sldNum" sz="quarter" idx="10"/>
          </p:nvPr>
        </p:nvSpPr>
        <p:spPr/>
        <p:txBody>
          <a:bodyPr/>
          <a:lstStyle/>
          <a:p>
            <a:pPr>
              <a:defRPr/>
            </a:pPr>
            <a:fld id="{3CE8CC8D-62FF-4FBE-A7E3-E15DCE20D973}" type="slidenum">
              <a:rPr lang="en-US" smtClean="0"/>
              <a:pPr>
                <a:defRPr/>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txBox="1">
            <a:spLocks noGrp="1" noChangeArrowheads="1"/>
          </p:cNvSpPr>
          <p:nvPr/>
        </p:nvSpPr>
        <p:spPr bwMode="auto">
          <a:xfrm>
            <a:off x="4022727" y="8916988"/>
            <a:ext cx="3078163" cy="469900"/>
          </a:xfrm>
          <a:prstGeom prst="rect">
            <a:avLst/>
          </a:prstGeom>
          <a:noFill/>
          <a:ln w="9525">
            <a:noFill/>
            <a:miter lim="800000"/>
            <a:headEnd/>
            <a:tailEnd/>
          </a:ln>
        </p:spPr>
        <p:txBody>
          <a:bodyPr lIns="94209" tIns="47104" rIns="94209" bIns="47104" anchor="b"/>
          <a:lstStyle/>
          <a:p>
            <a:pPr algn="r" defTabSz="942777"/>
            <a:fld id="{B7AE3287-505E-4739-BEF4-0A47BB0608C8}" type="slidenum">
              <a:rPr lang="en-US" sz="1200">
                <a:latin typeface="Arial" charset="0"/>
                <a:cs typeface="ＭＳ Ｐゴシック"/>
              </a:rPr>
              <a:pPr algn="r" defTabSz="942777"/>
              <a:t>5</a:t>
            </a:fld>
            <a:endParaRPr lang="en-US" sz="1200" dirty="0">
              <a:latin typeface="Arial" charset="0"/>
              <a:cs typeface="ＭＳ Ｐゴシック"/>
            </a:endParaRPr>
          </a:p>
        </p:txBody>
      </p:sp>
      <p:sp>
        <p:nvSpPr>
          <p:cNvPr id="47106" name="Rectangle 1026"/>
          <p:cNvSpPr>
            <a:spLocks noGrp="1" noRot="1" noChangeAspect="1" noChangeArrowheads="1" noTextEdit="1"/>
          </p:cNvSpPr>
          <p:nvPr>
            <p:ph type="sldImg"/>
          </p:nvPr>
        </p:nvSpPr>
        <p:spPr>
          <a:ln/>
        </p:spPr>
      </p:sp>
      <p:sp>
        <p:nvSpPr>
          <p:cNvPr id="47107" name="Rectangle 1027"/>
          <p:cNvSpPr>
            <a:spLocks noGrp="1" noChangeArrowheads="1"/>
          </p:cNvSpPr>
          <p:nvPr>
            <p:ph type="body" idx="1"/>
          </p:nvPr>
        </p:nvSpPr>
        <p:spPr>
          <a:noFill/>
          <a:ln/>
        </p:spPr>
        <p:txBody>
          <a:bodyPr/>
          <a:lstStyle/>
          <a:p>
            <a:r>
              <a:rPr lang="en-US" sz="1200" b="1" kern="1200" dirty="0" smtClean="0">
                <a:solidFill>
                  <a:schemeClr val="tx1"/>
                </a:solidFill>
                <a:latin typeface="Arial" charset="0"/>
                <a:ea typeface="+mn-ea"/>
                <a:cs typeface="Arial" charset="0"/>
              </a:rPr>
              <a:t>Time is the key element we asked clinicians- How much time do you spend on average find an answer to a clinical question.</a:t>
            </a:r>
            <a:endParaRPr lang="en-US" sz="1100" kern="1200" dirty="0" smtClean="0">
              <a:solidFill>
                <a:schemeClr val="tx1"/>
              </a:solidFill>
              <a:latin typeface="Arial" charset="0"/>
              <a:ea typeface="+mn-ea"/>
              <a:cs typeface="Arial" charset="0"/>
            </a:endParaRPr>
          </a:p>
          <a:p>
            <a:pPr lvl="0"/>
            <a:r>
              <a:rPr lang="en-US" sz="1200" b="1" u="sng" kern="1200" dirty="0" smtClean="0">
                <a:solidFill>
                  <a:schemeClr val="tx1"/>
                </a:solidFill>
                <a:latin typeface="Arial" charset="0"/>
                <a:ea typeface="+mn-ea"/>
                <a:cs typeface="Arial" charset="0"/>
              </a:rPr>
              <a:t>More than</a:t>
            </a:r>
            <a:r>
              <a:rPr lang="en-US" sz="1200" b="1" u="sng" kern="1200" baseline="0" dirty="0" smtClean="0">
                <a:solidFill>
                  <a:schemeClr val="tx1"/>
                </a:solidFill>
                <a:latin typeface="Arial" charset="0"/>
                <a:ea typeface="+mn-ea"/>
                <a:cs typeface="Arial" charset="0"/>
              </a:rPr>
              <a:t> 15 minutes</a:t>
            </a:r>
            <a:r>
              <a:rPr lang="en-US" sz="1200" b="1" u="none" kern="1200" baseline="0" dirty="0" smtClean="0">
                <a:solidFill>
                  <a:schemeClr val="tx1"/>
                </a:solidFill>
                <a:latin typeface="Arial" charset="0"/>
                <a:ea typeface="+mn-ea"/>
                <a:cs typeface="Arial" charset="0"/>
              </a:rPr>
              <a:t>:</a:t>
            </a:r>
          </a:p>
          <a:p>
            <a:pPr lvl="0"/>
            <a:r>
              <a:rPr lang="en-US" sz="1200" u="none" kern="1200" dirty="0" smtClean="0">
                <a:solidFill>
                  <a:schemeClr val="tx1"/>
                </a:solidFill>
                <a:latin typeface="Arial" charset="0"/>
                <a:ea typeface="+mn-ea"/>
                <a:cs typeface="Arial" charset="0"/>
              </a:rPr>
              <a:t>OvidSP</a:t>
            </a:r>
            <a:r>
              <a:rPr lang="en-US" sz="1200" kern="1200" dirty="0" smtClean="0">
                <a:solidFill>
                  <a:schemeClr val="tx1"/>
                </a:solidFill>
                <a:latin typeface="Arial" charset="0"/>
                <a:ea typeface="+mn-ea"/>
                <a:cs typeface="Arial" charset="0"/>
              </a:rPr>
              <a:t> supports researchers who dedicate on average 15 min or more on research which is time intensive.</a:t>
            </a:r>
            <a:r>
              <a:rPr lang="en-US" sz="1100" kern="1200" baseline="0" dirty="0" smtClean="0">
                <a:solidFill>
                  <a:schemeClr val="tx1"/>
                </a:solidFill>
                <a:latin typeface="Arial" charset="0"/>
                <a:ea typeface="+mn-ea"/>
                <a:cs typeface="Arial" charset="0"/>
              </a:rPr>
              <a:t> </a:t>
            </a:r>
            <a:r>
              <a:rPr lang="en-US" sz="1200" kern="1200" dirty="0" smtClean="0">
                <a:solidFill>
                  <a:schemeClr val="tx1"/>
                </a:solidFill>
                <a:latin typeface="Arial" charset="0"/>
                <a:ea typeface="+mn-ea"/>
                <a:cs typeface="Arial" charset="0"/>
              </a:rPr>
              <a:t>Researchers need precision searching tools for that deep medical research which OvidSP meets those needs</a:t>
            </a:r>
            <a:r>
              <a:rPr lang="en-US" sz="1100" kern="1200" dirty="0" smtClean="0">
                <a:solidFill>
                  <a:schemeClr val="tx1"/>
                </a:solidFill>
                <a:latin typeface="Arial" charset="0"/>
                <a:ea typeface="+mn-ea"/>
                <a:cs typeface="Arial" charset="0"/>
              </a:rPr>
              <a:t>.</a:t>
            </a:r>
            <a:r>
              <a:rPr lang="en-US" sz="1100" kern="1200" baseline="0" dirty="0" smtClean="0">
                <a:solidFill>
                  <a:schemeClr val="tx1"/>
                </a:solidFill>
                <a:latin typeface="Arial" charset="0"/>
                <a:ea typeface="+mn-ea"/>
                <a:cs typeface="Arial" charset="0"/>
              </a:rPr>
              <a:t>  </a:t>
            </a:r>
            <a:r>
              <a:rPr lang="en-US" sz="1200" kern="1200" dirty="0" smtClean="0">
                <a:solidFill>
                  <a:schemeClr val="tx1"/>
                </a:solidFill>
                <a:latin typeface="Arial" charset="0"/>
                <a:ea typeface="+mn-ea"/>
                <a:cs typeface="Arial" charset="0"/>
              </a:rPr>
              <a:t>We know physicians are brilliant but they are not brilliant searchers and these types of tools do not best fit their research needs.</a:t>
            </a:r>
            <a:endParaRPr lang="en-US" sz="1100" kern="1200" dirty="0" smtClean="0">
              <a:solidFill>
                <a:schemeClr val="tx1"/>
              </a:solidFill>
              <a:latin typeface="Arial" charset="0"/>
              <a:ea typeface="+mn-ea"/>
              <a:cs typeface="Arial" charset="0"/>
            </a:endParaRPr>
          </a:p>
          <a:p>
            <a:pPr lvl="0"/>
            <a:r>
              <a:rPr lang="en-US" sz="1200" b="1" u="sng" kern="1200" dirty="0" smtClean="0">
                <a:solidFill>
                  <a:schemeClr val="tx1"/>
                </a:solidFill>
                <a:latin typeface="Arial" charset="0"/>
                <a:ea typeface="+mn-ea"/>
                <a:cs typeface="Arial" charset="0"/>
              </a:rPr>
              <a:t>2-3 minutes Point of Care tools like UTD:</a:t>
            </a:r>
          </a:p>
          <a:p>
            <a:pPr lvl="0"/>
            <a:r>
              <a:rPr lang="en-US" sz="1200" kern="1200" dirty="0" smtClean="0">
                <a:solidFill>
                  <a:schemeClr val="tx1"/>
                </a:solidFill>
                <a:latin typeface="Arial" charset="0"/>
                <a:ea typeface="+mn-ea"/>
                <a:cs typeface="Arial" charset="0"/>
              </a:rPr>
              <a:t>Is meant to meet the need for quick (in some cases life or death) answers while the clinician is at</a:t>
            </a:r>
            <a:r>
              <a:rPr lang="en-US" sz="1200" kern="1200" baseline="0" dirty="0" smtClean="0">
                <a:solidFill>
                  <a:schemeClr val="tx1"/>
                </a:solidFill>
                <a:latin typeface="Arial" charset="0"/>
                <a:ea typeface="+mn-ea"/>
                <a:cs typeface="Arial" charset="0"/>
              </a:rPr>
              <a:t> the patients bedside</a:t>
            </a:r>
            <a:r>
              <a:rPr lang="en-US" sz="1200" kern="1200" dirty="0" smtClean="0">
                <a:solidFill>
                  <a:schemeClr val="tx1"/>
                </a:solidFill>
                <a:latin typeface="Arial" charset="0"/>
                <a:ea typeface="+mn-ea"/>
                <a:cs typeface="Arial" charset="0"/>
              </a:rPr>
              <a:t>, where they may be very minimal time to get what they need, very time sensitive can go deeper/take longer.</a:t>
            </a:r>
            <a:endParaRPr lang="en-US" sz="1100" kern="1200" dirty="0" smtClean="0">
              <a:solidFill>
                <a:schemeClr val="tx1"/>
              </a:solidFill>
              <a:latin typeface="Arial" charset="0"/>
              <a:ea typeface="+mn-ea"/>
              <a:cs typeface="Arial" charset="0"/>
            </a:endParaRPr>
          </a:p>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txBox="1">
            <a:spLocks noGrp="1" noChangeArrowheads="1"/>
          </p:cNvSpPr>
          <p:nvPr/>
        </p:nvSpPr>
        <p:spPr bwMode="auto">
          <a:xfrm>
            <a:off x="4022727" y="8916988"/>
            <a:ext cx="3078163" cy="469900"/>
          </a:xfrm>
          <a:prstGeom prst="rect">
            <a:avLst/>
          </a:prstGeom>
          <a:noFill/>
          <a:ln w="9525">
            <a:noFill/>
            <a:miter lim="800000"/>
            <a:headEnd/>
            <a:tailEnd/>
          </a:ln>
        </p:spPr>
        <p:txBody>
          <a:bodyPr lIns="94209" tIns="47104" rIns="94209" bIns="47104" anchor="b"/>
          <a:lstStyle/>
          <a:p>
            <a:pPr algn="r" defTabSz="942777"/>
            <a:fld id="{B7AE3287-505E-4739-BEF4-0A47BB0608C8}" type="slidenum">
              <a:rPr lang="en-US" sz="1200">
                <a:latin typeface="Arial" charset="0"/>
                <a:cs typeface="ＭＳ Ｐゴシック"/>
              </a:rPr>
              <a:pPr algn="r" defTabSz="942777"/>
              <a:t>6</a:t>
            </a:fld>
            <a:endParaRPr lang="en-US" sz="1200" dirty="0">
              <a:latin typeface="Arial" charset="0"/>
              <a:cs typeface="ＭＳ Ｐゴシック"/>
            </a:endParaRPr>
          </a:p>
        </p:txBody>
      </p:sp>
      <p:sp>
        <p:nvSpPr>
          <p:cNvPr id="47106" name="Rectangle 1026"/>
          <p:cNvSpPr>
            <a:spLocks noGrp="1" noRot="1" noChangeAspect="1" noChangeArrowheads="1" noTextEdit="1"/>
          </p:cNvSpPr>
          <p:nvPr>
            <p:ph type="sldImg"/>
          </p:nvPr>
        </p:nvSpPr>
        <p:spPr>
          <a:ln/>
        </p:spPr>
      </p:sp>
      <p:sp>
        <p:nvSpPr>
          <p:cNvPr id="47107" name="Rectangle 1027"/>
          <p:cNvSpPr>
            <a:spLocks noGrp="1" noChangeArrowheads="1"/>
          </p:cNvSpPr>
          <p:nvPr>
            <p:ph type="body" idx="1"/>
          </p:nvPr>
        </p:nvSpPr>
        <p:spPr>
          <a:noFill/>
          <a:ln/>
        </p:spPr>
        <p:txBody>
          <a:bodyPr/>
          <a:lstStyle/>
          <a:p>
            <a:pPr lvl="0"/>
            <a:r>
              <a:rPr lang="en-US" sz="1200" b="1" kern="1200" dirty="0" smtClean="0">
                <a:solidFill>
                  <a:schemeClr val="tx1"/>
                </a:solidFill>
                <a:latin typeface="Arial" charset="0"/>
                <a:ea typeface="+mn-ea"/>
                <a:cs typeface="Arial" charset="0"/>
              </a:rPr>
              <a:t>Key area of focus for OvidMD is 5-15 minutes time flexible</a:t>
            </a:r>
            <a:endParaRPr lang="en-US" sz="1100" b="1" kern="1200" dirty="0" smtClean="0">
              <a:solidFill>
                <a:schemeClr val="tx1"/>
              </a:solidFill>
              <a:latin typeface="Arial" charset="0"/>
              <a:ea typeface="+mn-ea"/>
              <a:cs typeface="Arial" charset="0"/>
            </a:endParaRPr>
          </a:p>
          <a:p>
            <a:pPr lvl="0"/>
            <a:r>
              <a:rPr lang="en-US" sz="1100" b="0" kern="1200" dirty="0" smtClean="0">
                <a:solidFill>
                  <a:schemeClr val="tx1"/>
                </a:solidFill>
                <a:latin typeface="Arial" charset="0"/>
                <a:ea typeface="+mn-ea"/>
                <a:cs typeface="Arial" charset="0"/>
              </a:rPr>
              <a:t>OMD</a:t>
            </a:r>
            <a:r>
              <a:rPr lang="en-US" sz="1100" b="0" kern="1200" baseline="0" dirty="0" smtClean="0">
                <a:solidFill>
                  <a:schemeClr val="tx1"/>
                </a:solidFill>
                <a:latin typeface="Arial" charset="0"/>
                <a:ea typeface="+mn-ea"/>
                <a:cs typeface="Arial" charset="0"/>
              </a:rPr>
              <a:t> </a:t>
            </a:r>
            <a:r>
              <a:rPr lang="en-US" sz="1200" kern="1200" dirty="0" smtClean="0">
                <a:solidFill>
                  <a:schemeClr val="tx1"/>
                </a:solidFill>
                <a:latin typeface="Arial" charset="0"/>
                <a:ea typeface="+mn-ea"/>
                <a:cs typeface="Arial" charset="0"/>
              </a:rPr>
              <a:t>offers a variety of content that can fit into the few minutes that are available when a physician is with a patient (print out a patient handout)</a:t>
            </a:r>
            <a:r>
              <a:rPr lang="en-US" sz="1100" kern="1200" dirty="0" smtClean="0">
                <a:solidFill>
                  <a:schemeClr val="tx1"/>
                </a:solidFill>
                <a:latin typeface="Arial" charset="0"/>
                <a:ea typeface="+mn-ea"/>
                <a:cs typeface="Arial" charset="0"/>
              </a:rPr>
              <a:t>.</a:t>
            </a:r>
            <a:r>
              <a:rPr lang="en-US" sz="1100" kern="1200" baseline="0" dirty="0" smtClean="0">
                <a:solidFill>
                  <a:schemeClr val="tx1"/>
                </a:solidFill>
                <a:latin typeface="Arial" charset="0"/>
                <a:ea typeface="+mn-ea"/>
                <a:cs typeface="Arial" charset="0"/>
              </a:rPr>
              <a:t> </a:t>
            </a:r>
            <a:r>
              <a:rPr lang="en-US" sz="1200" kern="1200" dirty="0" smtClean="0">
                <a:solidFill>
                  <a:schemeClr val="tx1"/>
                </a:solidFill>
                <a:latin typeface="Arial" charset="0"/>
                <a:ea typeface="+mn-ea"/>
                <a:cs typeface="Arial" charset="0"/>
              </a:rPr>
              <a:t>Within the 5-10 minutes that may be available during a break in preparation to meet with a patient, or up to 15 minutes for more in-depth research to prepare for presentations or after meeting with patients that day.</a:t>
            </a:r>
          </a:p>
          <a:p>
            <a:pPr lvl="0"/>
            <a:r>
              <a:rPr lang="en-US" sz="1200" kern="1200" dirty="0" smtClean="0">
                <a:solidFill>
                  <a:schemeClr val="tx1"/>
                </a:solidFill>
                <a:latin typeface="Arial" charset="0"/>
                <a:ea typeface="+mn-ea"/>
                <a:cs typeface="Arial" charset="0"/>
              </a:rPr>
              <a:t>OMD bridges that gap</a:t>
            </a:r>
            <a:r>
              <a:rPr lang="en-US" sz="1200" kern="1200" baseline="0" dirty="0" smtClean="0">
                <a:solidFill>
                  <a:schemeClr val="tx1"/>
                </a:solidFill>
                <a:latin typeface="Arial" charset="0"/>
                <a:ea typeface="+mn-ea"/>
                <a:cs typeface="Arial" charset="0"/>
              </a:rPr>
              <a:t> between the point of care tool like UTD and that deep medical research workflow tool like OSP</a:t>
            </a:r>
            <a:endParaRPr lang="en-US" sz="1100" kern="1200" dirty="0" smtClean="0">
              <a:solidFill>
                <a:schemeClr val="tx1"/>
              </a:solidFill>
              <a:latin typeface="Arial" charset="0"/>
              <a:ea typeface="+mn-ea"/>
              <a:cs typeface="Arial" charset="0"/>
            </a:endParaRPr>
          </a:p>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baseline="0" dirty="0" smtClean="0">
                <a:solidFill>
                  <a:schemeClr val="tx1"/>
                </a:solidFill>
                <a:latin typeface="Arial" charset="0"/>
                <a:ea typeface="+mn-ea"/>
                <a:cs typeface="Arial" charset="0"/>
              </a:rPr>
              <a:t>Easy</a:t>
            </a:r>
            <a:r>
              <a:rPr lang="en-US" sz="1200" kern="1200" baseline="0" dirty="0" smtClean="0">
                <a:solidFill>
                  <a:schemeClr val="tx1"/>
                </a:solidFill>
                <a:latin typeface="Arial" charset="0"/>
                <a:ea typeface="+mn-ea"/>
                <a:cs typeface="Arial" charset="0"/>
              </a:rPr>
              <a:t> to use and navigate through in one Single, easy-to-use interface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baseline="0" dirty="0" smtClean="0">
                <a:solidFill>
                  <a:schemeClr val="tx1"/>
                </a:solidFill>
                <a:latin typeface="Arial" charset="0"/>
                <a:ea typeface="+mn-ea"/>
                <a:cs typeface="Arial" charset="0"/>
              </a:rPr>
              <a:t>Fast</a:t>
            </a:r>
            <a:r>
              <a:rPr lang="en-US" sz="1200" kern="1200" baseline="0" dirty="0" smtClean="0">
                <a:solidFill>
                  <a:schemeClr val="tx1"/>
                </a:solidFill>
                <a:latin typeface="Arial" charset="0"/>
                <a:ea typeface="+mn-ea"/>
                <a:cs typeface="Arial" charset="0"/>
              </a:rPr>
              <a:t> - Quick &amp; accurate answers to make the best, evidence-based clinical decisions for every patient – whether you have 5 or 15 minutes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baseline="0" dirty="0" smtClean="0">
                <a:solidFill>
                  <a:schemeClr val="tx1"/>
                </a:solidFill>
                <a:latin typeface="Arial" charset="0"/>
                <a:ea typeface="+mn-ea"/>
                <a:cs typeface="Arial" charset="0"/>
              </a:rPr>
              <a:t>Clear - </a:t>
            </a:r>
            <a:r>
              <a:rPr lang="en-US" sz="1200" kern="1200" baseline="0" dirty="0" smtClean="0">
                <a:solidFill>
                  <a:schemeClr val="tx1"/>
                </a:solidFill>
                <a:latin typeface="Arial" charset="0"/>
                <a:ea typeface="+mn-ea"/>
                <a:cs typeface="Arial" charset="0"/>
              </a:rPr>
              <a:t>One search uncovers a breadth of content with latest treatment options, evidence-based guidelines, and drug therapies, lets you download Customizable patient handouts, link instantly to full text, review articles and more </a:t>
            </a:r>
          </a:p>
          <a:p>
            <a:r>
              <a:rPr lang="en-US" sz="1200" kern="1200" baseline="0" dirty="0" smtClean="0">
                <a:solidFill>
                  <a:schemeClr val="tx1"/>
                </a:solidFill>
                <a:latin typeface="Arial" charset="0"/>
                <a:ea typeface="+mn-ea"/>
                <a:cs typeface="Arial" charset="0"/>
              </a:rPr>
              <a:t>Stay </a:t>
            </a:r>
            <a:r>
              <a:rPr lang="en-US" sz="1200" b="1" kern="1200" baseline="0" dirty="0" smtClean="0">
                <a:solidFill>
                  <a:schemeClr val="tx1"/>
                </a:solidFill>
                <a:latin typeface="Arial" charset="0"/>
                <a:ea typeface="+mn-ea"/>
                <a:cs typeface="Arial" charset="0"/>
              </a:rPr>
              <a:t>Current</a:t>
            </a:r>
            <a:r>
              <a:rPr lang="en-US" sz="1200" kern="1200" baseline="0" dirty="0" smtClean="0">
                <a:solidFill>
                  <a:schemeClr val="tx1"/>
                </a:solidFill>
                <a:latin typeface="Arial" charset="0"/>
                <a:ea typeface="+mn-ea"/>
                <a:cs typeface="Arial" charset="0"/>
              </a:rPr>
              <a:t> and informed</a:t>
            </a:r>
          </a:p>
          <a:p>
            <a:r>
              <a:rPr lang="en-US" sz="1200" kern="1200" baseline="0" dirty="0" smtClean="0">
                <a:solidFill>
                  <a:schemeClr val="tx1"/>
                </a:solidFill>
                <a:latin typeface="Arial" charset="0"/>
                <a:ea typeface="+mn-ea"/>
                <a:cs typeface="Arial" charset="0"/>
              </a:rPr>
              <a:t>Backed by </a:t>
            </a:r>
            <a:r>
              <a:rPr lang="en-US" sz="1200" b="1" kern="1200" baseline="0" dirty="0" smtClean="0">
                <a:solidFill>
                  <a:schemeClr val="tx1"/>
                </a:solidFill>
                <a:latin typeface="Arial" charset="0"/>
                <a:ea typeface="+mn-ea"/>
                <a:cs typeface="Arial" charset="0"/>
              </a:rPr>
              <a:t>trusted</a:t>
            </a:r>
            <a:r>
              <a:rPr lang="en-US" sz="1200" kern="1200" baseline="0" dirty="0" smtClean="0">
                <a:solidFill>
                  <a:schemeClr val="tx1"/>
                </a:solidFill>
                <a:latin typeface="Arial" charset="0"/>
                <a:ea typeface="+mn-ea"/>
                <a:cs typeface="Arial" charset="0"/>
              </a:rPr>
              <a:t>, peer-reviewed content 	</a:t>
            </a:r>
          </a:p>
          <a:p>
            <a:endParaRPr lang="en-US" sz="1200" kern="1200" baseline="0" dirty="0" smtClean="0">
              <a:solidFill>
                <a:schemeClr val="tx1"/>
              </a:solidFill>
              <a:latin typeface="Arial" charset="0"/>
              <a:ea typeface="+mn-ea"/>
              <a:cs typeface="Arial" charset="0"/>
            </a:endParaRPr>
          </a:p>
        </p:txBody>
      </p:sp>
      <p:sp>
        <p:nvSpPr>
          <p:cNvPr id="4" name="Slide Number Placeholder 3"/>
          <p:cNvSpPr>
            <a:spLocks noGrp="1"/>
          </p:cNvSpPr>
          <p:nvPr>
            <p:ph type="sldNum" sz="quarter" idx="10"/>
          </p:nvPr>
        </p:nvSpPr>
        <p:spPr/>
        <p:txBody>
          <a:bodyPr/>
          <a:lstStyle/>
          <a:p>
            <a:pPr>
              <a:defRPr/>
            </a:pPr>
            <a:fld id="{69B20B29-8004-43CC-BD0F-92ADBC1534BF}" type="slidenum">
              <a:rPr lang="en-US" smtClean="0"/>
              <a:pPr>
                <a:defRPr/>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First two</a:t>
            </a:r>
            <a:r>
              <a:rPr lang="en-US" baseline="0" dirty="0" smtClean="0"/>
              <a:t> bullets emphasize putting research into practice</a:t>
            </a:r>
          </a:p>
          <a:p>
            <a:r>
              <a:rPr lang="en-US" baseline="0" dirty="0" smtClean="0"/>
              <a:t>3</a:t>
            </a:r>
            <a:r>
              <a:rPr lang="en-US" baseline="30000" dirty="0" smtClean="0"/>
              <a:t>rd</a:t>
            </a:r>
            <a:r>
              <a:rPr lang="en-US" baseline="0" dirty="0" smtClean="0"/>
              <a:t> bullet – breadth and depth of content</a:t>
            </a:r>
          </a:p>
          <a:p>
            <a:r>
              <a:rPr lang="en-US" baseline="0" dirty="0" smtClean="0"/>
              <a:t>5</a:t>
            </a:r>
            <a:r>
              <a:rPr lang="en-US" baseline="30000" dirty="0" smtClean="0"/>
              <a:t>th</a:t>
            </a:r>
            <a:r>
              <a:rPr lang="en-US" baseline="0" dirty="0" smtClean="0"/>
              <a:t> bullet – Puts a subset of your clinically relevant library holdings with Ovid in the hands of your clinicians</a:t>
            </a:r>
          </a:p>
          <a:p>
            <a:r>
              <a:rPr lang="en-US" baseline="0" dirty="0" smtClean="0"/>
              <a:t>Last bullet – emphasize bridging that gap between OSP and UTD</a:t>
            </a:r>
            <a:endParaRPr lang="en-US" dirty="0"/>
          </a:p>
        </p:txBody>
      </p:sp>
      <p:sp>
        <p:nvSpPr>
          <p:cNvPr id="4" name="Slide Number Placeholder 3"/>
          <p:cNvSpPr>
            <a:spLocks noGrp="1"/>
          </p:cNvSpPr>
          <p:nvPr>
            <p:ph type="sldNum" sz="quarter" idx="10"/>
          </p:nvPr>
        </p:nvSpPr>
        <p:spPr/>
        <p:txBody>
          <a:bodyPr/>
          <a:lstStyle/>
          <a:p>
            <a:pPr>
              <a:defRPr/>
            </a:pPr>
            <a:fld id="{69B20B29-8004-43CC-BD0F-92ADBC1534BF}" type="slidenum">
              <a:rPr lang="en-US" smtClean="0"/>
              <a:pPr>
                <a:defRPr/>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OvidMD is the only medical search engine that spans UpToDate, Medline and Ovid fulltext in one easy search</a:t>
            </a:r>
          </a:p>
          <a:p>
            <a:r>
              <a:rPr lang="en-US" dirty="0" smtClean="0"/>
              <a:t>Great about OMD is the package of Ovid’s intelligent</a:t>
            </a:r>
            <a:r>
              <a:rPr lang="en-US" baseline="0" dirty="0" smtClean="0"/>
              <a:t> capabilities and rich content</a:t>
            </a:r>
          </a:p>
          <a:p>
            <a:r>
              <a:rPr lang="en-US" baseline="0" dirty="0" smtClean="0"/>
              <a:t>OvidMD is the basic package</a:t>
            </a:r>
          </a:p>
          <a:p>
            <a:r>
              <a:rPr lang="en-US" baseline="0" dirty="0" smtClean="0"/>
              <a:t>OvidMD Plus – is our base with extended content</a:t>
            </a:r>
          </a:p>
          <a:p>
            <a:r>
              <a:rPr lang="en-US" baseline="0" dirty="0" smtClean="0"/>
              <a:t>Specialty Collections – If a clinician is within a specialy and wants to build out that content set they are available as </a:t>
            </a:r>
            <a:r>
              <a:rPr lang="en-US" b="1" baseline="0" dirty="0" smtClean="0"/>
              <a:t>add-on </a:t>
            </a:r>
            <a:r>
              <a:rPr lang="en-US" b="0" baseline="0" dirty="0" smtClean="0"/>
              <a:t>(costs money) </a:t>
            </a:r>
            <a:r>
              <a:rPr lang="en-US" baseline="0" dirty="0" smtClean="0"/>
              <a:t>specialty collections</a:t>
            </a:r>
            <a:endParaRPr lang="en-US" dirty="0"/>
          </a:p>
        </p:txBody>
      </p:sp>
      <p:sp>
        <p:nvSpPr>
          <p:cNvPr id="4" name="Slide Number Placeholder 3"/>
          <p:cNvSpPr>
            <a:spLocks noGrp="1"/>
          </p:cNvSpPr>
          <p:nvPr>
            <p:ph type="sldNum" sz="quarter" idx="10"/>
          </p:nvPr>
        </p:nvSpPr>
        <p:spPr/>
        <p:txBody>
          <a:bodyPr/>
          <a:lstStyle/>
          <a:p>
            <a:pPr>
              <a:defRPr/>
            </a:pPr>
            <a:fld id="{BAD360B1-F3EB-4771-A6EB-694E836B6F2C}" type="slidenum">
              <a:rPr lang="en-US" smtClean="0">
                <a:solidFill>
                  <a:prstClr val="black"/>
                </a:solidFill>
              </a:rPr>
              <a:pPr>
                <a:defRPr/>
              </a:pPr>
              <a:t>9</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kern="1200" dirty="0" smtClean="0">
                <a:solidFill>
                  <a:schemeClr val="tx1"/>
                </a:solidFill>
                <a:latin typeface="Arial" charset="0"/>
                <a:ea typeface="+mn-ea"/>
                <a:cs typeface="Arial" charset="0"/>
              </a:rPr>
              <a:t>Full-text Journal</a:t>
            </a:r>
            <a:endParaRPr lang="en-US" sz="1200" kern="1200" dirty="0" smtClean="0">
              <a:solidFill>
                <a:schemeClr val="tx1"/>
              </a:solidFill>
              <a:latin typeface="Arial" charset="0"/>
              <a:ea typeface="+mn-ea"/>
              <a:cs typeface="Arial" charset="0"/>
            </a:endParaRPr>
          </a:p>
          <a:p>
            <a:pPr lvl="0"/>
            <a:r>
              <a:rPr lang="en-US" sz="1200" kern="1200" dirty="0" smtClean="0">
                <a:solidFill>
                  <a:schemeClr val="tx1"/>
                </a:solidFill>
                <a:latin typeface="Arial" charset="0"/>
                <a:ea typeface="+mn-ea"/>
                <a:cs typeface="Arial" charset="0"/>
              </a:rPr>
              <a:t>We offer Current Opinion journals which contain peer-reviewed articles on research, techniques and diagnostic methods, </a:t>
            </a:r>
          </a:p>
          <a:p>
            <a:pPr lvl="0"/>
            <a:r>
              <a:rPr lang="en-US" sz="1200" kern="1200" dirty="0" smtClean="0">
                <a:solidFill>
                  <a:schemeClr val="tx1"/>
                </a:solidFill>
                <a:latin typeface="Arial" charset="0"/>
                <a:ea typeface="+mn-ea"/>
                <a:cs typeface="Arial" charset="0"/>
              </a:rPr>
              <a:t>A subset of your clinically relevant Full-text holdings with Ovid are searchable and accessible for clinicians through OvidMD. 2 year rolling archive</a:t>
            </a:r>
          </a:p>
          <a:p>
            <a:endParaRPr lang="en-US" sz="1200" b="1" dirty="0" smtClean="0"/>
          </a:p>
          <a:p>
            <a:r>
              <a:rPr lang="en-US" sz="1200" b="1" dirty="0" smtClean="0"/>
              <a:t>UpToDate</a:t>
            </a: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UTD is dedicated to synthesizing knowledge for clinicians and patients. OvidMD plays a key role in expanding and supporting that knowledge. OvidMD searches across more than 9,000 topics in 17 specialties  and  includes a Topic Preview of the Full-Text and a link out to the Full-Text for UpToDate subscribers</a:t>
            </a:r>
          </a:p>
          <a:p>
            <a:pPr lvl="0"/>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latin typeface="Arial" charset="0"/>
                <a:ea typeface="+mn-ea"/>
                <a:cs typeface="Arial" charset="0"/>
              </a:rPr>
              <a:t>Transplant Library database</a:t>
            </a:r>
            <a:endParaRPr lang="en-US" sz="1200" b="0" kern="1200" dirty="0" smtClean="0">
              <a:solidFill>
                <a:schemeClr val="tx1"/>
              </a:solidFill>
              <a:latin typeface="Arial"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Arial" charset="0"/>
              </a:rPr>
              <a:t>Provides abstracts of evidence-based medicine on all aspects of organ transplantation</a:t>
            </a:r>
          </a:p>
          <a:p>
            <a:pPr lvl="0"/>
            <a:endParaRPr lang="en-US" sz="1200" dirty="0" smtClean="0"/>
          </a:p>
          <a:p>
            <a:r>
              <a:rPr lang="en-US" sz="1200" b="1" dirty="0" smtClean="0"/>
              <a:t>Evidence Based Guidelines – by Clin-eguide</a:t>
            </a:r>
          </a:p>
          <a:p>
            <a:r>
              <a:rPr lang="en-US" sz="1200" dirty="0" smtClean="0"/>
              <a:t>a synthesis of best available evidence on diagnosis, management, and treatment of conditions that occur in primary care, inpatient and emergency department settings. It is written by physicians for physicians, updated </a:t>
            </a:r>
            <a:r>
              <a:rPr lang="en-US" sz="1200" dirty="0" err="1" smtClean="0"/>
              <a:t>qduarterly</a:t>
            </a:r>
            <a:r>
              <a:rPr lang="en-US" sz="1200" dirty="0" smtClean="0"/>
              <a:t>, and recommends a course of action for diagnosis, disease management and drug therapy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smtClean="0"/>
              <a:t>National</a:t>
            </a:r>
            <a:r>
              <a:rPr lang="en-US" sz="1200" b="1" baseline="0" dirty="0" smtClean="0"/>
              <a:t> Guidelines Clearinghouse - </a:t>
            </a:r>
            <a:r>
              <a:rPr lang="en-US" dirty="0" smtClean="0"/>
              <a:t>U.S. Department of Health and Human Services provides detailed information on clinical practice guidelines and to further their dissemination, implementation, and use.</a:t>
            </a:r>
            <a:br>
              <a:rPr lang="en-US" dirty="0" smtClean="0"/>
            </a:br>
            <a:endParaRPr lang="en-US" sz="1200" b="1"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smtClean="0"/>
              <a:t>Patient Information</a:t>
            </a:r>
          </a:p>
          <a:p>
            <a:r>
              <a:rPr lang="en-US" dirty="0" smtClean="0"/>
              <a:t>Patient handouts from McKesson and UTD</a:t>
            </a:r>
            <a:r>
              <a:rPr lang="en-US" baseline="0" dirty="0" smtClean="0"/>
              <a:t> (Beyond the Basics)</a:t>
            </a:r>
          </a:p>
          <a:p>
            <a:endParaRPr lang="en-US" baseline="0" dirty="0" smtClean="0"/>
          </a:p>
          <a:p>
            <a:r>
              <a:rPr lang="en-US" b="1" baseline="0" dirty="0" smtClean="0"/>
              <a:t>A to Z Drug Facts</a:t>
            </a:r>
            <a:br>
              <a:rPr lang="en-US" b="1" baseline="0" dirty="0" smtClean="0"/>
            </a:br>
            <a:r>
              <a:rPr lang="en-US" b="0" baseline="0" dirty="0" smtClean="0"/>
              <a:t>E-facts from Facts and Comparisons</a:t>
            </a:r>
          </a:p>
          <a:p>
            <a:endParaRPr lang="en-US" b="0" baseline="0" dirty="0" smtClean="0"/>
          </a:p>
          <a:p>
            <a:r>
              <a:rPr lang="en-US" b="1" baseline="0" dirty="0" smtClean="0"/>
              <a:t>Medical Calculators</a:t>
            </a:r>
          </a:p>
          <a:p>
            <a:r>
              <a:rPr lang="en-US" b="0" baseline="0" dirty="0" smtClean="0"/>
              <a:t>Hundreds of calculators from MedCalc</a:t>
            </a:r>
            <a:endParaRPr lang="en-US" b="1" baseline="0" dirty="0" smtClean="0"/>
          </a:p>
        </p:txBody>
      </p:sp>
      <p:sp>
        <p:nvSpPr>
          <p:cNvPr id="4" name="Slide Number Placeholder 3"/>
          <p:cNvSpPr>
            <a:spLocks noGrp="1"/>
          </p:cNvSpPr>
          <p:nvPr>
            <p:ph type="sldNum" sz="quarter" idx="10"/>
          </p:nvPr>
        </p:nvSpPr>
        <p:spPr/>
        <p:txBody>
          <a:bodyPr/>
          <a:lstStyle/>
          <a:p>
            <a:pPr>
              <a:defRPr/>
            </a:pPr>
            <a:fld id="{3CE8CC8D-62FF-4FBE-A7E3-E15DCE20D973}" type="slidenum">
              <a:rPr lang="en-US" smtClean="0"/>
              <a:pPr>
                <a:defRPr/>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6"/>
          <p:cNvSpPr>
            <a:spLocks noChangeArrowheads="1"/>
          </p:cNvSpPr>
          <p:nvPr/>
        </p:nvSpPr>
        <p:spPr bwMode="auto">
          <a:xfrm>
            <a:off x="0" y="6178550"/>
            <a:ext cx="9144000" cy="685800"/>
          </a:xfrm>
          <a:prstGeom prst="rect">
            <a:avLst/>
          </a:prstGeom>
          <a:gradFill rotWithShape="0">
            <a:gsLst>
              <a:gs pos="65000">
                <a:schemeClr val="bg1">
                  <a:alpha val="31000"/>
                </a:schemeClr>
              </a:gs>
              <a:gs pos="100000">
                <a:schemeClr val="bg1">
                  <a:gamma/>
                  <a:tint val="15686"/>
                  <a:invGamma/>
                  <a:alpha val="89999"/>
                </a:schemeClr>
              </a:gs>
            </a:gsLst>
            <a:lin ang="10800000" scaled="0"/>
          </a:gradFill>
          <a:ln w="9525">
            <a:noFill/>
            <a:miter lim="800000"/>
            <a:headEnd/>
            <a:tailEnd/>
          </a:ln>
        </p:spPr>
        <p:txBody>
          <a:bodyPr wrap="none" anchor="ctr"/>
          <a:lstStyle/>
          <a:p>
            <a:pPr>
              <a:defRPr/>
            </a:pPr>
            <a:endParaRPr lang="en-US" sz="1400" dirty="0">
              <a:solidFill>
                <a:schemeClr val="tx1"/>
              </a:solidFill>
              <a:latin typeface="Arial" charset="0"/>
              <a:ea typeface="+mn-ea"/>
            </a:endParaRPr>
          </a:p>
        </p:txBody>
      </p:sp>
      <p:sp>
        <p:nvSpPr>
          <p:cNvPr id="5" name="Line 4"/>
          <p:cNvSpPr>
            <a:spLocks noChangeShapeType="1"/>
          </p:cNvSpPr>
          <p:nvPr/>
        </p:nvSpPr>
        <p:spPr bwMode="auto">
          <a:xfrm flipH="1">
            <a:off x="0" y="6172200"/>
            <a:ext cx="9144000" cy="0"/>
          </a:xfrm>
          <a:prstGeom prst="line">
            <a:avLst/>
          </a:prstGeom>
          <a:noFill/>
          <a:ln w="76200">
            <a:solidFill>
              <a:srgbClr val="0768A9"/>
            </a:solidFill>
            <a:round/>
            <a:headEnd/>
            <a:tailEnd/>
          </a:ln>
        </p:spPr>
        <p:txBody>
          <a:bodyPr wrap="none" anchor="ctr"/>
          <a:lstStyle/>
          <a:p>
            <a:pPr>
              <a:defRPr/>
            </a:pPr>
            <a:endParaRPr lang="en-US" sz="1400" dirty="0">
              <a:solidFill>
                <a:schemeClr val="tx1"/>
              </a:solidFill>
              <a:latin typeface="Arial" charset="0"/>
              <a:ea typeface="+mn-ea"/>
            </a:endParaRPr>
          </a:p>
        </p:txBody>
      </p:sp>
      <p:pic>
        <p:nvPicPr>
          <p:cNvPr id="8" name="Picture 13" descr="people_ppt_cover.png"/>
          <p:cNvPicPr>
            <a:picLocks noChangeAspect="1"/>
          </p:cNvPicPr>
          <p:nvPr userDrawn="1"/>
        </p:nvPicPr>
        <p:blipFill>
          <a:blip r:embed="rId2" cstate="print"/>
          <a:srcRect/>
          <a:stretch>
            <a:fillRect/>
          </a:stretch>
        </p:blipFill>
        <p:spPr bwMode="auto">
          <a:xfrm>
            <a:off x="2971800" y="3743325"/>
            <a:ext cx="5867400" cy="2047875"/>
          </a:xfrm>
          <a:prstGeom prst="rect">
            <a:avLst/>
          </a:prstGeom>
          <a:noFill/>
          <a:ln w="9525">
            <a:noFill/>
            <a:miter lim="800000"/>
            <a:headEnd/>
            <a:tailEnd/>
          </a:ln>
        </p:spPr>
      </p:pic>
      <p:pic>
        <p:nvPicPr>
          <p:cNvPr id="7" name="Picture 9" descr="vertical brick"/>
          <p:cNvPicPr>
            <a:picLocks noChangeAspect="1" noChangeArrowheads="1"/>
          </p:cNvPicPr>
          <p:nvPr/>
        </p:nvPicPr>
        <p:blipFill>
          <a:blip r:embed="rId3" cstate="print"/>
          <a:srcRect/>
          <a:stretch>
            <a:fillRect/>
          </a:stretch>
        </p:blipFill>
        <p:spPr bwMode="auto">
          <a:xfrm>
            <a:off x="457200" y="903288"/>
            <a:ext cx="2378075" cy="4735512"/>
          </a:xfrm>
          <a:prstGeom prst="rect">
            <a:avLst/>
          </a:prstGeom>
          <a:noFill/>
          <a:ln w="9525">
            <a:noFill/>
            <a:miter lim="800000"/>
            <a:headEnd/>
            <a:tailEnd/>
          </a:ln>
        </p:spPr>
      </p:pic>
      <p:pic>
        <p:nvPicPr>
          <p:cNvPr id="10" name="Picture 9" descr="ovid_lww.png"/>
          <p:cNvPicPr>
            <a:picLocks noChangeAspect="1"/>
          </p:cNvPicPr>
          <p:nvPr userDrawn="1"/>
        </p:nvPicPr>
        <p:blipFill>
          <a:blip r:embed="rId4" cstate="print"/>
          <a:stretch>
            <a:fillRect/>
          </a:stretch>
        </p:blipFill>
        <p:spPr>
          <a:xfrm>
            <a:off x="533400" y="3295650"/>
            <a:ext cx="2171700" cy="1352550"/>
          </a:xfrm>
          <a:prstGeom prst="rect">
            <a:avLst/>
          </a:prstGeom>
        </p:spPr>
      </p:pic>
      <p:sp>
        <p:nvSpPr>
          <p:cNvPr id="441352" name="Rectangle 8"/>
          <p:cNvSpPr>
            <a:spLocks noGrp="1" noChangeArrowheads="1"/>
          </p:cNvSpPr>
          <p:nvPr>
            <p:ph type="subTitle" sz="quarter" idx="1"/>
          </p:nvPr>
        </p:nvSpPr>
        <p:spPr>
          <a:xfrm>
            <a:off x="609600" y="4114800"/>
            <a:ext cx="2133600" cy="1295400"/>
          </a:xfrm>
        </p:spPr>
        <p:txBody>
          <a:bodyPr lIns="91440" anchor="b"/>
          <a:lstStyle>
            <a:lvl1pPr marL="0" indent="0">
              <a:buFontTx/>
              <a:buNone/>
              <a:defRPr b="1" baseline="2000"/>
            </a:lvl1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1_Title Slide">
    <p:bg bwMode="gray">
      <p:bgPr>
        <a:solidFill>
          <a:srgbClr val="FFFFFF"/>
        </a:solidFill>
        <a:effectLst/>
      </p:bgPr>
    </p:bg>
    <p:spTree>
      <p:nvGrpSpPr>
        <p:cNvPr id="1" name=""/>
        <p:cNvGrpSpPr/>
        <p:nvPr/>
      </p:nvGrpSpPr>
      <p:grpSpPr>
        <a:xfrm>
          <a:off x="0" y="0"/>
          <a:ext cx="0" cy="0"/>
          <a:chOff x="0" y="0"/>
          <a:chExt cx="0" cy="0"/>
        </a:xfrm>
      </p:grpSpPr>
      <p:pic>
        <p:nvPicPr>
          <p:cNvPr id="6" name="Picture 5" descr="2781184-chinese-new-year-decorations-ditan-park-beijing-china--during-lunar-new-year-many-parks-and-temples-.jpg"/>
          <p:cNvPicPr>
            <a:picLocks noChangeAspect="1"/>
          </p:cNvPicPr>
          <p:nvPr userDrawn="1"/>
        </p:nvPicPr>
        <p:blipFill>
          <a:blip r:embed="rId2" cstate="print"/>
          <a:stretch>
            <a:fillRect/>
          </a:stretch>
        </p:blipFill>
        <p:spPr>
          <a:xfrm>
            <a:off x="5706" y="0"/>
            <a:ext cx="9132588" cy="68580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a:xfrm>
            <a:off x="4419600" y="6381750"/>
            <a:ext cx="457200" cy="476250"/>
          </a:xfrm>
          <a:prstGeom prst="rect">
            <a:avLst/>
          </a:prstGeom>
          <a:ln/>
        </p:spPr>
        <p:txBody>
          <a:bodyPr/>
          <a:lstStyle>
            <a:lvl1pPr>
              <a:defRPr/>
            </a:lvl1pPr>
          </a:lstStyle>
          <a:p>
            <a:pPr>
              <a:defRPr/>
            </a:pPr>
            <a:fld id="{5CC72D16-5092-4381-81FE-92636B2A366D}" type="slidenum">
              <a:rPr lang="en-US" sz="1400">
                <a:solidFill>
                  <a:srgbClr val="000000"/>
                </a:solidFill>
                <a:latin typeface="Arial" pitchFamily="34" charset="0"/>
                <a:cs typeface="Arial" pitchFamily="34" charset="0"/>
              </a:rPr>
              <a:pPr>
                <a:defRPr/>
              </a:pPr>
              <a:t>‹#›</a:t>
            </a:fld>
            <a:endParaRPr lang="en-US" sz="1400" dirty="0">
              <a:solidFill>
                <a:srgbClr val="000000"/>
              </a:solidFill>
              <a:latin typeface="Arial" pitchFamily="34" charset="0"/>
              <a:cs typeface="Arial"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a:xfrm>
            <a:off x="4419600" y="6381750"/>
            <a:ext cx="457200" cy="476250"/>
          </a:xfrm>
          <a:prstGeom prst="rect">
            <a:avLst/>
          </a:prstGeom>
          <a:ln/>
        </p:spPr>
        <p:txBody>
          <a:bodyPr/>
          <a:lstStyle>
            <a:lvl1pPr>
              <a:defRPr/>
            </a:lvl1pPr>
          </a:lstStyle>
          <a:p>
            <a:pPr>
              <a:defRPr/>
            </a:pPr>
            <a:fld id="{2D3A3B6C-BFC5-4975-A21F-84CA024657AC}" type="slidenum">
              <a:rPr lang="en-US" sz="1400">
                <a:solidFill>
                  <a:srgbClr val="000000"/>
                </a:solidFill>
                <a:latin typeface="Arial" pitchFamily="34" charset="0"/>
                <a:cs typeface="Arial" pitchFamily="34" charset="0"/>
              </a:rPr>
              <a:pPr>
                <a:defRPr/>
              </a:pPr>
              <a:t>‹#›</a:t>
            </a:fld>
            <a:endParaRPr lang="en-US" sz="1400" dirty="0">
              <a:solidFill>
                <a:srgbClr val="000000"/>
              </a:solidFill>
              <a:latin typeface="Arial" pitchFamily="34" charset="0"/>
              <a:cs typeface="Arial"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a:xfrm>
            <a:off x="4419600" y="6381750"/>
            <a:ext cx="457200" cy="476250"/>
          </a:xfrm>
          <a:prstGeom prst="rect">
            <a:avLst/>
          </a:prstGeom>
          <a:ln/>
        </p:spPr>
        <p:txBody>
          <a:bodyPr/>
          <a:lstStyle>
            <a:lvl1pPr>
              <a:defRPr/>
            </a:lvl1pPr>
          </a:lstStyle>
          <a:p>
            <a:pPr>
              <a:defRPr/>
            </a:pPr>
            <a:fld id="{FB9DBF04-E074-403F-A88F-8231925760AA}" type="slidenum">
              <a:rPr lang="en-US" sz="1400">
                <a:solidFill>
                  <a:srgbClr val="000000"/>
                </a:solidFill>
                <a:latin typeface="Arial" pitchFamily="34" charset="0"/>
                <a:cs typeface="Arial" pitchFamily="34" charset="0"/>
              </a:rPr>
              <a:pPr>
                <a:defRPr/>
              </a:pPr>
              <a:t>‹#›</a:t>
            </a:fld>
            <a:endParaRPr lang="en-US" sz="1400" dirty="0">
              <a:solidFill>
                <a:srgbClr val="000000"/>
              </a:solidFill>
              <a:latin typeface="Arial" pitchFamily="34" charset="0"/>
              <a:cs typeface="Arial"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00200"/>
            <a:ext cx="40005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00200"/>
            <a:ext cx="40005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a:xfrm>
            <a:off x="4419600" y="6381750"/>
            <a:ext cx="457200" cy="476250"/>
          </a:xfrm>
          <a:prstGeom prst="rect">
            <a:avLst/>
          </a:prstGeom>
          <a:ln/>
        </p:spPr>
        <p:txBody>
          <a:bodyPr/>
          <a:lstStyle>
            <a:lvl1pPr>
              <a:defRPr/>
            </a:lvl1pPr>
          </a:lstStyle>
          <a:p>
            <a:pPr>
              <a:defRPr/>
            </a:pPr>
            <a:fld id="{7BA0EF5C-B6C2-46CA-9921-DB015DFB875F}" type="slidenum">
              <a:rPr lang="en-US" sz="1400">
                <a:solidFill>
                  <a:srgbClr val="000000"/>
                </a:solidFill>
                <a:latin typeface="Arial" pitchFamily="34" charset="0"/>
                <a:cs typeface="Arial" pitchFamily="34" charset="0"/>
              </a:rPr>
              <a:pPr>
                <a:defRPr/>
              </a:pPr>
              <a:t>‹#›</a:t>
            </a:fld>
            <a:endParaRPr lang="en-US" sz="1400" dirty="0">
              <a:solidFill>
                <a:srgbClr val="000000"/>
              </a:solidFill>
              <a:latin typeface="Arial" pitchFamily="34" charset="0"/>
              <a:cs typeface="Arial"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6"/>
          <p:cNvCxnSpPr/>
          <p:nvPr userDrawn="1"/>
        </p:nvCxnSpPr>
        <p:spPr>
          <a:xfrm>
            <a:off x="384175" y="1217612"/>
            <a:ext cx="8458200" cy="1588"/>
          </a:xfrm>
          <a:prstGeom prst="line">
            <a:avLst/>
          </a:prstGeom>
          <a:ln w="63500">
            <a:solidFill>
              <a:srgbClr val="0768A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97427" y="209550"/>
            <a:ext cx="8641773" cy="933450"/>
          </a:xfrm>
          <a:noFill/>
          <a:ln w="12700" cmpd="dbl">
            <a:noFill/>
          </a:ln>
        </p:spPr>
        <p:txBody>
          <a:bodyPr/>
          <a:lstStyle>
            <a:lvl1pPr marL="0" inden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transition_blu_sqrs_line.png"/>
          <p:cNvPicPr>
            <a:picLocks noChangeAspect="1"/>
          </p:cNvPicPr>
          <p:nvPr userDrawn="1"/>
        </p:nvPicPr>
        <p:blipFill>
          <a:blip r:embed="rId2" cstate="print"/>
          <a:stretch>
            <a:fillRect/>
          </a:stretch>
        </p:blipFill>
        <p:spPr>
          <a:xfrm>
            <a:off x="914400" y="3124200"/>
            <a:ext cx="7314286" cy="66031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1_Title Slide">
    <p:bg bwMode="gray">
      <p:bgPr>
        <a:solidFill>
          <a:srgbClr val="FFFFFF"/>
        </a:solidFill>
        <a:effectLst/>
      </p:bgPr>
    </p:bg>
    <p:spTree>
      <p:nvGrpSpPr>
        <p:cNvPr id="1" name=""/>
        <p:cNvGrpSpPr/>
        <p:nvPr/>
      </p:nvGrpSpPr>
      <p:grpSpPr>
        <a:xfrm>
          <a:off x="0" y="0"/>
          <a:ext cx="0" cy="0"/>
          <a:chOff x="0" y="0"/>
          <a:chExt cx="0" cy="0"/>
        </a:xfrm>
      </p:grpSpPr>
      <p:pic>
        <p:nvPicPr>
          <p:cNvPr id="4" name="Picture 5" descr="cone_flower_black_72_cover"/>
          <p:cNvPicPr>
            <a:picLocks noChangeAspect="1" noChangeArrowheads="1"/>
          </p:cNvPicPr>
          <p:nvPr userDrawn="1"/>
        </p:nvPicPr>
        <p:blipFill>
          <a:blip r:embed="rId2" cstate="print"/>
          <a:srcRect/>
          <a:stretch>
            <a:fillRect/>
          </a:stretch>
        </p:blipFill>
        <p:spPr bwMode="auto">
          <a:xfrm>
            <a:off x="4763" y="1588"/>
            <a:ext cx="9136062" cy="6856412"/>
          </a:xfrm>
          <a:prstGeom prst="rect">
            <a:avLst/>
          </a:prstGeom>
          <a:noFill/>
          <a:ln w="9525">
            <a:noFill/>
            <a:miter lim="800000"/>
            <a:headEnd/>
            <a:tailEnd/>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533400"/>
            <a:ext cx="82296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33400" y="1600200"/>
            <a:ext cx="40005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600200"/>
            <a:ext cx="40005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33400" y="3810000"/>
            <a:ext cx="40005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3810000"/>
            <a:ext cx="40005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6"/>
          <p:cNvSpPr txBox="1">
            <a:spLocks/>
          </p:cNvSpPr>
          <p:nvPr userDrawn="1"/>
        </p:nvSpPr>
        <p:spPr>
          <a:xfrm>
            <a:off x="3581400" y="6324600"/>
            <a:ext cx="2133600" cy="365125"/>
          </a:xfrm>
          <a:prstGeom prst="rect">
            <a:avLst/>
          </a:prstGeom>
        </p:spPr>
        <p:txBody>
          <a:bodyPr vert="horz" lIns="91440" tIns="45720" rIns="91440" bIns="45720" rtlCol="0" anchor="ctr"/>
          <a:lstStyle/>
          <a:p>
            <a:pPr algn="r" fontAlgn="base">
              <a:spcBef>
                <a:spcPct val="0"/>
              </a:spcBef>
              <a:spcAft>
                <a:spcPct val="0"/>
              </a:spcAft>
              <a:defRPr/>
            </a:pPr>
            <a:fld id="{17DF1E5A-828A-424A-9CF0-A89EECA0DF5D}" type="slidenum">
              <a:rPr lang="en-US" sz="1200">
                <a:solidFill>
                  <a:prstClr val="black">
                    <a:tint val="75000"/>
                  </a:prstClr>
                </a:solidFill>
                <a:latin typeface="Arial" charset="0"/>
                <a:cs typeface="Arial" charset="0"/>
              </a:rPr>
              <a:pPr algn="r" fontAlgn="base">
                <a:spcBef>
                  <a:spcPct val="0"/>
                </a:spcBef>
                <a:spcAft>
                  <a:spcPct val="0"/>
                </a:spcAft>
                <a:defRPr/>
              </a:pPr>
              <a:t>‹#›</a:t>
            </a:fld>
            <a:endParaRPr lang="en-US" sz="1200" dirty="0">
              <a:solidFill>
                <a:prstClr val="black">
                  <a:tint val="75000"/>
                </a:prstClr>
              </a:solidFill>
              <a:latin typeface="Arial" charset="0"/>
              <a:cs typeface="Arial"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9" descr="vertical brick"/>
          <p:cNvPicPr>
            <a:picLocks noChangeAspect="1" noChangeArrowheads="1"/>
          </p:cNvPicPr>
          <p:nvPr userDrawn="1"/>
        </p:nvPicPr>
        <p:blipFill>
          <a:blip r:embed="rId2" cstate="print"/>
          <a:srcRect/>
          <a:stretch>
            <a:fillRect/>
          </a:stretch>
        </p:blipFill>
        <p:spPr bwMode="auto">
          <a:xfrm>
            <a:off x="457200" y="903288"/>
            <a:ext cx="2378075" cy="4735512"/>
          </a:xfrm>
          <a:prstGeom prst="rect">
            <a:avLst/>
          </a:prstGeom>
          <a:noFill/>
          <a:ln w="9525">
            <a:noFill/>
            <a:miter lim="800000"/>
            <a:headEnd/>
            <a:tailEnd/>
          </a:ln>
        </p:spPr>
      </p:pic>
      <p:sp>
        <p:nvSpPr>
          <p:cNvPr id="441352" name="Rectangle 8"/>
          <p:cNvSpPr>
            <a:spLocks noGrp="1" noChangeArrowheads="1"/>
          </p:cNvSpPr>
          <p:nvPr>
            <p:ph type="subTitle" sz="quarter" idx="1"/>
          </p:nvPr>
        </p:nvSpPr>
        <p:spPr>
          <a:xfrm>
            <a:off x="609600" y="4114800"/>
            <a:ext cx="2133600" cy="1295400"/>
          </a:xfrm>
        </p:spPr>
        <p:txBody>
          <a:bodyPr lIns="91440" anchor="b"/>
          <a:lstStyle>
            <a:lvl1pPr marL="0" indent="0">
              <a:buFontTx/>
              <a:buNone/>
              <a:defRPr b="1" baseline="2000"/>
            </a:lvl1pPr>
          </a:lstStyle>
          <a:p>
            <a:r>
              <a:rPr lang="en-US" dirty="0"/>
              <a:t>Click to edit Master subtitle style</a:t>
            </a:r>
          </a:p>
        </p:txBody>
      </p:sp>
      <p:pic>
        <p:nvPicPr>
          <p:cNvPr id="5" name="Picture 4" descr="beijing1.jpg"/>
          <p:cNvPicPr>
            <a:picLocks noChangeAspect="1"/>
          </p:cNvPicPr>
          <p:nvPr userDrawn="1"/>
        </p:nvPicPr>
        <p:blipFill>
          <a:blip r:embed="rId3" cstate="print"/>
          <a:stretch>
            <a:fillRect/>
          </a:stretch>
        </p:blipFill>
        <p:spPr>
          <a:xfrm>
            <a:off x="0" y="0"/>
            <a:ext cx="9144000" cy="6858000"/>
          </a:xfrm>
          <a:prstGeom prst="rect">
            <a:avLst/>
          </a:prstGeom>
        </p:spPr>
      </p:pic>
      <p:pic>
        <p:nvPicPr>
          <p:cNvPr id="6" name="Picture 9" descr="vertical brick"/>
          <p:cNvPicPr>
            <a:picLocks noChangeAspect="1" noChangeArrowheads="1"/>
          </p:cNvPicPr>
          <p:nvPr userDrawn="1"/>
        </p:nvPicPr>
        <p:blipFill>
          <a:blip r:embed="rId2" cstate="print"/>
          <a:srcRect/>
          <a:stretch>
            <a:fillRect/>
          </a:stretch>
        </p:blipFill>
        <p:spPr bwMode="auto">
          <a:xfrm>
            <a:off x="609600" y="1055688"/>
            <a:ext cx="2378075" cy="4735512"/>
          </a:xfrm>
          <a:prstGeom prst="rect">
            <a:avLst/>
          </a:prstGeom>
          <a:noFill/>
          <a:ln w="9525">
            <a:noFill/>
            <a:miter lim="800000"/>
            <a:headEnd/>
            <a:tailEnd/>
          </a:ln>
        </p:spPr>
      </p:pic>
      <p:sp>
        <p:nvSpPr>
          <p:cNvPr id="10" name="Subtitle 9"/>
          <p:cNvSpPr txBox="1">
            <a:spLocks/>
          </p:cNvSpPr>
          <p:nvPr userDrawn="1"/>
        </p:nvSpPr>
        <p:spPr bwMode="auto">
          <a:xfrm>
            <a:off x="609600" y="4267200"/>
            <a:ext cx="2286000" cy="1295400"/>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p>
            <a:pPr marL="342900" indent="-342900" eaLnBrk="0" hangingPunct="0">
              <a:spcBef>
                <a:spcPct val="20000"/>
              </a:spcBef>
              <a:defRPr/>
            </a:pPr>
            <a:r>
              <a:rPr lang="en-US" sz="1800" kern="0" dirty="0" smtClean="0">
                <a:solidFill>
                  <a:srgbClr val="274980"/>
                </a:solidFill>
                <a:latin typeface="Trebuchet MS"/>
                <a:cs typeface="ＭＳ Ｐゴシック"/>
              </a:rPr>
              <a:t>Jennifer Robinson</a:t>
            </a:r>
            <a:br>
              <a:rPr lang="en-US" sz="1800" kern="0" dirty="0" smtClean="0">
                <a:solidFill>
                  <a:srgbClr val="274980"/>
                </a:solidFill>
                <a:latin typeface="Trebuchet MS"/>
                <a:cs typeface="ＭＳ Ｐゴシック"/>
              </a:rPr>
            </a:br>
            <a:endParaRPr lang="en-US" sz="1800" kern="0" dirty="0" smtClean="0">
              <a:solidFill>
                <a:srgbClr val="274980"/>
              </a:solidFill>
              <a:latin typeface="Trebuchet MS"/>
              <a:cs typeface="ＭＳ Ｐゴシック"/>
            </a:endParaRPr>
          </a:p>
          <a:p>
            <a:pPr marL="342900" indent="-342900" eaLnBrk="0" hangingPunct="0">
              <a:spcBef>
                <a:spcPct val="20000"/>
              </a:spcBef>
              <a:defRPr/>
            </a:pPr>
            <a:r>
              <a:rPr lang="en-US" sz="1600" kern="0" dirty="0" smtClean="0">
                <a:solidFill>
                  <a:srgbClr val="274980"/>
                </a:solidFill>
                <a:latin typeface="Trebuchet MS"/>
                <a:cs typeface="ＭＳ Ｐゴシック"/>
              </a:rPr>
              <a:t>2011 Sales Meeting</a:t>
            </a:r>
          </a:p>
          <a:p>
            <a:pPr marL="342900" indent="-342900" eaLnBrk="0" hangingPunct="0">
              <a:spcBef>
                <a:spcPct val="20000"/>
              </a:spcBef>
              <a:defRPr/>
            </a:pPr>
            <a:r>
              <a:rPr lang="en-US" sz="1600" kern="0" dirty="0" smtClean="0">
                <a:solidFill>
                  <a:srgbClr val="274980"/>
                </a:solidFill>
                <a:latin typeface="Trebuchet MS"/>
                <a:cs typeface="ＭＳ Ｐゴシック"/>
              </a:rPr>
              <a:t>Beijing, China</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6"/>
          <p:cNvCxnSpPr/>
          <p:nvPr userDrawn="1"/>
        </p:nvCxnSpPr>
        <p:spPr>
          <a:xfrm>
            <a:off x="384175" y="1217612"/>
            <a:ext cx="8458200" cy="1588"/>
          </a:xfrm>
          <a:prstGeom prst="line">
            <a:avLst/>
          </a:prstGeom>
          <a:ln w="63500">
            <a:solidFill>
              <a:srgbClr val="0768A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97427" y="209550"/>
            <a:ext cx="8641773" cy="933450"/>
          </a:xfrm>
          <a:noFill/>
          <a:ln w="12700" cmpd="dbl">
            <a:noFill/>
          </a:ln>
        </p:spPr>
        <p:txBody>
          <a:bodyPr/>
          <a:lstStyle>
            <a:lvl1pPr marL="0" inden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transition_blu_sqrs_line.png"/>
          <p:cNvPicPr>
            <a:picLocks noChangeAspect="1"/>
          </p:cNvPicPr>
          <p:nvPr userDrawn="1"/>
        </p:nvPicPr>
        <p:blipFill>
          <a:blip r:embed="rId2" cstate="print"/>
          <a:stretch>
            <a:fillRect/>
          </a:stretch>
        </p:blipFill>
        <p:spPr>
          <a:xfrm>
            <a:off x="914400" y="3124200"/>
            <a:ext cx="7314286" cy="66031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1.gif"/><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625" y="209550"/>
            <a:ext cx="8410575" cy="1085850"/>
          </a:xfrm>
          <a:prstGeom prst="rect">
            <a:avLst/>
          </a:prstGeom>
          <a:noFill/>
          <a:ln w="6350">
            <a:noFill/>
            <a:round/>
            <a:headEnd/>
            <a:tailEnd/>
          </a:ln>
          <a:scene3d>
            <a:camera prst="orthographicFront"/>
            <a:lightRig rig="threePt" dir="t"/>
          </a:scene3d>
          <a:sp3d>
            <a:bevelT w="0" h="63500"/>
            <a:bevelB w="0" h="63500"/>
          </a:sp3d>
        </p:spPr>
        <p:txBody>
          <a:bodyPr vert="horz" wrap="square" lIns="182880" tIns="45720" rIns="91440" bIns="45720" numCol="1" anchor="ctr" anchorCtr="0" compatLnSpc="1">
            <a:prstTxWarp prst="textNoShape">
              <a:avLst/>
            </a:prstTxWarp>
          </a:bodyPr>
          <a:lstStyle/>
          <a:p>
            <a:pPr lvl="0"/>
            <a:r>
              <a:rPr lang="en-US" dirty="0" smtClean="0"/>
              <a:t>Click to edit Master title style</a:t>
            </a:r>
          </a:p>
        </p:txBody>
      </p:sp>
      <p:sp>
        <p:nvSpPr>
          <p:cNvPr id="17411" name="Rectangle 3"/>
          <p:cNvSpPr>
            <a:spLocks noGrp="1" noChangeArrowheads="1"/>
          </p:cNvSpPr>
          <p:nvPr>
            <p:ph type="body" idx="1"/>
          </p:nvPr>
        </p:nvSpPr>
        <p:spPr bwMode="auto">
          <a:xfrm>
            <a:off x="428625" y="1524000"/>
            <a:ext cx="8105775" cy="4495800"/>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0324" name="Line 4"/>
          <p:cNvSpPr>
            <a:spLocks noChangeShapeType="1"/>
          </p:cNvSpPr>
          <p:nvPr/>
        </p:nvSpPr>
        <p:spPr bwMode="auto">
          <a:xfrm>
            <a:off x="0" y="6248400"/>
            <a:ext cx="9144000" cy="0"/>
          </a:xfrm>
          <a:prstGeom prst="line">
            <a:avLst/>
          </a:prstGeom>
          <a:noFill/>
          <a:ln w="9525">
            <a:solidFill>
              <a:srgbClr val="5698C5"/>
            </a:solidFill>
            <a:round/>
            <a:headEnd/>
            <a:tailEnd/>
          </a:ln>
        </p:spPr>
        <p:txBody>
          <a:bodyPr wrap="none" anchor="ctr"/>
          <a:lstStyle/>
          <a:p>
            <a:pPr eaLnBrk="0" hangingPunct="0">
              <a:lnSpc>
                <a:spcPct val="80000"/>
              </a:lnSpc>
              <a:spcBef>
                <a:spcPct val="20000"/>
              </a:spcBef>
              <a:defRPr/>
            </a:pPr>
            <a:endParaRPr lang="en-US" sz="1200" dirty="0">
              <a:ea typeface="+mn-ea"/>
            </a:endParaRPr>
          </a:p>
        </p:txBody>
      </p:sp>
      <p:pic>
        <p:nvPicPr>
          <p:cNvPr id="17413" name="Picture 11" descr="WKH_LOGO_outlined_R_200x63.gif"/>
          <p:cNvPicPr>
            <a:picLocks noChangeAspect="1"/>
          </p:cNvPicPr>
          <p:nvPr/>
        </p:nvPicPr>
        <p:blipFill>
          <a:blip r:embed="rId8" cstate="print"/>
          <a:stretch>
            <a:fillRect/>
          </a:stretch>
        </p:blipFill>
        <p:spPr bwMode="auto">
          <a:xfrm>
            <a:off x="152400" y="6324600"/>
            <a:ext cx="1991219" cy="461963"/>
          </a:xfrm>
          <a:prstGeom prst="rect">
            <a:avLst/>
          </a:prstGeom>
          <a:noFill/>
          <a:ln w="9525">
            <a:noFill/>
            <a:miter lim="800000"/>
            <a:headEnd/>
            <a:tailEnd/>
          </a:ln>
        </p:spPr>
      </p:pic>
      <p:sp>
        <p:nvSpPr>
          <p:cNvPr id="7" name="TextBox 6"/>
          <p:cNvSpPr txBox="1"/>
          <p:nvPr/>
        </p:nvSpPr>
        <p:spPr>
          <a:xfrm>
            <a:off x="3998434" y="6383179"/>
            <a:ext cx="344966" cy="246221"/>
          </a:xfrm>
          <a:prstGeom prst="rect">
            <a:avLst/>
          </a:prstGeom>
          <a:noFill/>
        </p:spPr>
        <p:txBody>
          <a:bodyPr wrap="none" rtlCol="0">
            <a:spAutoFit/>
          </a:bodyPr>
          <a:lstStyle/>
          <a:p>
            <a:fld id="{1C9B46F3-004B-4A19-BE6F-9ACD63F05115}" type="slidenum">
              <a:rPr lang="en-US" sz="1000" smtClean="0"/>
              <a:pPr/>
              <a:t>‹#›</a:t>
            </a:fld>
            <a:endParaRPr lang="en-US" sz="1000" dirty="0"/>
          </a:p>
        </p:txBody>
      </p:sp>
      <p:pic>
        <p:nvPicPr>
          <p:cNvPr id="2" name="Picture 2"/>
          <p:cNvPicPr>
            <a:picLocks noChangeAspect="1" noChangeArrowheads="1"/>
          </p:cNvPicPr>
          <p:nvPr/>
        </p:nvPicPr>
        <p:blipFill>
          <a:blip r:embed="rId9" cstate="print"/>
          <a:srcRect/>
          <a:stretch>
            <a:fillRect/>
          </a:stretch>
        </p:blipFill>
        <p:spPr bwMode="auto">
          <a:xfrm>
            <a:off x="4876800" y="6400800"/>
            <a:ext cx="4238625" cy="251507"/>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726" r:id="rId1"/>
    <p:sldLayoutId id="2147483727" r:id="rId2"/>
    <p:sldLayoutId id="2147483725" r:id="rId3"/>
    <p:sldLayoutId id="2147483729" r:id="rId4"/>
    <p:sldLayoutId id="2147483728" r:id="rId5"/>
    <p:sldLayoutId id="2147483732" r:id="rId6"/>
  </p:sldLayoutIdLst>
  <p:timing>
    <p:tnLst>
      <p:par>
        <p:cTn id="1" dur="indefinite" restart="never" nodeType="tmRoot"/>
      </p:par>
    </p:tnLst>
  </p:timing>
  <p:hf hdr="0" ftr="0" dt="0"/>
  <p:txStyles>
    <p:titleStyle>
      <a:lvl1pPr algn="l" rtl="0" eaLnBrk="0" fontAlgn="base" hangingPunct="0">
        <a:spcBef>
          <a:spcPct val="0"/>
        </a:spcBef>
        <a:spcAft>
          <a:spcPct val="0"/>
        </a:spcAft>
        <a:defRPr sz="3400">
          <a:solidFill>
            <a:srgbClr val="0768A9"/>
          </a:solidFill>
          <a:latin typeface="+mj-lt"/>
          <a:ea typeface="+mj-ea"/>
          <a:cs typeface="ＭＳ Ｐゴシック"/>
        </a:defRPr>
      </a:lvl1pPr>
      <a:lvl2pPr algn="l" rtl="0" eaLnBrk="0" fontAlgn="base" hangingPunct="0">
        <a:spcBef>
          <a:spcPct val="0"/>
        </a:spcBef>
        <a:spcAft>
          <a:spcPct val="0"/>
        </a:spcAft>
        <a:defRPr sz="3400">
          <a:solidFill>
            <a:srgbClr val="0768A9"/>
          </a:solidFill>
          <a:latin typeface="Trebuchet MS" pitchFamily="-48" charset="0"/>
          <a:ea typeface="ＭＳ Ｐゴシック" pitchFamily="-48" charset="-128"/>
          <a:cs typeface="ＭＳ Ｐゴシック"/>
        </a:defRPr>
      </a:lvl2pPr>
      <a:lvl3pPr algn="l" rtl="0" eaLnBrk="0" fontAlgn="base" hangingPunct="0">
        <a:spcBef>
          <a:spcPct val="0"/>
        </a:spcBef>
        <a:spcAft>
          <a:spcPct val="0"/>
        </a:spcAft>
        <a:defRPr sz="3400">
          <a:solidFill>
            <a:srgbClr val="0768A9"/>
          </a:solidFill>
          <a:latin typeface="Trebuchet MS" pitchFamily="-48" charset="0"/>
          <a:ea typeface="ＭＳ Ｐゴシック" pitchFamily="-48" charset="-128"/>
          <a:cs typeface="ＭＳ Ｐゴシック"/>
        </a:defRPr>
      </a:lvl3pPr>
      <a:lvl4pPr algn="l" rtl="0" eaLnBrk="0" fontAlgn="base" hangingPunct="0">
        <a:spcBef>
          <a:spcPct val="0"/>
        </a:spcBef>
        <a:spcAft>
          <a:spcPct val="0"/>
        </a:spcAft>
        <a:defRPr sz="3400">
          <a:solidFill>
            <a:srgbClr val="0768A9"/>
          </a:solidFill>
          <a:latin typeface="Trebuchet MS" pitchFamily="-48" charset="0"/>
          <a:ea typeface="ＭＳ Ｐゴシック" pitchFamily="-48" charset="-128"/>
          <a:cs typeface="ＭＳ Ｐゴシック"/>
        </a:defRPr>
      </a:lvl4pPr>
      <a:lvl5pPr algn="l" rtl="0" eaLnBrk="0" fontAlgn="base" hangingPunct="0">
        <a:spcBef>
          <a:spcPct val="0"/>
        </a:spcBef>
        <a:spcAft>
          <a:spcPct val="0"/>
        </a:spcAft>
        <a:defRPr sz="3400">
          <a:solidFill>
            <a:srgbClr val="0768A9"/>
          </a:solidFill>
          <a:latin typeface="Trebuchet MS" pitchFamily="-48" charset="0"/>
          <a:ea typeface="ＭＳ Ｐゴシック" pitchFamily="-48" charset="-128"/>
          <a:cs typeface="ＭＳ Ｐゴシック"/>
        </a:defRPr>
      </a:lvl5pPr>
      <a:lvl6pPr marL="457200" algn="l" rtl="0" fontAlgn="base">
        <a:spcBef>
          <a:spcPct val="0"/>
        </a:spcBef>
        <a:spcAft>
          <a:spcPct val="0"/>
        </a:spcAft>
        <a:defRPr sz="3400">
          <a:solidFill>
            <a:srgbClr val="ECECEC"/>
          </a:solidFill>
          <a:latin typeface="Trebuchet MS" pitchFamily="-48" charset="0"/>
          <a:ea typeface="ＭＳ Ｐゴシック" pitchFamily="-48" charset="-128"/>
        </a:defRPr>
      </a:lvl6pPr>
      <a:lvl7pPr marL="914400" algn="l" rtl="0" fontAlgn="base">
        <a:spcBef>
          <a:spcPct val="0"/>
        </a:spcBef>
        <a:spcAft>
          <a:spcPct val="0"/>
        </a:spcAft>
        <a:defRPr sz="3400">
          <a:solidFill>
            <a:srgbClr val="ECECEC"/>
          </a:solidFill>
          <a:latin typeface="Trebuchet MS" pitchFamily="-48" charset="0"/>
          <a:ea typeface="ＭＳ Ｐゴシック" pitchFamily="-48" charset="-128"/>
        </a:defRPr>
      </a:lvl7pPr>
      <a:lvl8pPr marL="1371600" algn="l" rtl="0" fontAlgn="base">
        <a:spcBef>
          <a:spcPct val="0"/>
        </a:spcBef>
        <a:spcAft>
          <a:spcPct val="0"/>
        </a:spcAft>
        <a:defRPr sz="3400">
          <a:solidFill>
            <a:srgbClr val="ECECEC"/>
          </a:solidFill>
          <a:latin typeface="Trebuchet MS" pitchFamily="-48" charset="0"/>
          <a:ea typeface="ＭＳ Ｐゴシック" pitchFamily="-48" charset="-128"/>
        </a:defRPr>
      </a:lvl8pPr>
      <a:lvl9pPr marL="1828800" algn="l" rtl="0" fontAlgn="base">
        <a:spcBef>
          <a:spcPct val="0"/>
        </a:spcBef>
        <a:spcAft>
          <a:spcPct val="0"/>
        </a:spcAft>
        <a:defRPr sz="3400">
          <a:solidFill>
            <a:srgbClr val="ECECEC"/>
          </a:solidFill>
          <a:latin typeface="Trebuchet MS"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2400">
          <a:solidFill>
            <a:srgbClr val="0768A9"/>
          </a:solidFill>
          <a:latin typeface="+mn-lt"/>
          <a:ea typeface="+mn-ea"/>
          <a:cs typeface="ＭＳ Ｐゴシック"/>
        </a:defRPr>
      </a:lvl1pPr>
      <a:lvl2pPr marL="569913" indent="-225425" algn="l" rtl="0" eaLnBrk="0" fontAlgn="base" hangingPunct="0">
        <a:spcBef>
          <a:spcPct val="20000"/>
        </a:spcBef>
        <a:spcAft>
          <a:spcPct val="0"/>
        </a:spcAft>
        <a:buChar char="–"/>
        <a:defRPr sz="2000">
          <a:solidFill>
            <a:srgbClr val="757575"/>
          </a:solidFill>
          <a:latin typeface="+mn-lt"/>
          <a:ea typeface="+mn-ea"/>
          <a:cs typeface="ＭＳ Ｐゴシック"/>
        </a:defRPr>
      </a:lvl2pPr>
      <a:lvl3pPr marL="800100" indent="-228600" algn="l" rtl="0" eaLnBrk="0" fontAlgn="base" hangingPunct="0">
        <a:spcBef>
          <a:spcPct val="20000"/>
        </a:spcBef>
        <a:spcAft>
          <a:spcPct val="0"/>
        </a:spcAft>
        <a:buChar char="•"/>
        <a:defRPr sz="2000">
          <a:solidFill>
            <a:srgbClr val="757575"/>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rgbClr val="757575"/>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rgbClr val="757575"/>
          </a:solidFill>
          <a:latin typeface="+mn-lt"/>
          <a:ea typeface="+mn-ea"/>
          <a:cs typeface="ＭＳ Ｐゴシック"/>
        </a:defRPr>
      </a:lvl5pPr>
      <a:lvl6pPr marL="2514600" indent="-228600" algn="l" rtl="0" fontAlgn="base">
        <a:spcBef>
          <a:spcPct val="20000"/>
        </a:spcBef>
        <a:spcAft>
          <a:spcPct val="0"/>
        </a:spcAft>
        <a:buChar char="»"/>
        <a:defRPr sz="2000">
          <a:solidFill>
            <a:srgbClr val="757575"/>
          </a:solidFill>
          <a:latin typeface="+mn-lt"/>
          <a:ea typeface="+mn-ea"/>
        </a:defRPr>
      </a:lvl6pPr>
      <a:lvl7pPr marL="2971800" indent="-228600" algn="l" rtl="0" fontAlgn="base">
        <a:spcBef>
          <a:spcPct val="20000"/>
        </a:spcBef>
        <a:spcAft>
          <a:spcPct val="0"/>
        </a:spcAft>
        <a:buChar char="»"/>
        <a:defRPr sz="2000">
          <a:solidFill>
            <a:srgbClr val="757575"/>
          </a:solidFill>
          <a:latin typeface="+mn-lt"/>
          <a:ea typeface="+mn-ea"/>
        </a:defRPr>
      </a:lvl7pPr>
      <a:lvl8pPr marL="3429000" indent="-228600" algn="l" rtl="0" fontAlgn="base">
        <a:spcBef>
          <a:spcPct val="20000"/>
        </a:spcBef>
        <a:spcAft>
          <a:spcPct val="0"/>
        </a:spcAft>
        <a:buChar char="»"/>
        <a:defRPr sz="2000">
          <a:solidFill>
            <a:srgbClr val="757575"/>
          </a:solidFill>
          <a:latin typeface="+mn-lt"/>
          <a:ea typeface="+mn-ea"/>
        </a:defRPr>
      </a:lvl8pPr>
      <a:lvl9pPr marL="3886200" indent="-228600" algn="l" rtl="0" fontAlgn="base">
        <a:spcBef>
          <a:spcPct val="20000"/>
        </a:spcBef>
        <a:spcAft>
          <a:spcPct val="0"/>
        </a:spcAft>
        <a:buChar char="»"/>
        <a:defRPr sz="2000">
          <a:solidFill>
            <a:srgbClr val="757575"/>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625" y="209550"/>
            <a:ext cx="8410575" cy="1085850"/>
          </a:xfrm>
          <a:prstGeom prst="rect">
            <a:avLst/>
          </a:prstGeom>
          <a:noFill/>
          <a:ln w="6350">
            <a:noFill/>
            <a:round/>
            <a:headEnd/>
            <a:tailEnd/>
          </a:ln>
          <a:scene3d>
            <a:camera prst="orthographicFront"/>
            <a:lightRig rig="threePt" dir="t"/>
          </a:scene3d>
          <a:sp3d>
            <a:bevelT w="0" h="63500"/>
            <a:bevelB w="0" h="63500"/>
          </a:sp3d>
        </p:spPr>
        <p:txBody>
          <a:bodyPr vert="horz" wrap="square" lIns="182880" tIns="45720" rIns="91440" bIns="45720" numCol="1" anchor="ctr" anchorCtr="0" compatLnSpc="1">
            <a:prstTxWarp prst="textNoShape">
              <a:avLst/>
            </a:prstTxWarp>
          </a:bodyPr>
          <a:lstStyle/>
          <a:p>
            <a:pPr lvl="0"/>
            <a:r>
              <a:rPr lang="en-US" dirty="0" smtClean="0"/>
              <a:t>Click to edit Master title style</a:t>
            </a:r>
          </a:p>
        </p:txBody>
      </p:sp>
      <p:sp>
        <p:nvSpPr>
          <p:cNvPr id="17411" name="Rectangle 3"/>
          <p:cNvSpPr>
            <a:spLocks noGrp="1" noChangeArrowheads="1"/>
          </p:cNvSpPr>
          <p:nvPr>
            <p:ph type="body" idx="1"/>
          </p:nvPr>
        </p:nvSpPr>
        <p:spPr bwMode="auto">
          <a:xfrm>
            <a:off x="428625" y="1524000"/>
            <a:ext cx="8105775" cy="4495800"/>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0324" name="Line 4"/>
          <p:cNvSpPr>
            <a:spLocks noChangeShapeType="1"/>
          </p:cNvSpPr>
          <p:nvPr/>
        </p:nvSpPr>
        <p:spPr bwMode="auto">
          <a:xfrm>
            <a:off x="0" y="6248400"/>
            <a:ext cx="9144000" cy="0"/>
          </a:xfrm>
          <a:prstGeom prst="line">
            <a:avLst/>
          </a:prstGeom>
          <a:noFill/>
          <a:ln w="9525">
            <a:solidFill>
              <a:srgbClr val="5698C5"/>
            </a:solidFill>
            <a:round/>
            <a:headEnd/>
            <a:tailEnd/>
          </a:ln>
        </p:spPr>
        <p:txBody>
          <a:bodyPr wrap="none" anchor="ctr"/>
          <a:lstStyle/>
          <a:p>
            <a:pPr eaLnBrk="0" hangingPunct="0">
              <a:lnSpc>
                <a:spcPct val="80000"/>
              </a:lnSpc>
              <a:spcBef>
                <a:spcPct val="20000"/>
              </a:spcBef>
              <a:defRPr/>
            </a:pPr>
            <a:endParaRPr lang="en-US" sz="1200" dirty="0">
              <a:solidFill>
                <a:srgbClr val="000000"/>
              </a:solidFill>
              <a:latin typeface="Arial" pitchFamily="34" charset="0"/>
              <a:cs typeface="Arial" pitchFamily="34" charset="0"/>
            </a:endParaRPr>
          </a:p>
        </p:txBody>
      </p:sp>
      <p:pic>
        <p:nvPicPr>
          <p:cNvPr id="17413" name="Picture 11" descr="WKH_LOGO_outlined_R_200x63.gif"/>
          <p:cNvPicPr>
            <a:picLocks noChangeAspect="1"/>
          </p:cNvPicPr>
          <p:nvPr userDrawn="1"/>
        </p:nvPicPr>
        <p:blipFill>
          <a:blip r:embed="rId11" cstate="print"/>
          <a:stretch>
            <a:fillRect/>
          </a:stretch>
        </p:blipFill>
        <p:spPr bwMode="auto">
          <a:xfrm>
            <a:off x="152400" y="6324600"/>
            <a:ext cx="1991219" cy="461963"/>
          </a:xfrm>
          <a:prstGeom prst="rect">
            <a:avLst/>
          </a:prstGeom>
          <a:noFill/>
          <a:ln w="9525">
            <a:noFill/>
            <a:miter lim="800000"/>
            <a:headEnd/>
            <a:tailEnd/>
          </a:ln>
        </p:spPr>
      </p:pic>
      <p:sp>
        <p:nvSpPr>
          <p:cNvPr id="7" name="TextBox 6"/>
          <p:cNvSpPr txBox="1"/>
          <p:nvPr userDrawn="1"/>
        </p:nvSpPr>
        <p:spPr>
          <a:xfrm>
            <a:off x="3998434" y="6383179"/>
            <a:ext cx="344966" cy="246221"/>
          </a:xfrm>
          <a:prstGeom prst="rect">
            <a:avLst/>
          </a:prstGeom>
          <a:noFill/>
        </p:spPr>
        <p:txBody>
          <a:bodyPr wrap="none" rtlCol="0">
            <a:spAutoFit/>
          </a:bodyPr>
          <a:lstStyle/>
          <a:p>
            <a:fld id="{1C9B46F3-004B-4A19-BE6F-9ACD63F05115}" type="slidenum">
              <a:rPr lang="en-US" sz="1000" smtClean="0">
                <a:solidFill>
                  <a:srgbClr val="000000"/>
                </a:solidFill>
                <a:latin typeface="Arial" pitchFamily="34" charset="0"/>
                <a:cs typeface="Arial" pitchFamily="34" charset="0"/>
              </a:rPr>
              <a:pPr/>
              <a:t>‹#›</a:t>
            </a:fld>
            <a:endParaRPr lang="en-US" sz="1000" dirty="0">
              <a:solidFill>
                <a:srgbClr val="000000"/>
              </a:solidFill>
              <a:latin typeface="Arial" pitchFamily="34" charset="0"/>
              <a:cs typeface="Arial" pitchFamily="34" charset="0"/>
            </a:endParaRPr>
          </a:p>
        </p:txBody>
      </p:sp>
      <p:pic>
        <p:nvPicPr>
          <p:cNvPr id="2" name="Picture 2"/>
          <p:cNvPicPr>
            <a:picLocks noChangeAspect="1" noChangeArrowheads="1"/>
          </p:cNvPicPr>
          <p:nvPr userDrawn="1"/>
        </p:nvPicPr>
        <p:blipFill>
          <a:blip r:embed="rId12" cstate="print"/>
          <a:srcRect/>
          <a:stretch>
            <a:fillRect/>
          </a:stretch>
        </p:blipFill>
        <p:spPr bwMode="auto">
          <a:xfrm>
            <a:off x="4876800" y="6400800"/>
            <a:ext cx="4238625" cy="251507"/>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Lst>
  <p:timing>
    <p:tnLst>
      <p:par>
        <p:cTn id="1" dur="indefinite" restart="never" nodeType="tmRoot"/>
      </p:par>
    </p:tnLst>
  </p:timing>
  <p:hf hdr="0" ftr="0" dt="0"/>
  <p:txStyles>
    <p:titleStyle>
      <a:lvl1pPr algn="l" rtl="0" eaLnBrk="0" fontAlgn="base" hangingPunct="0">
        <a:spcBef>
          <a:spcPct val="0"/>
        </a:spcBef>
        <a:spcAft>
          <a:spcPct val="0"/>
        </a:spcAft>
        <a:defRPr sz="3400">
          <a:solidFill>
            <a:srgbClr val="0768A9"/>
          </a:solidFill>
          <a:latin typeface="+mj-lt"/>
          <a:ea typeface="+mj-ea"/>
          <a:cs typeface="ＭＳ Ｐゴシック"/>
        </a:defRPr>
      </a:lvl1pPr>
      <a:lvl2pPr algn="l" rtl="0" eaLnBrk="0" fontAlgn="base" hangingPunct="0">
        <a:spcBef>
          <a:spcPct val="0"/>
        </a:spcBef>
        <a:spcAft>
          <a:spcPct val="0"/>
        </a:spcAft>
        <a:defRPr sz="3400">
          <a:solidFill>
            <a:srgbClr val="0768A9"/>
          </a:solidFill>
          <a:latin typeface="Trebuchet MS" pitchFamily="-48" charset="0"/>
          <a:ea typeface="ＭＳ Ｐゴシック" pitchFamily="-48" charset="-128"/>
          <a:cs typeface="ＭＳ Ｐゴシック"/>
        </a:defRPr>
      </a:lvl2pPr>
      <a:lvl3pPr algn="l" rtl="0" eaLnBrk="0" fontAlgn="base" hangingPunct="0">
        <a:spcBef>
          <a:spcPct val="0"/>
        </a:spcBef>
        <a:spcAft>
          <a:spcPct val="0"/>
        </a:spcAft>
        <a:defRPr sz="3400">
          <a:solidFill>
            <a:srgbClr val="0768A9"/>
          </a:solidFill>
          <a:latin typeface="Trebuchet MS" pitchFamily="-48" charset="0"/>
          <a:ea typeface="ＭＳ Ｐゴシック" pitchFamily="-48" charset="-128"/>
          <a:cs typeface="ＭＳ Ｐゴシック"/>
        </a:defRPr>
      </a:lvl3pPr>
      <a:lvl4pPr algn="l" rtl="0" eaLnBrk="0" fontAlgn="base" hangingPunct="0">
        <a:spcBef>
          <a:spcPct val="0"/>
        </a:spcBef>
        <a:spcAft>
          <a:spcPct val="0"/>
        </a:spcAft>
        <a:defRPr sz="3400">
          <a:solidFill>
            <a:srgbClr val="0768A9"/>
          </a:solidFill>
          <a:latin typeface="Trebuchet MS" pitchFamily="-48" charset="0"/>
          <a:ea typeface="ＭＳ Ｐゴシック" pitchFamily="-48" charset="-128"/>
          <a:cs typeface="ＭＳ Ｐゴシック"/>
        </a:defRPr>
      </a:lvl4pPr>
      <a:lvl5pPr algn="l" rtl="0" eaLnBrk="0" fontAlgn="base" hangingPunct="0">
        <a:spcBef>
          <a:spcPct val="0"/>
        </a:spcBef>
        <a:spcAft>
          <a:spcPct val="0"/>
        </a:spcAft>
        <a:defRPr sz="3400">
          <a:solidFill>
            <a:srgbClr val="0768A9"/>
          </a:solidFill>
          <a:latin typeface="Trebuchet MS" pitchFamily="-48" charset="0"/>
          <a:ea typeface="ＭＳ Ｐゴシック" pitchFamily="-48" charset="-128"/>
          <a:cs typeface="ＭＳ Ｐゴシック"/>
        </a:defRPr>
      </a:lvl5pPr>
      <a:lvl6pPr marL="457200" algn="l" rtl="0" fontAlgn="base">
        <a:spcBef>
          <a:spcPct val="0"/>
        </a:spcBef>
        <a:spcAft>
          <a:spcPct val="0"/>
        </a:spcAft>
        <a:defRPr sz="3400">
          <a:solidFill>
            <a:srgbClr val="ECECEC"/>
          </a:solidFill>
          <a:latin typeface="Trebuchet MS" pitchFamily="-48" charset="0"/>
          <a:ea typeface="ＭＳ Ｐゴシック" pitchFamily="-48" charset="-128"/>
        </a:defRPr>
      </a:lvl6pPr>
      <a:lvl7pPr marL="914400" algn="l" rtl="0" fontAlgn="base">
        <a:spcBef>
          <a:spcPct val="0"/>
        </a:spcBef>
        <a:spcAft>
          <a:spcPct val="0"/>
        </a:spcAft>
        <a:defRPr sz="3400">
          <a:solidFill>
            <a:srgbClr val="ECECEC"/>
          </a:solidFill>
          <a:latin typeface="Trebuchet MS" pitchFamily="-48" charset="0"/>
          <a:ea typeface="ＭＳ Ｐゴシック" pitchFamily="-48" charset="-128"/>
        </a:defRPr>
      </a:lvl7pPr>
      <a:lvl8pPr marL="1371600" algn="l" rtl="0" fontAlgn="base">
        <a:spcBef>
          <a:spcPct val="0"/>
        </a:spcBef>
        <a:spcAft>
          <a:spcPct val="0"/>
        </a:spcAft>
        <a:defRPr sz="3400">
          <a:solidFill>
            <a:srgbClr val="ECECEC"/>
          </a:solidFill>
          <a:latin typeface="Trebuchet MS" pitchFamily="-48" charset="0"/>
          <a:ea typeface="ＭＳ Ｐゴシック" pitchFamily="-48" charset="-128"/>
        </a:defRPr>
      </a:lvl8pPr>
      <a:lvl9pPr marL="1828800" algn="l" rtl="0" fontAlgn="base">
        <a:spcBef>
          <a:spcPct val="0"/>
        </a:spcBef>
        <a:spcAft>
          <a:spcPct val="0"/>
        </a:spcAft>
        <a:defRPr sz="3400">
          <a:solidFill>
            <a:srgbClr val="ECECEC"/>
          </a:solidFill>
          <a:latin typeface="Trebuchet MS"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2400">
          <a:solidFill>
            <a:srgbClr val="0768A9"/>
          </a:solidFill>
          <a:latin typeface="+mn-lt"/>
          <a:ea typeface="+mn-ea"/>
          <a:cs typeface="ＭＳ Ｐゴシック"/>
        </a:defRPr>
      </a:lvl1pPr>
      <a:lvl2pPr marL="569913" indent="-225425" algn="l" rtl="0" eaLnBrk="0" fontAlgn="base" hangingPunct="0">
        <a:spcBef>
          <a:spcPct val="20000"/>
        </a:spcBef>
        <a:spcAft>
          <a:spcPct val="0"/>
        </a:spcAft>
        <a:buChar char="–"/>
        <a:defRPr sz="2000">
          <a:solidFill>
            <a:srgbClr val="757575"/>
          </a:solidFill>
          <a:latin typeface="+mn-lt"/>
          <a:ea typeface="+mn-ea"/>
          <a:cs typeface="ＭＳ Ｐゴシック"/>
        </a:defRPr>
      </a:lvl2pPr>
      <a:lvl3pPr marL="800100" indent="-228600" algn="l" rtl="0" eaLnBrk="0" fontAlgn="base" hangingPunct="0">
        <a:spcBef>
          <a:spcPct val="20000"/>
        </a:spcBef>
        <a:spcAft>
          <a:spcPct val="0"/>
        </a:spcAft>
        <a:buChar char="•"/>
        <a:defRPr sz="2000">
          <a:solidFill>
            <a:srgbClr val="757575"/>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rgbClr val="757575"/>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rgbClr val="757575"/>
          </a:solidFill>
          <a:latin typeface="+mn-lt"/>
          <a:ea typeface="+mn-ea"/>
          <a:cs typeface="ＭＳ Ｐゴシック"/>
        </a:defRPr>
      </a:lvl5pPr>
      <a:lvl6pPr marL="2514600" indent="-228600" algn="l" rtl="0" fontAlgn="base">
        <a:spcBef>
          <a:spcPct val="20000"/>
        </a:spcBef>
        <a:spcAft>
          <a:spcPct val="0"/>
        </a:spcAft>
        <a:buChar char="»"/>
        <a:defRPr sz="2000">
          <a:solidFill>
            <a:srgbClr val="757575"/>
          </a:solidFill>
          <a:latin typeface="+mn-lt"/>
          <a:ea typeface="+mn-ea"/>
        </a:defRPr>
      </a:lvl6pPr>
      <a:lvl7pPr marL="2971800" indent="-228600" algn="l" rtl="0" fontAlgn="base">
        <a:spcBef>
          <a:spcPct val="20000"/>
        </a:spcBef>
        <a:spcAft>
          <a:spcPct val="0"/>
        </a:spcAft>
        <a:buChar char="»"/>
        <a:defRPr sz="2000">
          <a:solidFill>
            <a:srgbClr val="757575"/>
          </a:solidFill>
          <a:latin typeface="+mn-lt"/>
          <a:ea typeface="+mn-ea"/>
        </a:defRPr>
      </a:lvl7pPr>
      <a:lvl8pPr marL="3429000" indent="-228600" algn="l" rtl="0" fontAlgn="base">
        <a:spcBef>
          <a:spcPct val="20000"/>
        </a:spcBef>
        <a:spcAft>
          <a:spcPct val="0"/>
        </a:spcAft>
        <a:buChar char="»"/>
        <a:defRPr sz="2000">
          <a:solidFill>
            <a:srgbClr val="757575"/>
          </a:solidFill>
          <a:latin typeface="+mn-lt"/>
          <a:ea typeface="+mn-ea"/>
        </a:defRPr>
      </a:lvl8pPr>
      <a:lvl9pPr marL="3886200" indent="-228600" algn="l" rtl="0" fontAlgn="base">
        <a:spcBef>
          <a:spcPct val="20000"/>
        </a:spcBef>
        <a:spcAft>
          <a:spcPct val="0"/>
        </a:spcAft>
        <a:buChar char="»"/>
        <a:defRPr sz="2000">
          <a:solidFill>
            <a:srgbClr val="757575"/>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sz="quarter" idx="1"/>
          </p:nvPr>
        </p:nvSpPr>
        <p:spPr/>
        <p:txBody>
          <a:bodyPr/>
          <a:lstStyle/>
          <a:p>
            <a:endParaRPr lang="en-US" dirty="0"/>
          </a:p>
        </p:txBody>
      </p:sp>
      <p:sp>
        <p:nvSpPr>
          <p:cNvPr id="4" name="Title 1"/>
          <p:cNvSpPr txBox="1">
            <a:spLocks/>
          </p:cNvSpPr>
          <p:nvPr/>
        </p:nvSpPr>
        <p:spPr bwMode="auto">
          <a:xfrm>
            <a:off x="2819401" y="1828800"/>
            <a:ext cx="6172200" cy="933450"/>
          </a:xfrm>
          <a:prstGeom prst="rect">
            <a:avLst/>
          </a:prstGeom>
          <a:noFill/>
          <a:ln w="12700" cmpd="dbl">
            <a:noFill/>
            <a:round/>
            <a:headEnd/>
            <a:tailEnd/>
          </a:ln>
          <a:scene3d>
            <a:camera prst="orthographicFront"/>
            <a:lightRig rig="threePt" dir="t"/>
          </a:scene3d>
          <a:sp3d>
            <a:bevelT w="0" h="63500"/>
            <a:bevelB w="0" h="63500"/>
          </a:sp3d>
        </p:spPr>
        <p:txBody>
          <a:bodyPr vert="horz" wrap="square" lIns="182880" tIns="45720" rIns="91440" bIns="45720" numCol="1" anchor="ctr" anchorCtr="0" compatLnSpc="1">
            <a:prstTxWarp prst="textNoShape">
              <a:avLst/>
            </a:prstTxWarp>
          </a:bodyPr>
          <a:lstStyle>
            <a:lvl1pPr marL="0" indent="0">
              <a:defRPr/>
            </a:lvl1pPr>
          </a:lstStyle>
          <a:p>
            <a:pPr lvl="0" eaLnBrk="0" hangingPunct="0">
              <a:defRPr/>
            </a:pPr>
            <a:r>
              <a:rPr lang="en-US" sz="3600" dirty="0" smtClean="0"/>
              <a:t>Introducing OvidMD™ </a:t>
            </a:r>
            <a:r>
              <a:rPr lang="en-US" sz="3600" i="1" dirty="0" smtClean="0"/>
              <a:t/>
            </a:r>
            <a:br>
              <a:rPr lang="en-US" sz="3600" i="1" dirty="0" smtClean="0"/>
            </a:br>
            <a:endParaRPr kumimoji="0" lang="en-US" sz="2000" b="1" i="0" u="none" strike="noStrike" kern="0" cap="none" spc="0" normalizeH="0" baseline="0" noProof="0" dirty="0">
              <a:ln>
                <a:noFill/>
              </a:ln>
              <a:solidFill>
                <a:schemeClr val="bg2"/>
              </a:solidFill>
              <a:effectLst/>
              <a:uLnTx/>
              <a:uFillTx/>
              <a:latin typeface="+mj-lt"/>
              <a:ea typeface="+mj-ea"/>
              <a:cs typeface="ＭＳ Ｐゴシック"/>
            </a:endParaRPr>
          </a:p>
        </p:txBody>
      </p:sp>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Depth &amp; Breadth</a:t>
            </a:r>
            <a:endParaRPr lang="en-US" dirty="0"/>
          </a:p>
        </p:txBody>
      </p:sp>
      <p:sp>
        <p:nvSpPr>
          <p:cNvPr id="3" name="Content Placeholder 2"/>
          <p:cNvSpPr>
            <a:spLocks noGrp="1"/>
          </p:cNvSpPr>
          <p:nvPr>
            <p:ph idx="1"/>
          </p:nvPr>
        </p:nvSpPr>
        <p:spPr>
          <a:xfrm>
            <a:off x="2667000" y="1309468"/>
            <a:ext cx="6477000" cy="4953000"/>
          </a:xfrm>
        </p:spPr>
        <p:txBody>
          <a:bodyPr/>
          <a:lstStyle/>
          <a:p>
            <a:r>
              <a:rPr lang="en-US" sz="1400" b="1" dirty="0" smtClean="0"/>
              <a:t>Full Text Journal Articles</a:t>
            </a:r>
          </a:p>
          <a:p>
            <a:pPr lvl="1"/>
            <a:r>
              <a:rPr lang="en-US" sz="1400" dirty="0" smtClean="0"/>
              <a:t>11 of the most popular Current Opinion titles of Review Articles</a:t>
            </a:r>
          </a:p>
          <a:p>
            <a:r>
              <a:rPr lang="en-US" sz="1400" b="1" dirty="0" smtClean="0"/>
              <a:t>UpToDate</a:t>
            </a:r>
            <a:r>
              <a:rPr lang="en-US" sz="1400" b="1" baseline="30000" dirty="0" smtClean="0"/>
              <a:t>®</a:t>
            </a:r>
          </a:p>
          <a:p>
            <a:pPr lvl="1"/>
            <a:r>
              <a:rPr lang="en-US" sz="1400" dirty="0" smtClean="0"/>
              <a:t>OvidMD customers get access to UpToDate’s patient education content as well as previews of UpToDate’s professional topics</a:t>
            </a:r>
          </a:p>
          <a:p>
            <a:r>
              <a:rPr lang="en-US" sz="1400" b="1" dirty="0" smtClean="0"/>
              <a:t>Evidence-Based Guidelines</a:t>
            </a:r>
          </a:p>
          <a:p>
            <a:pPr lvl="1"/>
            <a:r>
              <a:rPr lang="en-US" sz="1400" dirty="0" smtClean="0"/>
              <a:t>A synthesis of best available evidence written by physicians for physicians that recommends a course of action</a:t>
            </a:r>
          </a:p>
          <a:p>
            <a:r>
              <a:rPr lang="en-US" sz="1400" b="1" dirty="0" smtClean="0"/>
              <a:t>Patient Information</a:t>
            </a:r>
          </a:p>
          <a:p>
            <a:pPr lvl="1"/>
            <a:r>
              <a:rPr lang="en-US" sz="1400" dirty="0" smtClean="0"/>
              <a:t>Educational materials for patients from UpToDate and RelayHealth </a:t>
            </a:r>
            <a:br>
              <a:rPr lang="en-US" sz="1400" dirty="0" smtClean="0"/>
            </a:br>
            <a:r>
              <a:rPr lang="en-US" sz="1400" dirty="0" smtClean="0"/>
              <a:t>(a division of McKesson</a:t>
            </a:r>
            <a:r>
              <a:rPr lang="en-US" sz="1400" baseline="30000" dirty="0" smtClean="0"/>
              <a:t>®</a:t>
            </a:r>
            <a:r>
              <a:rPr lang="en-US" sz="1400" dirty="0" smtClean="0"/>
              <a:t>) to improve care and patient satisfaction </a:t>
            </a:r>
          </a:p>
          <a:p>
            <a:r>
              <a:rPr lang="en-US" sz="1400" b="1" dirty="0" smtClean="0"/>
              <a:t>A to Z Drug Facts</a:t>
            </a:r>
          </a:p>
          <a:p>
            <a:pPr lvl="1"/>
            <a:r>
              <a:rPr lang="en-US" sz="1400" dirty="0" smtClean="0"/>
              <a:t>Features dosages, side effects and indications, information on </a:t>
            </a:r>
            <a:br>
              <a:rPr lang="en-US" sz="1400" dirty="0" smtClean="0"/>
            </a:br>
            <a:r>
              <a:rPr lang="en-US" sz="1400" dirty="0" smtClean="0"/>
              <a:t>drug therapy</a:t>
            </a:r>
          </a:p>
          <a:p>
            <a:r>
              <a:rPr lang="en-US" sz="1400" b="1" dirty="0" smtClean="0"/>
              <a:t>Images</a:t>
            </a:r>
          </a:p>
          <a:p>
            <a:pPr lvl="1"/>
            <a:r>
              <a:rPr lang="en-US" sz="1400" dirty="0" smtClean="0"/>
              <a:t>Your own personal image library extracted from content you subscribe to on Ovid</a:t>
            </a:r>
          </a:p>
          <a:p>
            <a:r>
              <a:rPr lang="en-US" sz="1400" b="1" dirty="0" smtClean="0"/>
              <a:t>Medical Calculators</a:t>
            </a:r>
          </a:p>
          <a:p>
            <a:pPr lvl="1"/>
            <a:r>
              <a:rPr lang="en-US" sz="1400" dirty="0" smtClean="0"/>
              <a:t>A wide array of medical calculators, clinical criteria sets and decision tree analysis tools used every day by clinicians</a:t>
            </a:r>
          </a:p>
          <a:p>
            <a:pPr lvl="1"/>
            <a:endParaRPr lang="en-US" sz="1200" dirty="0" smtClean="0"/>
          </a:p>
          <a:p>
            <a:pPr lvl="1"/>
            <a:endParaRPr lang="en-US" sz="1200" dirty="0" smtClean="0"/>
          </a:p>
          <a:p>
            <a:pPr lvl="1"/>
            <a:endParaRPr lang="en-US" sz="1200" dirty="0" smtClean="0"/>
          </a:p>
          <a:p>
            <a:pPr lvl="1"/>
            <a:endParaRPr lang="en-US" sz="1200" dirty="0" smtClean="0"/>
          </a:p>
        </p:txBody>
      </p:sp>
      <p:pic>
        <p:nvPicPr>
          <p:cNvPr id="5" name="Picture 2"/>
          <p:cNvPicPr>
            <a:picLocks noChangeAspect="1" noChangeArrowheads="1"/>
          </p:cNvPicPr>
          <p:nvPr/>
        </p:nvPicPr>
        <p:blipFill>
          <a:blip r:embed="rId3" cstate="print"/>
          <a:srcRect t="32343" r="78031"/>
          <a:stretch>
            <a:fillRect/>
          </a:stretch>
        </p:blipFill>
        <p:spPr bwMode="auto">
          <a:xfrm>
            <a:off x="0" y="1524000"/>
            <a:ext cx="2727450" cy="4267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97427" y="457200"/>
            <a:ext cx="8641773" cy="553998"/>
          </a:xfrm>
        </p:spPr>
        <p:txBody>
          <a:bodyPr anchor="b">
            <a:spAutoFit/>
          </a:bodyPr>
          <a:lstStyle/>
          <a:p>
            <a:pPr eaLnBrk="1" hangingPunct="1"/>
            <a:r>
              <a:rPr lang="en-US" sz="3000" dirty="0" smtClean="0"/>
              <a:t>OvidMD “Pull-Through” Content</a:t>
            </a:r>
          </a:p>
        </p:txBody>
      </p:sp>
      <p:sp>
        <p:nvSpPr>
          <p:cNvPr id="13316" name="Rectangle 4"/>
          <p:cNvSpPr>
            <a:spLocks noChangeArrowheads="1"/>
          </p:cNvSpPr>
          <p:nvPr/>
        </p:nvSpPr>
        <p:spPr bwMode="auto">
          <a:xfrm>
            <a:off x="533400" y="1600200"/>
            <a:ext cx="8153400" cy="4267200"/>
          </a:xfrm>
          <a:prstGeom prst="rect">
            <a:avLst/>
          </a:prstGeom>
          <a:noFill/>
          <a:ln w="9525">
            <a:noFill/>
            <a:miter lim="800000"/>
            <a:headEnd/>
            <a:tailEnd/>
          </a:ln>
        </p:spPr>
        <p:txBody>
          <a:bodyPr/>
          <a:lstStyle/>
          <a:p>
            <a:pPr marL="292100" indent="-292100">
              <a:spcBef>
                <a:spcPct val="20000"/>
              </a:spcBef>
            </a:pPr>
            <a:endParaRPr lang="en-US" dirty="0">
              <a:solidFill>
                <a:srgbClr val="000000"/>
              </a:solidFill>
              <a:latin typeface="Trebuchet MS" pitchFamily="34" charset="0"/>
            </a:endParaRPr>
          </a:p>
        </p:txBody>
      </p:sp>
      <p:sp>
        <p:nvSpPr>
          <p:cNvPr id="15365" name="TextBox 7"/>
          <p:cNvSpPr txBox="1">
            <a:spLocks noChangeArrowheads="1"/>
          </p:cNvSpPr>
          <p:nvPr/>
        </p:nvSpPr>
        <p:spPr bwMode="auto">
          <a:xfrm>
            <a:off x="233362" y="1371600"/>
            <a:ext cx="8529637" cy="5262979"/>
          </a:xfrm>
          <a:prstGeom prst="rect">
            <a:avLst/>
          </a:prstGeom>
          <a:noFill/>
          <a:ln w="9525">
            <a:noFill/>
            <a:miter lim="800000"/>
            <a:headEnd/>
            <a:tailEnd/>
          </a:ln>
        </p:spPr>
        <p:txBody>
          <a:bodyPr wrap="square">
            <a:spAutoFit/>
          </a:bodyPr>
          <a:lstStyle/>
          <a:p>
            <a:pPr marL="457200" indent="-223838">
              <a:spcBef>
                <a:spcPts val="600"/>
              </a:spcBef>
              <a:buFont typeface="Arial" charset="0"/>
              <a:buChar char="•"/>
              <a:defRPr/>
            </a:pPr>
            <a:r>
              <a:rPr lang="en-US" sz="2800" dirty="0" smtClean="0">
                <a:latin typeface="+mj-lt"/>
              </a:rPr>
              <a:t>Your clinically relevant OvidSP content can be accessed through OvidMD!  </a:t>
            </a:r>
            <a:endParaRPr lang="en-US" sz="2800" dirty="0" smtClean="0">
              <a:latin typeface="+mj-lt"/>
              <a:cs typeface="Arial" charset="0"/>
            </a:endParaRPr>
          </a:p>
          <a:p>
            <a:pPr marL="914400" lvl="1" indent="-223838">
              <a:spcBef>
                <a:spcPts val="600"/>
              </a:spcBef>
              <a:buFont typeface="Arial" charset="0"/>
              <a:buChar char="•"/>
              <a:defRPr/>
            </a:pPr>
            <a:r>
              <a:rPr lang="en-US" sz="2000" dirty="0" smtClean="0">
                <a:solidFill>
                  <a:srgbClr val="757575"/>
                </a:solidFill>
                <a:latin typeface="+mn-lt"/>
                <a:ea typeface="+mn-ea"/>
                <a:cs typeface="ＭＳ Ｐゴシック"/>
              </a:rPr>
              <a:t>LWW UpToDate collection</a:t>
            </a:r>
            <a:endParaRPr lang="en-US" sz="2000" dirty="0">
              <a:solidFill>
                <a:srgbClr val="757575"/>
              </a:solidFill>
              <a:latin typeface="+mn-lt"/>
              <a:ea typeface="+mn-ea"/>
              <a:cs typeface="ＭＳ Ｐゴシック"/>
            </a:endParaRPr>
          </a:p>
          <a:p>
            <a:pPr marL="914400" lvl="1" indent="-223838">
              <a:spcBef>
                <a:spcPts val="600"/>
              </a:spcBef>
              <a:buFont typeface="Arial" charset="0"/>
              <a:buChar char="•"/>
              <a:defRPr/>
            </a:pPr>
            <a:r>
              <a:rPr lang="en-US" sz="2000" dirty="0" smtClean="0">
                <a:solidFill>
                  <a:srgbClr val="757575"/>
                </a:solidFill>
                <a:latin typeface="+mn-lt"/>
                <a:ea typeface="+mn-ea"/>
                <a:cs typeface="ＭＳ Ｐゴシック"/>
              </a:rPr>
              <a:t>Ovid </a:t>
            </a:r>
            <a:r>
              <a:rPr lang="en-US" sz="2000" dirty="0">
                <a:solidFill>
                  <a:srgbClr val="757575"/>
                </a:solidFill>
                <a:latin typeface="+mn-lt"/>
                <a:ea typeface="+mn-ea"/>
                <a:cs typeface="ＭＳ Ｐゴシック"/>
              </a:rPr>
              <a:t>UpToDate </a:t>
            </a:r>
            <a:r>
              <a:rPr lang="en-US" sz="2000" dirty="0" smtClean="0">
                <a:solidFill>
                  <a:srgbClr val="757575"/>
                </a:solidFill>
                <a:latin typeface="+mn-lt"/>
                <a:ea typeface="+mn-ea"/>
                <a:cs typeface="ＭＳ Ｐゴシック"/>
              </a:rPr>
              <a:t>collection &amp; additional ala carte UpToDate Reviewed titles</a:t>
            </a:r>
          </a:p>
          <a:p>
            <a:pPr marL="914400" lvl="1" indent="-223838">
              <a:spcBef>
                <a:spcPts val="600"/>
              </a:spcBef>
              <a:buFont typeface="Arial" charset="0"/>
              <a:buChar char="•"/>
              <a:defRPr/>
            </a:pPr>
            <a:r>
              <a:rPr lang="en-US" sz="2000" dirty="0" smtClean="0">
                <a:solidFill>
                  <a:srgbClr val="757575"/>
                </a:solidFill>
                <a:latin typeface="+mn-lt"/>
                <a:ea typeface="+mn-ea"/>
                <a:cs typeface="ＭＳ Ｐゴシック"/>
              </a:rPr>
              <a:t>Books and journals subject area collections</a:t>
            </a:r>
            <a:endParaRPr lang="en-US" sz="2000" dirty="0">
              <a:solidFill>
                <a:srgbClr val="757575"/>
              </a:solidFill>
              <a:latin typeface="+mn-lt"/>
              <a:ea typeface="+mn-ea"/>
              <a:cs typeface="ＭＳ Ｐゴシック"/>
            </a:endParaRPr>
          </a:p>
          <a:p>
            <a:pPr marL="914400" lvl="1" indent="-223838">
              <a:spcBef>
                <a:spcPts val="600"/>
              </a:spcBef>
              <a:buFont typeface="Arial" charset="0"/>
              <a:buChar char="•"/>
              <a:defRPr/>
            </a:pPr>
            <a:r>
              <a:rPr lang="en-US" sz="2000" dirty="0" smtClean="0">
                <a:solidFill>
                  <a:srgbClr val="757575"/>
                </a:solidFill>
                <a:latin typeface="+mn-lt"/>
                <a:ea typeface="+mn-ea"/>
                <a:cs typeface="ＭＳ Ｐゴシック"/>
              </a:rPr>
              <a:t>Over 100 </a:t>
            </a:r>
            <a:r>
              <a:rPr lang="en-US" sz="2000" dirty="0">
                <a:solidFill>
                  <a:srgbClr val="757575"/>
                </a:solidFill>
                <a:latin typeface="+mn-lt"/>
                <a:ea typeface="+mn-ea"/>
                <a:cs typeface="ＭＳ Ｐゴシック"/>
              </a:rPr>
              <a:t>additional journals </a:t>
            </a:r>
            <a:r>
              <a:rPr lang="en-US" sz="2000" dirty="0" smtClean="0">
                <a:solidFill>
                  <a:srgbClr val="757575"/>
                </a:solidFill>
                <a:latin typeface="+mn-lt"/>
                <a:ea typeface="+mn-ea"/>
                <a:cs typeface="ＭＳ Ｐゴシック"/>
              </a:rPr>
              <a:t>beyond the OvidMD core package </a:t>
            </a:r>
            <a:br>
              <a:rPr lang="en-US" sz="2000" dirty="0" smtClean="0">
                <a:solidFill>
                  <a:srgbClr val="757575"/>
                </a:solidFill>
                <a:latin typeface="+mn-lt"/>
                <a:ea typeface="+mn-ea"/>
                <a:cs typeface="ＭＳ Ｐゴシック"/>
              </a:rPr>
            </a:br>
            <a:r>
              <a:rPr lang="en-US" sz="2000" dirty="0" smtClean="0">
                <a:solidFill>
                  <a:srgbClr val="757575"/>
                </a:solidFill>
                <a:latin typeface="+mn-lt"/>
                <a:ea typeface="+mn-ea"/>
                <a:cs typeface="ＭＳ Ｐゴシック"/>
              </a:rPr>
              <a:t>or in the </a:t>
            </a:r>
            <a:r>
              <a:rPr lang="en-US" sz="2000" dirty="0">
                <a:solidFill>
                  <a:srgbClr val="757575"/>
                </a:solidFill>
                <a:latin typeface="+mn-lt"/>
                <a:ea typeface="+mn-ea"/>
                <a:cs typeface="ＭＳ Ｐゴシック"/>
              </a:rPr>
              <a:t>add-on journal </a:t>
            </a:r>
            <a:r>
              <a:rPr lang="en-US" sz="2000" dirty="0" smtClean="0">
                <a:solidFill>
                  <a:srgbClr val="757575"/>
                </a:solidFill>
                <a:latin typeface="+mn-lt"/>
                <a:ea typeface="+mn-ea"/>
                <a:cs typeface="ＭＳ Ｐゴシック"/>
              </a:rPr>
              <a:t>collections</a:t>
            </a:r>
            <a:endParaRPr lang="en-US" sz="2000" dirty="0">
              <a:solidFill>
                <a:srgbClr val="757575"/>
              </a:solidFill>
              <a:latin typeface="+mn-lt"/>
              <a:ea typeface="+mn-ea"/>
              <a:cs typeface="ＭＳ Ｐゴシック"/>
            </a:endParaRPr>
          </a:p>
          <a:p>
            <a:pPr marL="914400" lvl="1" indent="-223838">
              <a:spcBef>
                <a:spcPts val="600"/>
              </a:spcBef>
              <a:buFont typeface="Arial" charset="0"/>
              <a:buChar char="•"/>
              <a:defRPr/>
            </a:pPr>
            <a:r>
              <a:rPr lang="en-US" sz="2000" dirty="0" smtClean="0">
                <a:solidFill>
                  <a:srgbClr val="757575"/>
                </a:solidFill>
                <a:latin typeface="+mn-lt"/>
                <a:ea typeface="+mn-ea"/>
                <a:cs typeface="ＭＳ Ｐゴシック"/>
              </a:rPr>
              <a:t>Over 100 </a:t>
            </a:r>
            <a:r>
              <a:rPr lang="en-US" sz="2000" dirty="0">
                <a:solidFill>
                  <a:srgbClr val="757575"/>
                </a:solidFill>
                <a:latin typeface="+mn-lt"/>
                <a:ea typeface="+mn-ea"/>
                <a:cs typeface="ＭＳ Ｐゴシック"/>
              </a:rPr>
              <a:t>additional books </a:t>
            </a:r>
            <a:r>
              <a:rPr lang="en-US" sz="2000" dirty="0" smtClean="0">
                <a:solidFill>
                  <a:srgbClr val="757575"/>
                </a:solidFill>
                <a:cs typeface="ＭＳ Ｐゴシック"/>
              </a:rPr>
              <a:t>beyond the </a:t>
            </a:r>
            <a:r>
              <a:rPr lang="en-US" sz="2000" dirty="0" smtClean="0">
                <a:solidFill>
                  <a:srgbClr val="757575"/>
                </a:solidFill>
                <a:latin typeface="+mn-lt"/>
                <a:ea typeface="+mn-ea"/>
                <a:cs typeface="ＭＳ Ｐゴシック"/>
              </a:rPr>
              <a:t>OvidMD core package </a:t>
            </a:r>
            <a:br>
              <a:rPr lang="en-US" sz="2000" dirty="0" smtClean="0">
                <a:solidFill>
                  <a:srgbClr val="757575"/>
                </a:solidFill>
                <a:latin typeface="+mn-lt"/>
                <a:ea typeface="+mn-ea"/>
                <a:cs typeface="ＭＳ Ｐゴシック"/>
              </a:rPr>
            </a:br>
            <a:r>
              <a:rPr lang="en-US" sz="2000" dirty="0" smtClean="0">
                <a:solidFill>
                  <a:srgbClr val="757575"/>
                </a:solidFill>
                <a:latin typeface="+mn-lt"/>
                <a:ea typeface="+mn-ea"/>
                <a:cs typeface="ＭＳ Ｐゴシック"/>
              </a:rPr>
              <a:t>or the add-on </a:t>
            </a:r>
            <a:r>
              <a:rPr lang="en-US" sz="2000" dirty="0">
                <a:solidFill>
                  <a:srgbClr val="757575"/>
                </a:solidFill>
                <a:latin typeface="+mn-lt"/>
                <a:ea typeface="+mn-ea"/>
                <a:cs typeface="ＭＳ Ｐゴシック"/>
              </a:rPr>
              <a:t>book </a:t>
            </a:r>
            <a:r>
              <a:rPr lang="en-US" sz="2000" dirty="0" smtClean="0">
                <a:solidFill>
                  <a:srgbClr val="757575"/>
                </a:solidFill>
                <a:latin typeface="+mn-lt"/>
                <a:ea typeface="+mn-ea"/>
                <a:cs typeface="ＭＳ Ｐゴシック"/>
              </a:rPr>
              <a:t>collections</a:t>
            </a:r>
          </a:p>
          <a:p>
            <a:pPr marL="914400" lvl="1" indent="-223838">
              <a:spcBef>
                <a:spcPts val="600"/>
              </a:spcBef>
              <a:buFont typeface="Arial" charset="0"/>
              <a:buChar char="•"/>
              <a:defRPr/>
            </a:pPr>
            <a:r>
              <a:rPr lang="en-US" sz="2000" dirty="0" smtClean="0">
                <a:solidFill>
                  <a:srgbClr val="757575"/>
                </a:solidFill>
                <a:latin typeface="+mn-lt"/>
                <a:ea typeface="+mn-ea"/>
                <a:cs typeface="ＭＳ Ｐゴシック"/>
              </a:rPr>
              <a:t>Clinical textbooks</a:t>
            </a:r>
          </a:p>
          <a:p>
            <a:pPr marL="914400" lvl="1" indent="-223838">
              <a:spcBef>
                <a:spcPts val="600"/>
              </a:spcBef>
              <a:buFont typeface="Arial" charset="0"/>
              <a:buChar char="•"/>
              <a:defRPr/>
            </a:pPr>
            <a:r>
              <a:rPr lang="en-US" sz="2000" dirty="0" smtClean="0">
                <a:solidFill>
                  <a:srgbClr val="757575"/>
                </a:solidFill>
                <a:latin typeface="+mn-lt"/>
                <a:ea typeface="+mn-ea"/>
                <a:cs typeface="ＭＳ Ｐゴシック"/>
              </a:rPr>
              <a:t>Additional evidence-based resources including the ACP Journal Club and Evidence-Based Medicine Reviews (Cochrane)</a:t>
            </a:r>
          </a:p>
          <a:p>
            <a:pPr marL="914400" lvl="1" indent="-223838">
              <a:spcBef>
                <a:spcPts val="600"/>
              </a:spcBef>
              <a:buFont typeface="Arial" charset="0"/>
              <a:buChar char="•"/>
              <a:defRPr/>
            </a:pPr>
            <a:endParaRPr lang="en-US" sz="2000" dirty="0">
              <a:solidFill>
                <a:srgbClr val="757575"/>
              </a:solidFill>
              <a:latin typeface="+mn-lt"/>
              <a:ea typeface="+mn-ea"/>
              <a:cs typeface="ＭＳ Ｐゴシック"/>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657600" y="4876800"/>
            <a:ext cx="1752600" cy="9144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pPr algn="l"/>
            <a:r>
              <a:rPr lang="en-US" sz="2800" dirty="0" smtClean="0"/>
              <a:t>OvidMD User Acceptance Testing with Physicians</a:t>
            </a:r>
            <a:endParaRPr lang="en-US" sz="2800" dirty="0"/>
          </a:p>
        </p:txBody>
      </p:sp>
      <p:sp>
        <p:nvSpPr>
          <p:cNvPr id="6" name="TextBox 5"/>
          <p:cNvSpPr txBox="1"/>
          <p:nvPr/>
        </p:nvSpPr>
        <p:spPr>
          <a:xfrm>
            <a:off x="457200" y="2754868"/>
            <a:ext cx="3733800" cy="369332"/>
          </a:xfrm>
          <a:prstGeom prst="rect">
            <a:avLst/>
          </a:prstGeom>
          <a:noFill/>
        </p:spPr>
        <p:txBody>
          <a:bodyPr wrap="square" rtlCol="0">
            <a:spAutoFit/>
          </a:bodyPr>
          <a:lstStyle/>
          <a:p>
            <a:r>
              <a:rPr lang="en-US" sz="1800" i="1" dirty="0" smtClean="0"/>
              <a:t>Better initial search results?</a:t>
            </a:r>
            <a:endParaRPr lang="en-US" sz="1800" i="1" dirty="0"/>
          </a:p>
        </p:txBody>
      </p:sp>
      <p:sp>
        <p:nvSpPr>
          <p:cNvPr id="8" name="TextBox 7"/>
          <p:cNvSpPr txBox="1"/>
          <p:nvPr/>
        </p:nvSpPr>
        <p:spPr>
          <a:xfrm>
            <a:off x="5486400" y="2743200"/>
            <a:ext cx="3657600" cy="369332"/>
          </a:xfrm>
          <a:prstGeom prst="rect">
            <a:avLst/>
          </a:prstGeom>
          <a:noFill/>
        </p:spPr>
        <p:txBody>
          <a:bodyPr wrap="square" rtlCol="0">
            <a:spAutoFit/>
          </a:bodyPr>
          <a:lstStyle/>
          <a:p>
            <a:r>
              <a:rPr lang="en-US" sz="1800" i="1" dirty="0" smtClean="0"/>
              <a:t>Better documents in results?</a:t>
            </a:r>
            <a:endParaRPr lang="en-US" sz="1800" i="1" dirty="0"/>
          </a:p>
        </p:txBody>
      </p:sp>
      <p:sp>
        <p:nvSpPr>
          <p:cNvPr id="11" name="Rectangle 10"/>
          <p:cNvSpPr/>
          <p:nvPr/>
        </p:nvSpPr>
        <p:spPr>
          <a:xfrm>
            <a:off x="3810001" y="5029200"/>
            <a:ext cx="295274" cy="228600"/>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3822701" y="5397500"/>
            <a:ext cx="295274" cy="256401"/>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13" name="TextBox 12"/>
          <p:cNvSpPr txBox="1"/>
          <p:nvPr/>
        </p:nvSpPr>
        <p:spPr>
          <a:xfrm>
            <a:off x="4100512" y="4978400"/>
            <a:ext cx="1423988" cy="369332"/>
          </a:xfrm>
          <a:prstGeom prst="rect">
            <a:avLst/>
          </a:prstGeom>
          <a:noFill/>
        </p:spPr>
        <p:txBody>
          <a:bodyPr wrap="square" rtlCol="0">
            <a:spAutoFit/>
          </a:bodyPr>
          <a:lstStyle/>
          <a:p>
            <a:r>
              <a:rPr lang="en-US" sz="1800" dirty="0" smtClean="0"/>
              <a:t>OvidMD</a:t>
            </a:r>
            <a:endParaRPr lang="en-US" sz="1800" dirty="0"/>
          </a:p>
        </p:txBody>
      </p:sp>
      <p:sp>
        <p:nvSpPr>
          <p:cNvPr id="14" name="TextBox 13"/>
          <p:cNvSpPr txBox="1"/>
          <p:nvPr/>
        </p:nvSpPr>
        <p:spPr>
          <a:xfrm>
            <a:off x="4102100" y="5346700"/>
            <a:ext cx="1524000" cy="369332"/>
          </a:xfrm>
          <a:prstGeom prst="rect">
            <a:avLst/>
          </a:prstGeom>
          <a:noFill/>
        </p:spPr>
        <p:txBody>
          <a:bodyPr wrap="square" rtlCol="0">
            <a:spAutoFit/>
          </a:bodyPr>
          <a:lstStyle/>
          <a:p>
            <a:r>
              <a:rPr lang="en-US" sz="1800" dirty="0" smtClean="0"/>
              <a:t>Competitor</a:t>
            </a:r>
            <a:endParaRPr lang="en-US" sz="1800" dirty="0"/>
          </a:p>
        </p:txBody>
      </p:sp>
      <p:pic>
        <p:nvPicPr>
          <p:cNvPr id="1026" name="Picture 2"/>
          <p:cNvPicPr>
            <a:picLocks noChangeAspect="1" noChangeArrowheads="1"/>
          </p:cNvPicPr>
          <p:nvPr/>
        </p:nvPicPr>
        <p:blipFill>
          <a:blip r:embed="rId3" cstate="print"/>
          <a:srcRect t="25920"/>
          <a:stretch>
            <a:fillRect/>
          </a:stretch>
        </p:blipFill>
        <p:spPr bwMode="auto">
          <a:xfrm>
            <a:off x="228600" y="2819400"/>
            <a:ext cx="3320883" cy="3484562"/>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l="54746" t="24776"/>
          <a:stretch>
            <a:fillRect/>
          </a:stretch>
        </p:blipFill>
        <p:spPr bwMode="auto">
          <a:xfrm>
            <a:off x="5791200" y="2832100"/>
            <a:ext cx="3023388" cy="3470293"/>
          </a:xfrm>
          <a:prstGeom prst="rect">
            <a:avLst/>
          </a:prstGeom>
          <a:noFill/>
          <a:ln w="9525">
            <a:noFill/>
            <a:miter lim="800000"/>
            <a:headEnd/>
            <a:tailEnd/>
          </a:ln>
          <a:effectLst/>
        </p:spPr>
      </p:pic>
      <p:sp>
        <p:nvSpPr>
          <p:cNvPr id="17" name="Rectangle 16"/>
          <p:cNvSpPr/>
          <p:nvPr/>
        </p:nvSpPr>
        <p:spPr>
          <a:xfrm>
            <a:off x="1600200" y="1371600"/>
            <a:ext cx="6019800" cy="12772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spcBef>
                <a:spcPts val="0"/>
              </a:spcBef>
              <a:spcAft>
                <a:spcPts val="600"/>
              </a:spcAft>
            </a:pPr>
            <a:r>
              <a:rPr lang="en-US" sz="2000" b="1" i="1" u="sng" dirty="0" smtClean="0">
                <a:solidFill>
                  <a:schemeClr val="bg2">
                    <a:lumMod val="50000"/>
                  </a:schemeClr>
                </a:solidFill>
              </a:rPr>
              <a:t>Real Clinical Searches from MDs</a:t>
            </a:r>
            <a:endParaRPr lang="en-US" sz="1400" i="1" dirty="0" smtClean="0">
              <a:solidFill>
                <a:schemeClr val="bg2">
                  <a:lumMod val="50000"/>
                </a:schemeClr>
              </a:solidFill>
            </a:endParaRPr>
          </a:p>
          <a:p>
            <a:pPr>
              <a:spcBef>
                <a:spcPts val="0"/>
              </a:spcBef>
              <a:buFont typeface="Arial" pitchFamily="34" charset="0"/>
              <a:buChar char="•"/>
            </a:pPr>
            <a:r>
              <a:rPr lang="en-US" sz="1400" i="1" dirty="0" smtClean="0">
                <a:solidFill>
                  <a:schemeClr val="bg2">
                    <a:lumMod val="50000"/>
                  </a:schemeClr>
                </a:solidFill>
              </a:rPr>
              <a:t> What is the best treatment for Polycystic Ovarian Syndrome?</a:t>
            </a:r>
            <a:r>
              <a:rPr lang="en-US" sz="1400" dirty="0" smtClean="0">
                <a:solidFill>
                  <a:schemeClr val="bg2">
                    <a:lumMod val="50000"/>
                  </a:schemeClr>
                </a:solidFill>
              </a:rPr>
              <a:t> </a:t>
            </a:r>
          </a:p>
          <a:p>
            <a:pPr>
              <a:spcBef>
                <a:spcPts val="600"/>
              </a:spcBef>
              <a:buFont typeface="Arial" pitchFamily="34" charset="0"/>
              <a:buChar char="•"/>
            </a:pPr>
            <a:r>
              <a:rPr lang="en-US" sz="1400" i="1" dirty="0" smtClean="0">
                <a:solidFill>
                  <a:schemeClr val="bg2">
                    <a:lumMod val="50000"/>
                  </a:schemeClr>
                </a:solidFill>
              </a:rPr>
              <a:t> tetanus prophylaxis</a:t>
            </a:r>
            <a:endParaRPr lang="en-US" sz="1400" dirty="0" smtClean="0">
              <a:solidFill>
                <a:schemeClr val="bg2">
                  <a:lumMod val="50000"/>
                </a:schemeClr>
              </a:solidFill>
            </a:endParaRPr>
          </a:p>
          <a:p>
            <a:pPr>
              <a:spcBef>
                <a:spcPts val="600"/>
              </a:spcBef>
              <a:buFont typeface="Arial" pitchFamily="34" charset="0"/>
              <a:buChar char="•"/>
            </a:pPr>
            <a:r>
              <a:rPr lang="en-US" sz="1400" i="1" dirty="0" smtClean="0">
                <a:solidFill>
                  <a:schemeClr val="bg2">
                    <a:lumMod val="50000"/>
                  </a:schemeClr>
                </a:solidFill>
              </a:rPr>
              <a:t> What is the risk of thrombocytopenia with enoxaparin therapy?</a:t>
            </a:r>
            <a:r>
              <a:rPr lang="en-US" sz="1400" dirty="0" smtClean="0">
                <a:solidFill>
                  <a:schemeClr val="bg2">
                    <a:lumMod val="50000"/>
                  </a:schemeClr>
                </a:solidFill>
              </a:rPr>
              <a:t> </a:t>
            </a:r>
            <a:endParaRPr lang="en-US" sz="1400" dirty="0">
              <a:solidFill>
                <a:schemeClr val="bg2">
                  <a:lumMod val="50000"/>
                </a:schemeClr>
              </a:solidFill>
            </a:endParaRPr>
          </a:p>
        </p:txBody>
      </p:sp>
      <p:sp>
        <p:nvSpPr>
          <p:cNvPr id="19" name="Rectangle 18"/>
          <p:cNvSpPr/>
          <p:nvPr/>
        </p:nvSpPr>
        <p:spPr>
          <a:xfrm>
            <a:off x="381000" y="2743200"/>
            <a:ext cx="3200400" cy="3505200"/>
          </a:xfrm>
          <a:prstGeom prst="rect">
            <a:avLst/>
          </a:prstGeom>
          <a:noFill/>
          <a:ln>
            <a:solidFill>
              <a:srgbClr val="75757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0" name="Rectangle 19"/>
          <p:cNvSpPr/>
          <p:nvPr/>
        </p:nvSpPr>
        <p:spPr>
          <a:xfrm>
            <a:off x="5499100" y="2743200"/>
            <a:ext cx="3200400" cy="3505200"/>
          </a:xfrm>
          <a:prstGeom prst="rect">
            <a:avLst/>
          </a:prstGeom>
          <a:noFill/>
          <a:ln>
            <a:solidFill>
              <a:srgbClr val="75757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01601" y="1257300"/>
            <a:ext cx="9359901" cy="5753100"/>
          </a:xfrm>
          <a:prstGeom prst="rect">
            <a:avLst/>
          </a:prstGeom>
          <a:ln>
            <a:noFill/>
          </a:ln>
          <a:effectLst>
            <a:softEdge rad="112500"/>
          </a:effectLst>
        </p:spPr>
      </p:pic>
      <p:sp>
        <p:nvSpPr>
          <p:cNvPr id="2" name="Title 1"/>
          <p:cNvSpPr>
            <a:spLocks noGrp="1"/>
          </p:cNvSpPr>
          <p:nvPr>
            <p:ph type="title"/>
          </p:nvPr>
        </p:nvSpPr>
        <p:spPr/>
        <p:txBody>
          <a:bodyPr/>
          <a:lstStyle/>
          <a:p>
            <a:r>
              <a:rPr lang="en-US" sz="2800" dirty="0" smtClean="0"/>
              <a:t>If you ask a Physician a Physician will say…</a:t>
            </a:r>
            <a:endParaRPr lang="en-US" sz="2800" dirty="0"/>
          </a:p>
        </p:txBody>
      </p:sp>
      <p:sp>
        <p:nvSpPr>
          <p:cNvPr id="3" name="Content Placeholder 2"/>
          <p:cNvSpPr>
            <a:spLocks noGrp="1"/>
          </p:cNvSpPr>
          <p:nvPr>
            <p:ph idx="1"/>
          </p:nvPr>
        </p:nvSpPr>
        <p:spPr>
          <a:xfrm>
            <a:off x="76200" y="1752600"/>
            <a:ext cx="8839200" cy="4648200"/>
          </a:xfrm>
        </p:spPr>
        <p:txBody>
          <a:bodyPr/>
          <a:lstStyle/>
          <a:p>
            <a:pPr algn="ctr">
              <a:buNone/>
            </a:pPr>
            <a:endParaRPr lang="en-US" sz="2800" dirty="0" smtClean="0"/>
          </a:p>
          <a:p>
            <a:pPr algn="ctr">
              <a:buNone/>
            </a:pPr>
            <a:r>
              <a:rPr lang="en-US" sz="2800" b="1" dirty="0" smtClean="0"/>
              <a:t>“OvidMD is fast, user-friendly and gives relevant search results the first time around.”</a:t>
            </a:r>
          </a:p>
          <a:p>
            <a:pPr algn="r">
              <a:buNone/>
            </a:pPr>
            <a:r>
              <a:rPr lang="en-US" sz="1400" i="1" dirty="0" smtClean="0">
                <a:solidFill>
                  <a:schemeClr val="bg2">
                    <a:lumMod val="75000"/>
                  </a:schemeClr>
                </a:solidFill>
              </a:rPr>
              <a:t>Surender Bodhireddy, M.D. </a:t>
            </a:r>
            <a:br>
              <a:rPr lang="en-US" sz="1400" i="1" dirty="0" smtClean="0">
                <a:solidFill>
                  <a:schemeClr val="bg2">
                    <a:lumMod val="75000"/>
                  </a:schemeClr>
                </a:solidFill>
              </a:rPr>
            </a:br>
            <a:r>
              <a:rPr lang="en-US" sz="1400" i="1" dirty="0" smtClean="0">
                <a:solidFill>
                  <a:schemeClr val="bg2">
                    <a:lumMod val="75000"/>
                  </a:schemeClr>
                </a:solidFill>
              </a:rPr>
              <a:t>Covenant Medical Center, Lubbock TX</a:t>
            </a:r>
            <a:endParaRPr lang="en-US" dirty="0" smtClean="0">
              <a:solidFill>
                <a:schemeClr val="bg2">
                  <a:lumMod val="75000"/>
                </a:schemeClr>
              </a:solidFill>
            </a:endParaRPr>
          </a:p>
          <a:p>
            <a:endParaRPr lang="en-US" dirty="0" smtClean="0"/>
          </a:p>
          <a:p>
            <a:pPr>
              <a:buNone/>
            </a:pPr>
            <a:endParaRPr lang="en-US" dirty="0" smtClean="0"/>
          </a:p>
          <a:p>
            <a:pPr algn="ctr">
              <a:buNone/>
            </a:pPr>
            <a:r>
              <a:rPr lang="en-US" sz="2800" b="1" dirty="0" smtClean="0"/>
              <a:t>   “OvidMD was an amazing product, and I will use it when it becomes available.”</a:t>
            </a:r>
          </a:p>
          <a:p>
            <a:pPr algn="r">
              <a:buNone/>
            </a:pPr>
            <a:r>
              <a:rPr lang="en-US" sz="1400" i="1" dirty="0" smtClean="0">
                <a:solidFill>
                  <a:schemeClr val="bg2">
                    <a:lumMod val="75000"/>
                  </a:schemeClr>
                </a:solidFill>
              </a:rPr>
              <a:t>Paul H Douglass, M.D. </a:t>
            </a:r>
            <a:br>
              <a:rPr lang="en-US" sz="1400" i="1" dirty="0" smtClean="0">
                <a:solidFill>
                  <a:schemeClr val="bg2">
                    <a:lumMod val="75000"/>
                  </a:schemeClr>
                </a:solidFill>
              </a:rPr>
            </a:br>
            <a:r>
              <a:rPr lang="en-US" sz="1400" i="1" dirty="0" smtClean="0">
                <a:solidFill>
                  <a:schemeClr val="bg2">
                    <a:lumMod val="75000"/>
                  </a:schemeClr>
                </a:solidFill>
              </a:rPr>
              <a:t>York Women's Health Center, York, PA</a:t>
            </a:r>
          </a:p>
          <a:p>
            <a:pPr>
              <a:buNone/>
            </a:pP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OvidMD</a:t>
            </a:r>
            <a:r>
              <a:rPr lang="en-GB" dirty="0" smtClean="0"/>
              <a:t> – Demo</a:t>
            </a:r>
            <a:endParaRPr lang="en-US" dirty="0"/>
          </a:p>
        </p:txBody>
      </p:sp>
      <p:pic>
        <p:nvPicPr>
          <p:cNvPr id="6" name="Julie_Quain_OvidM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1000" y="1295400"/>
            <a:ext cx="8458200" cy="4724400"/>
          </a:xfrm>
        </p:spPr>
      </p:pic>
    </p:spTree>
    <p:extLst>
      <p:ext uri="{BB962C8B-B14F-4D97-AF65-F5344CB8AC3E}">
        <p14:creationId xmlns:p14="http://schemas.microsoft.com/office/powerpoint/2010/main" val="959366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0" y="3505200"/>
            <a:ext cx="4419600" cy="2133600"/>
          </a:xfrm>
          <a:prstGeom prst="rect">
            <a:avLst/>
          </a:prstGeom>
          <a:solidFill>
            <a:srgbClr val="0768A9">
              <a:alpha val="91000"/>
            </a:srgbClr>
          </a:solidFill>
          <a:ln w="9525">
            <a:noFill/>
            <a:miter lim="800000"/>
            <a:headEnd/>
            <a:tailEnd/>
          </a:ln>
        </p:spPr>
        <p:txBody>
          <a:bodyPr anchor="ctr"/>
          <a:lstStyle/>
          <a:p>
            <a:pPr marL="457200" indent="0" algn="l" eaLnBrk="1" hangingPunct="1"/>
            <a:r>
              <a:rPr lang="en-US" sz="3800" dirty="0">
                <a:solidFill>
                  <a:schemeClr val="bg1"/>
                </a:solidFill>
                <a:latin typeface="Trebuchet MS" pitchFamily="80" charset="0"/>
              </a:rPr>
              <a:t>Questions?</a:t>
            </a:r>
            <a:br>
              <a:rPr lang="en-US" sz="3800" dirty="0">
                <a:solidFill>
                  <a:schemeClr val="bg1"/>
                </a:solidFill>
                <a:latin typeface="Trebuchet MS" pitchFamily="80" charset="0"/>
              </a:rPr>
            </a:br>
            <a:r>
              <a:rPr lang="en-US" sz="3800" dirty="0">
                <a:solidFill>
                  <a:schemeClr val="bg1"/>
                </a:solidFill>
                <a:latin typeface="Trebuchet MS" pitchFamily="80" charset="0"/>
              </a:rPr>
              <a:t/>
            </a:r>
            <a:br>
              <a:rPr lang="en-US" sz="3800" dirty="0">
                <a:solidFill>
                  <a:schemeClr val="bg1"/>
                </a:solidFill>
                <a:latin typeface="Trebuchet MS" pitchFamily="80" charset="0"/>
              </a:rPr>
            </a:br>
            <a:r>
              <a:rPr lang="en-US" sz="3800" i="1" dirty="0">
                <a:solidFill>
                  <a:schemeClr val="bg1"/>
                </a:solidFill>
                <a:latin typeface="Trebuchet MS" pitchFamily="80" charset="0"/>
              </a:rPr>
              <a:t>Thank You!</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nzipped\OvidMD_Photos_4-13-11\OvidMD_Photos_4-13-11\shutterstock_16080706.jpg"/>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4953001" y="1332464"/>
            <a:ext cx="4190999" cy="4915936"/>
          </a:xfrm>
          <a:prstGeom prst="rect">
            <a:avLst/>
          </a:prstGeom>
          <a:ln>
            <a:noFill/>
          </a:ln>
          <a:effectLst>
            <a:softEdge rad="112500"/>
          </a:effectLst>
        </p:spPr>
      </p:pic>
      <p:sp>
        <p:nvSpPr>
          <p:cNvPr id="2" name="Title 1"/>
          <p:cNvSpPr>
            <a:spLocks noGrp="1"/>
          </p:cNvSpPr>
          <p:nvPr>
            <p:ph type="title"/>
          </p:nvPr>
        </p:nvSpPr>
        <p:spPr/>
        <p:txBody>
          <a:bodyPr>
            <a:normAutofit/>
          </a:bodyPr>
          <a:lstStyle/>
          <a:p>
            <a:r>
              <a:rPr lang="en-US" dirty="0" smtClean="0"/>
              <a:t>In today’s presentation</a:t>
            </a:r>
            <a:endParaRPr lang="en-US" dirty="0"/>
          </a:p>
        </p:txBody>
      </p:sp>
      <p:sp>
        <p:nvSpPr>
          <p:cNvPr id="3" name="Content Placeholder 2"/>
          <p:cNvSpPr>
            <a:spLocks noGrp="1"/>
          </p:cNvSpPr>
          <p:nvPr>
            <p:ph idx="1"/>
          </p:nvPr>
        </p:nvSpPr>
        <p:spPr>
          <a:xfrm>
            <a:off x="381000" y="1447800"/>
            <a:ext cx="8458200" cy="4572000"/>
          </a:xfrm>
        </p:spPr>
        <p:txBody>
          <a:bodyPr>
            <a:normAutofit fontScale="62500" lnSpcReduction="20000"/>
          </a:bodyPr>
          <a:lstStyle/>
          <a:p>
            <a:pPr>
              <a:lnSpc>
                <a:spcPct val="120000"/>
              </a:lnSpc>
            </a:pPr>
            <a:r>
              <a:rPr lang="en-US" sz="3800" dirty="0" smtClean="0"/>
              <a:t>What is OvidMD</a:t>
            </a:r>
          </a:p>
          <a:p>
            <a:pPr>
              <a:lnSpc>
                <a:spcPct val="120000"/>
              </a:lnSpc>
            </a:pPr>
            <a:r>
              <a:rPr lang="en-US" sz="3800" dirty="0" smtClean="0"/>
              <a:t>Live Demonstration</a:t>
            </a:r>
          </a:p>
          <a:p>
            <a:pPr lvl="1">
              <a:lnSpc>
                <a:spcPct val="120000"/>
              </a:lnSpc>
            </a:pPr>
            <a:r>
              <a:rPr lang="en-US" sz="3800" dirty="0" smtClean="0"/>
              <a:t>Search Experience</a:t>
            </a:r>
          </a:p>
          <a:p>
            <a:pPr lvl="1">
              <a:lnSpc>
                <a:spcPct val="120000"/>
              </a:lnSpc>
            </a:pPr>
            <a:r>
              <a:rPr lang="en-US" sz="3800" dirty="0" smtClean="0"/>
              <a:t>Key Features and Benefits</a:t>
            </a:r>
          </a:p>
          <a:p>
            <a:pPr>
              <a:lnSpc>
                <a:spcPct val="120000"/>
              </a:lnSpc>
            </a:pPr>
            <a:r>
              <a:rPr lang="en-US" sz="3800" dirty="0" smtClean="0"/>
              <a:t>Why we developed OvidMD</a:t>
            </a:r>
          </a:p>
          <a:p>
            <a:pPr>
              <a:lnSpc>
                <a:spcPct val="120000"/>
              </a:lnSpc>
            </a:pPr>
            <a:r>
              <a:rPr lang="en-US" sz="3800" dirty="0" smtClean="0"/>
              <a:t>Benefits for librarians, physicians &amp; clinicians</a:t>
            </a:r>
          </a:p>
          <a:p>
            <a:pPr>
              <a:lnSpc>
                <a:spcPct val="120000"/>
              </a:lnSpc>
            </a:pPr>
            <a:r>
              <a:rPr lang="en-US" sz="3800" dirty="0" smtClean="0"/>
              <a:t>Content packages</a:t>
            </a:r>
          </a:p>
          <a:p>
            <a:pPr>
              <a:lnSpc>
                <a:spcPct val="120000"/>
              </a:lnSpc>
            </a:pPr>
            <a:r>
              <a:rPr lang="en-US" sz="3800" dirty="0" smtClean="0"/>
              <a:t>Depth and breadth of knowledge</a:t>
            </a:r>
          </a:p>
          <a:p>
            <a:pPr>
              <a:lnSpc>
                <a:spcPct val="120000"/>
              </a:lnSpc>
            </a:pPr>
            <a:r>
              <a:rPr lang="en-US" sz="3800" dirty="0" smtClean="0"/>
              <a:t>What clinicians are saying about OvidMD</a:t>
            </a:r>
          </a:p>
          <a:p>
            <a:pPr marL="463550" lvl="1" indent="-6350">
              <a:buNone/>
            </a:pPr>
            <a:r>
              <a:rPr lang="en-US" sz="2400" dirty="0" smtClean="0"/>
              <a:t/>
            </a:r>
            <a:br>
              <a:rPr lang="en-US" sz="2400" dirty="0" smtClean="0"/>
            </a:br>
            <a:endParaRPr lang="en-US" sz="2400" dirty="0" smtClean="0"/>
          </a:p>
          <a:p>
            <a:pPr lvl="1"/>
            <a:endParaRPr lang="en-US" sz="2000" b="1" dirty="0" smtClean="0"/>
          </a:p>
          <a:p>
            <a:pPr lvl="1"/>
            <a:endParaRPr lang="en-US" sz="2000" b="1" dirty="0" smtClean="0"/>
          </a:p>
          <a:p>
            <a:pPr lvl="1"/>
            <a:endParaRPr lang="en-US" sz="2000" b="1" dirty="0" smtClean="0"/>
          </a:p>
          <a:p>
            <a:pPr lvl="1">
              <a:buNone/>
            </a:pPr>
            <a:endParaRPr lang="en-US" sz="2000" b="1" dirty="0" smtClean="0"/>
          </a:p>
          <a:p>
            <a:pPr lvl="1"/>
            <a:endParaRPr lang="en-GB" sz="2400" dirty="0" smtClean="0"/>
          </a:p>
          <a:p>
            <a:pPr lvl="1"/>
            <a:endParaRPr lang="en-GB" dirty="0" smtClean="0"/>
          </a:p>
          <a:p>
            <a:endParaRPr lang="en-GB" dirty="0" smtClean="0"/>
          </a:p>
          <a:p>
            <a:endParaRPr lang="en-US"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Introducing OvidMD</a:t>
            </a:r>
            <a:r>
              <a:rPr lang="en-US" baseline="30000" dirty="0" smtClean="0"/>
              <a:t>TM</a:t>
            </a:r>
            <a:endParaRPr lang="en-US" baseline="30000" dirty="0"/>
          </a:p>
        </p:txBody>
      </p:sp>
      <p:sp>
        <p:nvSpPr>
          <p:cNvPr id="3" name="Content Placeholder 2"/>
          <p:cNvSpPr>
            <a:spLocks noGrp="1"/>
          </p:cNvSpPr>
          <p:nvPr>
            <p:ph idx="1"/>
          </p:nvPr>
        </p:nvSpPr>
        <p:spPr>
          <a:xfrm>
            <a:off x="0" y="1371600"/>
            <a:ext cx="8839200" cy="4343400"/>
          </a:xfrm>
        </p:spPr>
        <p:txBody>
          <a:bodyPr>
            <a:normAutofit/>
          </a:bodyPr>
          <a:lstStyle/>
          <a:p>
            <a:pPr marL="463550" lvl="1" indent="-6350">
              <a:buNone/>
            </a:pPr>
            <a:r>
              <a:rPr lang="en-US" sz="3200" dirty="0" smtClean="0">
                <a:solidFill>
                  <a:schemeClr val="bg2"/>
                </a:solidFill>
              </a:rPr>
              <a:t>The first </a:t>
            </a:r>
            <a:r>
              <a:rPr lang="en-US" sz="3200" dirty="0" smtClean="0">
                <a:solidFill>
                  <a:srgbClr val="0768A9"/>
                </a:solidFill>
                <a:latin typeface="+mj-lt"/>
                <a:ea typeface="+mj-ea"/>
              </a:rPr>
              <a:t>clinical tool </a:t>
            </a:r>
            <a:r>
              <a:rPr lang="en-US" sz="3200" dirty="0" smtClean="0">
                <a:solidFill>
                  <a:schemeClr val="bg2"/>
                </a:solidFill>
              </a:rPr>
              <a:t>from Ovid </a:t>
            </a:r>
            <a:r>
              <a:rPr lang="en-US" sz="3200" dirty="0" smtClean="0">
                <a:solidFill>
                  <a:schemeClr val="bg1">
                    <a:lumMod val="65000"/>
                  </a:schemeClr>
                </a:solidFill>
              </a:rPr>
              <a:t/>
            </a:r>
            <a:br>
              <a:rPr lang="en-US" sz="3200" dirty="0" smtClean="0">
                <a:solidFill>
                  <a:schemeClr val="bg1">
                    <a:lumMod val="65000"/>
                  </a:schemeClr>
                </a:solidFill>
              </a:rPr>
            </a:br>
            <a:r>
              <a:rPr lang="en-US" sz="3200" dirty="0" smtClean="0">
                <a:solidFill>
                  <a:schemeClr val="bg2"/>
                </a:solidFill>
              </a:rPr>
              <a:t>for</a:t>
            </a:r>
            <a:r>
              <a:rPr lang="en-US" sz="3200" dirty="0" smtClean="0">
                <a:solidFill>
                  <a:schemeClr val="bg1">
                    <a:lumMod val="65000"/>
                  </a:schemeClr>
                </a:solidFill>
              </a:rPr>
              <a:t> </a:t>
            </a:r>
            <a:r>
              <a:rPr lang="en-US" sz="3200" dirty="0" smtClean="0">
                <a:solidFill>
                  <a:srgbClr val="0768A9"/>
                </a:solidFill>
                <a:latin typeface="+mj-lt"/>
                <a:ea typeface="+mj-ea"/>
              </a:rPr>
              <a:t>physicians</a:t>
            </a:r>
            <a:r>
              <a:rPr lang="en-US" sz="3200" dirty="0" smtClean="0"/>
              <a:t> </a:t>
            </a:r>
            <a:r>
              <a:rPr lang="en-US" sz="3200" dirty="0" smtClean="0">
                <a:solidFill>
                  <a:schemeClr val="bg2"/>
                </a:solidFill>
              </a:rPr>
              <a:t>and</a:t>
            </a:r>
            <a:r>
              <a:rPr lang="en-US" sz="3200" dirty="0" smtClean="0"/>
              <a:t> </a:t>
            </a:r>
            <a:r>
              <a:rPr lang="en-US" sz="3200" dirty="0" smtClean="0">
                <a:solidFill>
                  <a:srgbClr val="0768A9"/>
                </a:solidFill>
                <a:latin typeface="+mj-lt"/>
                <a:ea typeface="+mj-ea"/>
              </a:rPr>
              <a:t>other clinicians </a:t>
            </a:r>
            <a:br>
              <a:rPr lang="en-US" sz="3200" dirty="0" smtClean="0">
                <a:solidFill>
                  <a:srgbClr val="0768A9"/>
                </a:solidFill>
                <a:latin typeface="+mj-lt"/>
                <a:ea typeface="+mj-ea"/>
              </a:rPr>
            </a:br>
            <a:r>
              <a:rPr lang="en-US" sz="3200" dirty="0" smtClean="0">
                <a:solidFill>
                  <a:schemeClr val="bg2"/>
                </a:solidFill>
              </a:rPr>
              <a:t>to find</a:t>
            </a:r>
            <a:r>
              <a:rPr lang="en-US" sz="3200" dirty="0" smtClean="0">
                <a:solidFill>
                  <a:schemeClr val="bg2"/>
                </a:solidFill>
                <a:latin typeface="+mj-lt"/>
                <a:ea typeface="+mj-ea"/>
              </a:rPr>
              <a:t> </a:t>
            </a:r>
            <a:r>
              <a:rPr lang="en-US" sz="3200" dirty="0" smtClean="0">
                <a:solidFill>
                  <a:srgbClr val="0768A9"/>
                </a:solidFill>
                <a:latin typeface="+mj-lt"/>
                <a:ea typeface="+mj-ea"/>
              </a:rPr>
              <a:t>quick answers </a:t>
            </a:r>
            <a:r>
              <a:rPr lang="en-US" sz="3200" dirty="0" smtClean="0">
                <a:solidFill>
                  <a:schemeClr val="bg2"/>
                </a:solidFill>
              </a:rPr>
              <a:t>to clinical questions backed by </a:t>
            </a:r>
            <a:r>
              <a:rPr lang="en-US" sz="3200" dirty="0" smtClean="0">
                <a:solidFill>
                  <a:srgbClr val="0768A9"/>
                </a:solidFill>
                <a:latin typeface="+mj-lt"/>
                <a:ea typeface="+mj-ea"/>
              </a:rPr>
              <a:t>comprehensive, </a:t>
            </a:r>
            <a:br>
              <a:rPr lang="en-US" sz="3200" dirty="0" smtClean="0">
                <a:solidFill>
                  <a:srgbClr val="0768A9"/>
                </a:solidFill>
                <a:latin typeface="+mj-lt"/>
                <a:ea typeface="+mj-ea"/>
              </a:rPr>
            </a:br>
            <a:r>
              <a:rPr lang="en-US" sz="3200" dirty="0" smtClean="0">
                <a:solidFill>
                  <a:srgbClr val="0768A9"/>
                </a:solidFill>
                <a:latin typeface="+mj-lt"/>
                <a:ea typeface="+mj-ea"/>
              </a:rPr>
              <a:t>evidence-based research </a:t>
            </a:r>
            <a:br>
              <a:rPr lang="en-US" sz="3200" dirty="0" smtClean="0">
                <a:solidFill>
                  <a:srgbClr val="0768A9"/>
                </a:solidFill>
                <a:latin typeface="+mj-lt"/>
                <a:ea typeface="+mj-ea"/>
              </a:rPr>
            </a:br>
            <a:r>
              <a:rPr lang="en-US" sz="3200" dirty="0" smtClean="0">
                <a:solidFill>
                  <a:schemeClr val="bg2"/>
                </a:solidFill>
              </a:rPr>
              <a:t>from sources </a:t>
            </a:r>
            <a:r>
              <a:rPr lang="en-US" sz="3200" u="sng" dirty="0" smtClean="0">
                <a:solidFill>
                  <a:srgbClr val="0768A9"/>
                </a:solidFill>
              </a:rPr>
              <a:t>you</a:t>
            </a:r>
            <a:r>
              <a:rPr lang="en-US" sz="3200" dirty="0" smtClean="0"/>
              <a:t> </a:t>
            </a:r>
            <a:r>
              <a:rPr lang="en-US" sz="3200" dirty="0" smtClean="0">
                <a:solidFill>
                  <a:srgbClr val="0768A9"/>
                </a:solidFill>
                <a:latin typeface="+mj-lt"/>
                <a:ea typeface="+mj-ea"/>
              </a:rPr>
              <a:t>trust</a:t>
            </a:r>
            <a:endParaRPr lang="en-US" sz="3200" dirty="0" smtClean="0">
              <a:solidFill>
                <a:srgbClr val="757575"/>
              </a:solidFill>
            </a:endParaRPr>
          </a:p>
          <a:p>
            <a:pPr>
              <a:buNone/>
            </a:pPr>
            <a:r>
              <a:rPr lang="en-US" dirty="0" smtClean="0"/>
              <a:t>	</a:t>
            </a:r>
          </a:p>
          <a:p>
            <a:pPr marL="463550" lvl="1" indent="-6350">
              <a:buNone/>
            </a:pPr>
            <a:r>
              <a:rPr lang="en-US" sz="2400" dirty="0" smtClean="0"/>
              <a:t/>
            </a:r>
            <a:br>
              <a:rPr lang="en-US" sz="2400" dirty="0" smtClean="0"/>
            </a:br>
            <a:endParaRPr lang="en-US" sz="2400" dirty="0" smtClean="0"/>
          </a:p>
          <a:p>
            <a:pPr lvl="1"/>
            <a:endParaRPr lang="en-US" sz="2000" b="1" dirty="0" smtClean="0"/>
          </a:p>
          <a:p>
            <a:pPr lvl="1"/>
            <a:endParaRPr lang="en-US" sz="2000" b="1" dirty="0" smtClean="0"/>
          </a:p>
          <a:p>
            <a:pPr lvl="1"/>
            <a:endParaRPr lang="en-US" sz="2000" b="1" dirty="0" smtClean="0"/>
          </a:p>
          <a:p>
            <a:pPr lvl="1">
              <a:buNone/>
            </a:pPr>
            <a:endParaRPr lang="en-US" sz="2000" b="1" dirty="0" smtClean="0"/>
          </a:p>
          <a:p>
            <a:pPr lvl="1"/>
            <a:endParaRPr lang="en-GB" sz="2400" dirty="0" smtClean="0"/>
          </a:p>
          <a:p>
            <a:pPr lvl="1"/>
            <a:endParaRPr lang="en-GB" dirty="0" smtClean="0"/>
          </a:p>
          <a:p>
            <a:endParaRPr lang="en-GB" dirty="0" smtClean="0"/>
          </a:p>
          <a:p>
            <a:endParaRPr lang="en-US" dirty="0" smtClean="0"/>
          </a:p>
        </p:txBody>
      </p:sp>
      <p:pic>
        <p:nvPicPr>
          <p:cNvPr id="4" name="Picture 2" descr="C:\unzipped\OvidMD_Laptop_Imagery\OvidMD_Laptop_Imagery\OvidMD_Laptop_Stetho.jpg"/>
          <p:cNvPicPr>
            <a:picLocks noChangeAspect="1" noChangeArrowheads="1"/>
          </p:cNvPicPr>
          <p:nvPr/>
        </p:nvPicPr>
        <p:blipFill>
          <a:blip r:embed="rId3" cstate="print"/>
          <a:srcRect l="9909" t="10279" r="16192" b="16435"/>
          <a:stretch>
            <a:fillRect/>
          </a:stretch>
        </p:blipFill>
        <p:spPr bwMode="auto">
          <a:xfrm>
            <a:off x="5486400" y="3886200"/>
            <a:ext cx="3657600" cy="228962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OvidMD in action</a:t>
            </a:r>
            <a:endParaRPr lang="en-US" dirty="0"/>
          </a:p>
        </p:txBody>
      </p:sp>
      <p:sp>
        <p:nvSpPr>
          <p:cNvPr id="3" name="Content Placeholder 2"/>
          <p:cNvSpPr>
            <a:spLocks noGrp="1"/>
          </p:cNvSpPr>
          <p:nvPr>
            <p:ph idx="1"/>
          </p:nvPr>
        </p:nvSpPr>
        <p:spPr>
          <a:xfrm>
            <a:off x="304801" y="1447800"/>
            <a:ext cx="4495799" cy="4572000"/>
          </a:xfrm>
        </p:spPr>
        <p:txBody>
          <a:bodyPr/>
          <a:lstStyle/>
          <a:p>
            <a:pPr>
              <a:buNone/>
            </a:pPr>
            <a:r>
              <a:rPr lang="en-US" dirty="0" smtClean="0"/>
              <a:t>Use Case</a:t>
            </a:r>
          </a:p>
          <a:p>
            <a:pPr marL="365760"/>
            <a:r>
              <a:rPr lang="en-US" dirty="0" smtClean="0">
                <a:solidFill>
                  <a:schemeClr val="tx1">
                    <a:lumMod val="75000"/>
                    <a:lumOff val="25000"/>
                  </a:schemeClr>
                </a:solidFill>
              </a:rPr>
              <a:t>85 year old male </a:t>
            </a:r>
          </a:p>
          <a:p>
            <a:pPr marL="365760"/>
            <a:r>
              <a:rPr lang="en-US" dirty="0" smtClean="0">
                <a:solidFill>
                  <a:schemeClr val="tx1">
                    <a:lumMod val="75000"/>
                    <a:lumOff val="25000"/>
                  </a:schemeClr>
                </a:solidFill>
              </a:rPr>
              <a:t>Hypertension treatment</a:t>
            </a:r>
          </a:p>
          <a:p>
            <a:pPr marL="365760"/>
            <a:r>
              <a:rPr lang="en-US" dirty="0" smtClean="0">
                <a:solidFill>
                  <a:schemeClr val="tx1">
                    <a:lumMod val="75000"/>
                    <a:lumOff val="25000"/>
                  </a:schemeClr>
                </a:solidFill>
              </a:rPr>
              <a:t>Looking at alternatives</a:t>
            </a:r>
          </a:p>
          <a:p>
            <a:pPr marL="365760"/>
            <a:r>
              <a:rPr lang="en-US" dirty="0" smtClean="0">
                <a:solidFill>
                  <a:schemeClr val="tx1">
                    <a:lumMod val="75000"/>
                    <a:lumOff val="25000"/>
                  </a:schemeClr>
                </a:solidFill>
              </a:rPr>
              <a:t>Cognitive decline and fractures are a concern</a:t>
            </a:r>
          </a:p>
          <a:p>
            <a:pPr marL="365760"/>
            <a:r>
              <a:rPr lang="en-US" dirty="0" smtClean="0">
                <a:solidFill>
                  <a:schemeClr val="tx1">
                    <a:lumMod val="75000"/>
                    <a:lumOff val="25000"/>
                  </a:schemeClr>
                </a:solidFill>
              </a:rPr>
              <a:t>May have seen a clinical trial recently</a:t>
            </a:r>
            <a:endParaRPr lang="en-US" dirty="0">
              <a:solidFill>
                <a:schemeClr val="tx1">
                  <a:lumMod val="75000"/>
                  <a:lumOff val="25000"/>
                </a:schemeClr>
              </a:solidFill>
            </a:endParaRPr>
          </a:p>
        </p:txBody>
      </p:sp>
      <p:pic>
        <p:nvPicPr>
          <p:cNvPr id="1026" name="Picture 2" descr="C:\unzipped\OvidMD_Photos_4-13-11\OvidMD_Photos_4-13-11\shutterstock_39285832.jpg"/>
          <p:cNvPicPr>
            <a:picLocks noChangeAspect="1" noChangeArrowheads="1"/>
          </p:cNvPicPr>
          <p:nvPr/>
        </p:nvPicPr>
        <p:blipFill>
          <a:blip r:embed="rId3" cstate="print"/>
          <a:srcRect/>
          <a:stretch>
            <a:fillRect/>
          </a:stretch>
        </p:blipFill>
        <p:spPr bwMode="auto">
          <a:xfrm>
            <a:off x="5562600" y="1447800"/>
            <a:ext cx="3022600" cy="45339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Why Was OvidMD Developed?</a:t>
            </a:r>
            <a:endParaRPr lang="en-US" dirty="0"/>
          </a:p>
        </p:txBody>
      </p:sp>
      <p:graphicFrame>
        <p:nvGraphicFramePr>
          <p:cNvPr id="4" name="Content Placeholder 3"/>
          <p:cNvGraphicFramePr>
            <a:graphicFrameLocks noGrp="1"/>
          </p:cNvGraphicFramePr>
          <p:nvPr>
            <p:ph idx="1"/>
          </p:nvPr>
        </p:nvGraphicFramePr>
        <p:xfrm>
          <a:off x="1219200" y="2133600"/>
          <a:ext cx="6543675"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381000" y="1371600"/>
            <a:ext cx="8458200" cy="707886"/>
          </a:xfrm>
          <a:prstGeom prst="rect">
            <a:avLst/>
          </a:prstGeom>
          <a:noFill/>
        </p:spPr>
        <p:txBody>
          <a:bodyPr wrap="square" rtlCol="0">
            <a:spAutoFit/>
          </a:bodyPr>
          <a:lstStyle/>
          <a:p>
            <a:pPr algn="ctr"/>
            <a:r>
              <a:rPr lang="en-US" sz="2000" dirty="0" smtClean="0">
                <a:latin typeface="+mj-lt"/>
              </a:rPr>
              <a:t>On average, when you need to find an answer to a clinical question, how much time do you have? </a:t>
            </a:r>
            <a:r>
              <a:rPr lang="en-US" sz="1200" dirty="0" smtClean="0">
                <a:latin typeface="+mj-lt"/>
              </a:rPr>
              <a:t>(n=78)</a:t>
            </a:r>
            <a:endParaRPr lang="en-US" sz="1200" dirty="0">
              <a:latin typeface="+mj-lt"/>
            </a:endParaRPr>
          </a:p>
        </p:txBody>
      </p:sp>
      <p:sp>
        <p:nvSpPr>
          <p:cNvPr id="6" name="TextBox 5"/>
          <p:cNvSpPr txBox="1"/>
          <p:nvPr/>
        </p:nvSpPr>
        <p:spPr>
          <a:xfrm>
            <a:off x="4953000" y="3962400"/>
            <a:ext cx="2133600" cy="707886"/>
          </a:xfrm>
          <a:prstGeom prst="rect">
            <a:avLst/>
          </a:prstGeom>
          <a:noFill/>
        </p:spPr>
        <p:txBody>
          <a:bodyPr wrap="square" rtlCol="0">
            <a:spAutoFit/>
          </a:bodyPr>
          <a:lstStyle/>
          <a:p>
            <a:r>
              <a:rPr lang="en-US" sz="2000" dirty="0" smtClean="0">
                <a:solidFill>
                  <a:schemeClr val="bg1"/>
                </a:solidFill>
                <a:latin typeface="+mj-lt"/>
              </a:rPr>
              <a:t>Point of </a:t>
            </a:r>
            <a:br>
              <a:rPr lang="en-US" sz="2000" dirty="0" smtClean="0">
                <a:solidFill>
                  <a:schemeClr val="bg1"/>
                </a:solidFill>
                <a:latin typeface="+mj-lt"/>
              </a:rPr>
            </a:br>
            <a:r>
              <a:rPr lang="en-US" sz="2000" dirty="0" smtClean="0">
                <a:solidFill>
                  <a:schemeClr val="bg1"/>
                </a:solidFill>
                <a:latin typeface="+mj-lt"/>
              </a:rPr>
              <a:t>Care Tools</a:t>
            </a:r>
            <a:endParaRPr lang="en-US" sz="2000" dirty="0">
              <a:solidFill>
                <a:schemeClr val="bg1"/>
              </a:solidFill>
              <a:latin typeface="+mj-lt"/>
            </a:endParaRPr>
          </a:p>
        </p:txBody>
      </p:sp>
      <p:sp>
        <p:nvSpPr>
          <p:cNvPr id="7" name="TextBox 6"/>
          <p:cNvSpPr txBox="1"/>
          <p:nvPr/>
        </p:nvSpPr>
        <p:spPr>
          <a:xfrm>
            <a:off x="3962400" y="3124200"/>
            <a:ext cx="990600" cy="369332"/>
          </a:xfrm>
          <a:prstGeom prst="rect">
            <a:avLst/>
          </a:prstGeom>
          <a:noFill/>
        </p:spPr>
        <p:txBody>
          <a:bodyPr wrap="square" rtlCol="0">
            <a:spAutoFit/>
          </a:bodyPr>
          <a:lstStyle/>
          <a:p>
            <a:r>
              <a:rPr lang="en-US" sz="1800" b="1" dirty="0" smtClean="0">
                <a:solidFill>
                  <a:schemeClr val="tx1"/>
                </a:solidFill>
                <a:latin typeface="+mj-lt"/>
              </a:rPr>
              <a:t>OvidSP</a:t>
            </a:r>
            <a:endParaRPr lang="en-US" sz="1800" b="1" dirty="0">
              <a:solidFill>
                <a:schemeClr val="tx1"/>
              </a:solidFill>
              <a:latin typeface="+mj-lt"/>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Research is Limited by Time</a:t>
            </a:r>
            <a:endParaRPr lang="en-US" dirty="0"/>
          </a:p>
        </p:txBody>
      </p:sp>
      <p:graphicFrame>
        <p:nvGraphicFramePr>
          <p:cNvPr id="4" name="Content Placeholder 3"/>
          <p:cNvGraphicFramePr>
            <a:graphicFrameLocks noGrp="1"/>
          </p:cNvGraphicFramePr>
          <p:nvPr>
            <p:ph idx="1"/>
          </p:nvPr>
        </p:nvGraphicFramePr>
        <p:xfrm>
          <a:off x="1219200" y="2133600"/>
          <a:ext cx="6543675"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381000" y="1371600"/>
            <a:ext cx="8458200" cy="707886"/>
          </a:xfrm>
          <a:prstGeom prst="rect">
            <a:avLst/>
          </a:prstGeom>
          <a:noFill/>
        </p:spPr>
        <p:txBody>
          <a:bodyPr wrap="square" rtlCol="0">
            <a:spAutoFit/>
          </a:bodyPr>
          <a:lstStyle/>
          <a:p>
            <a:pPr algn="ctr"/>
            <a:r>
              <a:rPr lang="en-US" sz="2000" dirty="0" smtClean="0">
                <a:latin typeface="+mj-lt"/>
              </a:rPr>
              <a:t>On average, when you need to find an answer to a clinical question, how much time do you have? </a:t>
            </a:r>
            <a:r>
              <a:rPr lang="en-US" sz="1200" dirty="0" smtClean="0">
                <a:latin typeface="+mj-lt"/>
              </a:rPr>
              <a:t>(n=78)</a:t>
            </a:r>
            <a:endParaRPr lang="en-US" sz="1200" dirty="0">
              <a:latin typeface="+mj-lt"/>
            </a:endParaRPr>
          </a:p>
        </p:txBody>
      </p:sp>
      <p:sp>
        <p:nvSpPr>
          <p:cNvPr id="9" name="TextBox 8"/>
          <p:cNvSpPr txBox="1"/>
          <p:nvPr/>
        </p:nvSpPr>
        <p:spPr>
          <a:xfrm>
            <a:off x="7304573" y="2902688"/>
            <a:ext cx="1424763" cy="1569660"/>
          </a:xfrm>
          <a:prstGeom prst="rect">
            <a:avLst/>
          </a:prstGeom>
          <a:noFill/>
        </p:spPr>
        <p:txBody>
          <a:bodyPr wrap="square" rtlCol="0">
            <a:spAutoFit/>
          </a:bodyPr>
          <a:lstStyle/>
          <a:p>
            <a:r>
              <a:rPr lang="en-US" sz="2400" dirty="0" smtClean="0">
                <a:latin typeface="+mj-lt"/>
              </a:rPr>
              <a:t>This is the KEY area of focus!!</a:t>
            </a:r>
            <a:endParaRPr lang="en-US" sz="2400" dirty="0">
              <a:latin typeface="+mj-lt"/>
            </a:endParaRPr>
          </a:p>
        </p:txBody>
      </p:sp>
      <p:sp>
        <p:nvSpPr>
          <p:cNvPr id="6" name="TextBox 5"/>
          <p:cNvSpPr txBox="1"/>
          <p:nvPr/>
        </p:nvSpPr>
        <p:spPr>
          <a:xfrm>
            <a:off x="7621341" y="835223"/>
            <a:ext cx="1141659" cy="307777"/>
          </a:xfrm>
          <a:prstGeom prst="rect">
            <a:avLst/>
          </a:prstGeom>
          <a:noFill/>
        </p:spPr>
        <p:txBody>
          <a:bodyPr wrap="none" rtlCol="0">
            <a:spAutoFit/>
          </a:bodyPr>
          <a:lstStyle/>
          <a:p>
            <a:r>
              <a:rPr lang="en-US" sz="1400" dirty="0" smtClean="0"/>
              <a:t>Manual pg 5</a:t>
            </a:r>
            <a:endParaRPr lang="en-US" sz="1400"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Physician &amp; Clinician Benefits</a:t>
            </a:r>
          </a:p>
        </p:txBody>
      </p:sp>
      <p:sp>
        <p:nvSpPr>
          <p:cNvPr id="5" name="Text Placeholder 4"/>
          <p:cNvSpPr>
            <a:spLocks noGrp="1"/>
          </p:cNvSpPr>
          <p:nvPr>
            <p:ph idx="1"/>
          </p:nvPr>
        </p:nvSpPr>
        <p:spPr>
          <a:xfrm>
            <a:off x="457200" y="1447800"/>
            <a:ext cx="8229600" cy="4678363"/>
          </a:xfrm>
        </p:spPr>
        <p:txBody>
          <a:bodyPr>
            <a:normAutofit/>
          </a:bodyPr>
          <a:lstStyle/>
          <a:p>
            <a:r>
              <a:rPr lang="en-US" sz="2800" dirty="0" smtClean="0"/>
              <a:t>OvidMD allows Physicians &amp; Clinicians </a:t>
            </a:r>
            <a:br>
              <a:rPr lang="en-US" sz="2800" dirty="0" smtClean="0"/>
            </a:br>
            <a:r>
              <a:rPr lang="en-US" sz="2800" dirty="0" smtClean="0"/>
              <a:t>to use their time </a:t>
            </a:r>
            <a:r>
              <a:rPr lang="en-US" sz="2800" u="sng" dirty="0" smtClean="0"/>
              <a:t>efficiently</a:t>
            </a:r>
            <a:r>
              <a:rPr lang="en-US" sz="2800" dirty="0" smtClean="0"/>
              <a:t>:</a:t>
            </a:r>
          </a:p>
          <a:p>
            <a:pPr lvl="2"/>
            <a:r>
              <a:rPr lang="en-US" sz="2400" dirty="0" smtClean="0">
                <a:solidFill>
                  <a:schemeClr val="bg1">
                    <a:lumMod val="50000"/>
                  </a:schemeClr>
                </a:solidFill>
              </a:rPr>
              <a:t>Easy</a:t>
            </a:r>
          </a:p>
          <a:p>
            <a:pPr lvl="2"/>
            <a:r>
              <a:rPr lang="en-US" sz="2400" dirty="0" smtClean="0">
                <a:solidFill>
                  <a:schemeClr val="bg1">
                    <a:lumMod val="50000"/>
                  </a:schemeClr>
                </a:solidFill>
              </a:rPr>
              <a:t>Fast</a:t>
            </a:r>
          </a:p>
          <a:p>
            <a:pPr lvl="2"/>
            <a:r>
              <a:rPr lang="en-US" sz="2400" dirty="0" smtClean="0">
                <a:solidFill>
                  <a:schemeClr val="bg1">
                    <a:lumMod val="50000"/>
                  </a:schemeClr>
                </a:solidFill>
              </a:rPr>
              <a:t>Clear</a:t>
            </a:r>
          </a:p>
          <a:p>
            <a:pPr lvl="2"/>
            <a:r>
              <a:rPr lang="en-US" sz="2400" dirty="0" smtClean="0">
                <a:solidFill>
                  <a:schemeClr val="bg1">
                    <a:lumMod val="50000"/>
                  </a:schemeClr>
                </a:solidFill>
              </a:rPr>
              <a:t>Current</a:t>
            </a:r>
          </a:p>
          <a:p>
            <a:pPr lvl="2"/>
            <a:r>
              <a:rPr lang="en-US" sz="2400" dirty="0" smtClean="0">
                <a:solidFill>
                  <a:schemeClr val="bg1">
                    <a:lumMod val="50000"/>
                  </a:schemeClr>
                </a:solidFill>
              </a:rPr>
              <a:t>Trusted</a:t>
            </a:r>
          </a:p>
          <a:p>
            <a:pPr>
              <a:buNone/>
            </a:pPr>
            <a:endParaRPr lang="en-US" dirty="0" smtClean="0"/>
          </a:p>
          <a:p>
            <a:pPr lvl="1">
              <a:buNone/>
            </a:pPr>
            <a:endParaRPr lang="en-US" sz="2400" dirty="0" smtClean="0">
              <a:solidFill>
                <a:schemeClr val="bg1">
                  <a:lumMod val="50000"/>
                </a:schemeClr>
              </a:solidFill>
            </a:endParaRPr>
          </a:p>
          <a:p>
            <a:pPr>
              <a:buNone/>
            </a:pPr>
            <a:endParaRPr lang="en-US" dirty="0"/>
          </a:p>
        </p:txBody>
      </p:sp>
      <p:pic>
        <p:nvPicPr>
          <p:cNvPr id="2050" name="Picture 2" descr="C:\unzipped\OvidMD_Photos_4-13-11\OvidMD_Photos_4-13-11\shutterstock_16080694.jpg"/>
          <p:cNvPicPr>
            <a:picLocks noChangeAspect="1" noChangeArrowheads="1"/>
          </p:cNvPicPr>
          <p:nvPr/>
        </p:nvPicPr>
        <p:blipFill>
          <a:blip r:embed="rId3" cstate="print"/>
          <a:srcRect l="35458"/>
          <a:stretch>
            <a:fillRect/>
          </a:stretch>
        </p:blipFill>
        <p:spPr bwMode="auto">
          <a:xfrm>
            <a:off x="5791200" y="2438400"/>
            <a:ext cx="3276600" cy="381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Library Benefits</a:t>
            </a:r>
          </a:p>
        </p:txBody>
      </p:sp>
      <p:sp>
        <p:nvSpPr>
          <p:cNvPr id="5" name="Text Placeholder 4"/>
          <p:cNvSpPr>
            <a:spLocks noGrp="1"/>
          </p:cNvSpPr>
          <p:nvPr>
            <p:ph idx="1"/>
          </p:nvPr>
        </p:nvSpPr>
        <p:spPr>
          <a:xfrm>
            <a:off x="152400" y="1371600"/>
            <a:ext cx="5486400" cy="4525963"/>
          </a:xfrm>
        </p:spPr>
        <p:txBody>
          <a:bodyPr>
            <a:normAutofit fontScale="92500" lnSpcReduction="10000"/>
          </a:bodyPr>
          <a:lstStyle/>
          <a:p>
            <a:r>
              <a:rPr lang="en-US" dirty="0" smtClean="0">
                <a:solidFill>
                  <a:schemeClr val="bg1">
                    <a:lumMod val="50000"/>
                  </a:schemeClr>
                </a:solidFill>
              </a:rPr>
              <a:t>Helps put </a:t>
            </a:r>
            <a:r>
              <a:rPr lang="en-US" dirty="0" smtClean="0">
                <a:solidFill>
                  <a:srgbClr val="0768A9"/>
                </a:solidFill>
              </a:rPr>
              <a:t>library resources </a:t>
            </a:r>
            <a:r>
              <a:rPr lang="en-US" dirty="0" smtClean="0">
                <a:solidFill>
                  <a:schemeClr val="bg1">
                    <a:lumMod val="50000"/>
                  </a:schemeClr>
                </a:solidFill>
              </a:rPr>
              <a:t>in the hands of clinicians</a:t>
            </a:r>
          </a:p>
          <a:p>
            <a:r>
              <a:rPr lang="en-US" dirty="0" smtClean="0">
                <a:solidFill>
                  <a:schemeClr val="bg1">
                    <a:lumMod val="50000"/>
                  </a:schemeClr>
                </a:solidFill>
              </a:rPr>
              <a:t>Extends the </a:t>
            </a:r>
            <a:r>
              <a:rPr lang="en-US" dirty="0" smtClean="0">
                <a:solidFill>
                  <a:srgbClr val="0768A9"/>
                </a:solidFill>
              </a:rPr>
              <a:t>library’s influence </a:t>
            </a:r>
            <a:r>
              <a:rPr lang="en-US" dirty="0" smtClean="0">
                <a:solidFill>
                  <a:schemeClr val="bg1">
                    <a:lumMod val="50000"/>
                  </a:schemeClr>
                </a:solidFill>
              </a:rPr>
              <a:t>in the clinical workspace</a:t>
            </a:r>
          </a:p>
          <a:p>
            <a:r>
              <a:rPr lang="en-US" dirty="0" smtClean="0">
                <a:solidFill>
                  <a:schemeClr val="bg1">
                    <a:lumMod val="50000"/>
                  </a:schemeClr>
                </a:solidFill>
              </a:rPr>
              <a:t>Easily provides a full spectrum of </a:t>
            </a:r>
            <a:r>
              <a:rPr lang="en-US" dirty="0" smtClean="0">
                <a:solidFill>
                  <a:srgbClr val="0768A9"/>
                </a:solidFill>
              </a:rPr>
              <a:t>authoritative information</a:t>
            </a:r>
          </a:p>
          <a:p>
            <a:r>
              <a:rPr lang="en-US" dirty="0" smtClean="0">
                <a:solidFill>
                  <a:srgbClr val="0768A9"/>
                </a:solidFill>
              </a:rPr>
              <a:t>Saves time </a:t>
            </a:r>
            <a:r>
              <a:rPr lang="en-US" dirty="0" smtClean="0">
                <a:solidFill>
                  <a:schemeClr val="bg1">
                    <a:lumMod val="50000"/>
                  </a:schemeClr>
                </a:solidFill>
              </a:rPr>
              <a:t>by allowing library staff </a:t>
            </a:r>
            <a:br>
              <a:rPr lang="en-US" dirty="0" smtClean="0">
                <a:solidFill>
                  <a:schemeClr val="bg1">
                    <a:lumMod val="50000"/>
                  </a:schemeClr>
                </a:solidFill>
              </a:rPr>
            </a:br>
            <a:r>
              <a:rPr lang="en-US" dirty="0" smtClean="0">
                <a:solidFill>
                  <a:schemeClr val="bg1">
                    <a:lumMod val="50000"/>
                  </a:schemeClr>
                </a:solidFill>
              </a:rPr>
              <a:t>to focus on more complex search requests</a:t>
            </a:r>
          </a:p>
          <a:p>
            <a:r>
              <a:rPr lang="en-US" dirty="0" smtClean="0">
                <a:solidFill>
                  <a:schemeClr val="bg1">
                    <a:lumMod val="50000"/>
                  </a:schemeClr>
                </a:solidFill>
              </a:rPr>
              <a:t>Maximizes the use of </a:t>
            </a:r>
            <a:br>
              <a:rPr lang="en-US" dirty="0" smtClean="0">
                <a:solidFill>
                  <a:schemeClr val="bg1">
                    <a:lumMod val="50000"/>
                  </a:schemeClr>
                </a:solidFill>
              </a:rPr>
            </a:br>
            <a:r>
              <a:rPr lang="en-US" dirty="0" smtClean="0">
                <a:solidFill>
                  <a:srgbClr val="0768A9"/>
                </a:solidFill>
              </a:rPr>
              <a:t>full-text holdings</a:t>
            </a:r>
          </a:p>
          <a:p>
            <a:r>
              <a:rPr lang="en-US" dirty="0" smtClean="0"/>
              <a:t>Extends</a:t>
            </a:r>
            <a:r>
              <a:rPr lang="en-US" dirty="0" smtClean="0">
                <a:solidFill>
                  <a:schemeClr val="bg1">
                    <a:lumMod val="50000"/>
                  </a:schemeClr>
                </a:solidFill>
              </a:rPr>
              <a:t> OvidSP and UpToDate</a:t>
            </a:r>
            <a:r>
              <a:rPr lang="en-US" baseline="30000" dirty="0" smtClean="0">
                <a:solidFill>
                  <a:schemeClr val="bg1">
                    <a:lumMod val="50000"/>
                  </a:schemeClr>
                </a:solidFill>
              </a:rPr>
              <a:t>®</a:t>
            </a:r>
            <a:r>
              <a:rPr lang="en-US" dirty="0" smtClean="0">
                <a:solidFill>
                  <a:schemeClr val="bg1">
                    <a:lumMod val="50000"/>
                  </a:schemeClr>
                </a:solidFill>
              </a:rPr>
              <a:t/>
            </a:r>
            <a:br>
              <a:rPr lang="en-US" dirty="0" smtClean="0">
                <a:solidFill>
                  <a:schemeClr val="bg1">
                    <a:lumMod val="50000"/>
                  </a:schemeClr>
                </a:solidFill>
              </a:rPr>
            </a:br>
            <a:endParaRPr lang="en-US" dirty="0" smtClean="0"/>
          </a:p>
          <a:p>
            <a:pPr lvl="1">
              <a:buNone/>
            </a:pPr>
            <a:endParaRPr lang="en-US" sz="2400" dirty="0" smtClean="0">
              <a:solidFill>
                <a:schemeClr val="bg1">
                  <a:lumMod val="50000"/>
                </a:schemeClr>
              </a:solidFill>
            </a:endParaRPr>
          </a:p>
          <a:p>
            <a:pPr>
              <a:buNone/>
            </a:pPr>
            <a:endParaRPr lang="en-US" dirty="0"/>
          </a:p>
        </p:txBody>
      </p:sp>
      <p:pic>
        <p:nvPicPr>
          <p:cNvPr id="4" name="Picture 2" descr="C:\unzipped\OvidMD_Librarian_Imagery\OvidMD_Librarian_Imagery\shutterstock_26043532.jpg"/>
          <p:cNvPicPr>
            <a:picLocks noChangeAspect="1" noChangeArrowheads="1"/>
          </p:cNvPicPr>
          <p:nvPr/>
        </p:nvPicPr>
        <p:blipFill>
          <a:blip r:embed="rId3" cstate="print"/>
          <a:srcRect/>
          <a:stretch>
            <a:fillRect/>
          </a:stretch>
        </p:blipFill>
        <p:spPr bwMode="auto">
          <a:xfrm>
            <a:off x="6108700" y="1752239"/>
            <a:ext cx="2806700" cy="388656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0"/>
            <a:ext cx="8458200" cy="1143000"/>
          </a:xfrm>
        </p:spPr>
        <p:txBody>
          <a:bodyPr/>
          <a:lstStyle/>
          <a:p>
            <a:pPr lvl="1"/>
            <a:r>
              <a:rPr lang="en-US" sz="3600" dirty="0" smtClean="0"/>
              <a:t>Content Packages</a:t>
            </a:r>
          </a:p>
        </p:txBody>
      </p:sp>
      <p:sp>
        <p:nvSpPr>
          <p:cNvPr id="8" name="TextBox 7"/>
          <p:cNvSpPr txBox="1"/>
          <p:nvPr/>
        </p:nvSpPr>
        <p:spPr>
          <a:xfrm>
            <a:off x="914400" y="5791200"/>
            <a:ext cx="7010400" cy="400110"/>
          </a:xfrm>
          <a:prstGeom prst="rect">
            <a:avLst/>
          </a:prstGeom>
          <a:noFill/>
        </p:spPr>
        <p:txBody>
          <a:bodyPr wrap="square" rtlCol="0">
            <a:spAutoFit/>
          </a:bodyPr>
          <a:lstStyle/>
          <a:p>
            <a:pPr algn="ctr"/>
            <a:r>
              <a:rPr lang="en-US" sz="2000" dirty="0" smtClean="0">
                <a:solidFill>
                  <a:srgbClr val="000000"/>
                </a:solidFill>
                <a:latin typeface="Trebuchet MS"/>
                <a:cs typeface="Arial" pitchFamily="34" charset="0"/>
              </a:rPr>
              <a:t>Plus: Access to clinical content from Ovid!</a:t>
            </a:r>
            <a:endParaRPr lang="en-US" sz="2000" dirty="0">
              <a:solidFill>
                <a:srgbClr val="000000"/>
              </a:solidFill>
              <a:latin typeface="Trebuchet MS"/>
              <a:cs typeface="Arial" pitchFamily="34" charset="0"/>
            </a:endParaRPr>
          </a:p>
        </p:txBody>
      </p:sp>
      <p:sp>
        <p:nvSpPr>
          <p:cNvPr id="9" name="TextBox 8"/>
          <p:cNvSpPr txBox="1"/>
          <p:nvPr/>
        </p:nvSpPr>
        <p:spPr>
          <a:xfrm>
            <a:off x="381000" y="914400"/>
            <a:ext cx="8458200"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solidFill>
                  <a:srgbClr val="000000"/>
                </a:solidFill>
              </a:rPr>
              <a:t>OvidMD Clinical Interface</a:t>
            </a:r>
          </a:p>
        </p:txBody>
      </p:sp>
      <p:sp>
        <p:nvSpPr>
          <p:cNvPr id="5" name="TextBox 4"/>
          <p:cNvSpPr txBox="1"/>
          <p:nvPr/>
        </p:nvSpPr>
        <p:spPr>
          <a:xfrm>
            <a:off x="457200" y="2372648"/>
            <a:ext cx="2286000" cy="3647152"/>
          </a:xfrm>
          <a:prstGeom prst="rect">
            <a:avLst/>
          </a:prstGeom>
          <a:noFill/>
        </p:spPr>
        <p:txBody>
          <a:bodyPr wrap="square" rtlCol="0">
            <a:spAutoFit/>
          </a:bodyPr>
          <a:lstStyle/>
          <a:p>
            <a:pPr marL="0" lvl="1">
              <a:spcBef>
                <a:spcPts val="600"/>
              </a:spcBef>
              <a:buFont typeface="Wingdings" pitchFamily="2" charset="2"/>
              <a:buChar char="ü"/>
              <a:tabLst>
                <a:tab pos="114300" algn="l"/>
              </a:tabLst>
            </a:pPr>
            <a:r>
              <a:rPr lang="en-US" sz="1400" dirty="0" smtClean="0">
                <a:solidFill>
                  <a:srgbClr val="000000"/>
                </a:solidFill>
                <a:latin typeface="Trebuchet MS"/>
                <a:cs typeface="Arial" pitchFamily="34" charset="0"/>
              </a:rPr>
              <a:t> Ovid MEDLINE®</a:t>
            </a:r>
          </a:p>
          <a:p>
            <a:pPr marL="0" lvl="1">
              <a:spcBef>
                <a:spcPts val="600"/>
              </a:spcBef>
              <a:buFont typeface="Wingdings" pitchFamily="2" charset="2"/>
              <a:buChar char="ü"/>
              <a:tabLst>
                <a:tab pos="63500" algn="l"/>
              </a:tabLst>
            </a:pPr>
            <a:r>
              <a:rPr lang="en-US" sz="1400" dirty="0" smtClean="0">
                <a:solidFill>
                  <a:srgbClr val="000000"/>
                </a:solidFill>
                <a:latin typeface="Trebuchet MS"/>
                <a:cs typeface="Arial" pitchFamily="34" charset="0"/>
              </a:rPr>
              <a:t> </a:t>
            </a:r>
            <a:r>
              <a:rPr lang="en-US" sz="1400" i="1" dirty="0" smtClean="0">
                <a:solidFill>
                  <a:srgbClr val="000000"/>
                </a:solidFill>
                <a:latin typeface="Trebuchet MS"/>
                <a:cs typeface="Arial" pitchFamily="34" charset="0"/>
              </a:rPr>
              <a:t>Current Opinion</a:t>
            </a:r>
            <a:r>
              <a:rPr lang="en-US" sz="1400" dirty="0" smtClean="0">
                <a:solidFill>
                  <a:srgbClr val="000000"/>
                </a:solidFill>
                <a:latin typeface="Trebuchet MS"/>
                <a:cs typeface="Arial" pitchFamily="34" charset="0"/>
              </a:rPr>
              <a:t>     		  Package</a:t>
            </a:r>
          </a:p>
          <a:p>
            <a:pPr marL="0" lvl="1">
              <a:spcBef>
                <a:spcPts val="600"/>
              </a:spcBef>
              <a:buFont typeface="Wingdings" pitchFamily="2" charset="2"/>
              <a:buChar char="ü"/>
              <a:tabLst>
                <a:tab pos="114300" algn="l"/>
              </a:tabLst>
            </a:pPr>
            <a:r>
              <a:rPr lang="en-US" sz="1400" dirty="0" smtClean="0">
                <a:solidFill>
                  <a:srgbClr val="000000"/>
                </a:solidFill>
                <a:latin typeface="Trebuchet MS"/>
                <a:cs typeface="Arial" pitchFamily="34" charset="0"/>
              </a:rPr>
              <a:t> EBM Guidelines </a:t>
            </a:r>
            <a:br>
              <a:rPr lang="en-US" sz="1400" dirty="0" smtClean="0">
                <a:solidFill>
                  <a:srgbClr val="000000"/>
                </a:solidFill>
                <a:latin typeface="Trebuchet MS"/>
                <a:cs typeface="Arial" pitchFamily="34" charset="0"/>
              </a:rPr>
            </a:br>
            <a:r>
              <a:rPr lang="en-US" sz="1400" dirty="0" smtClean="0">
                <a:solidFill>
                  <a:srgbClr val="000000"/>
                </a:solidFill>
                <a:latin typeface="Trebuchet MS"/>
                <a:cs typeface="Arial" pitchFamily="34" charset="0"/>
              </a:rPr>
              <a:t>  (Clinical Guidelines)</a:t>
            </a:r>
          </a:p>
          <a:p>
            <a:pPr marL="0" lvl="1">
              <a:spcBef>
                <a:spcPts val="600"/>
              </a:spcBef>
              <a:buFont typeface="Wingdings" pitchFamily="2" charset="2"/>
              <a:buChar char="ü"/>
              <a:tabLst>
                <a:tab pos="114300" algn="l"/>
              </a:tabLst>
            </a:pPr>
            <a:r>
              <a:rPr lang="en-US" sz="1400" dirty="0" smtClean="0">
                <a:solidFill>
                  <a:srgbClr val="000000"/>
                </a:solidFill>
                <a:latin typeface="Trebuchet MS"/>
                <a:cs typeface="Arial" pitchFamily="34" charset="0"/>
              </a:rPr>
              <a:t> Medical Calculators</a:t>
            </a:r>
          </a:p>
          <a:p>
            <a:pPr marL="0" lvl="1">
              <a:spcBef>
                <a:spcPts val="600"/>
              </a:spcBef>
              <a:buFont typeface="Wingdings" pitchFamily="2" charset="2"/>
              <a:buChar char="ü"/>
              <a:tabLst>
                <a:tab pos="114300" algn="l"/>
              </a:tabLst>
            </a:pPr>
            <a:r>
              <a:rPr lang="en-US" sz="1400" dirty="0" smtClean="0">
                <a:solidFill>
                  <a:srgbClr val="000000"/>
                </a:solidFill>
                <a:latin typeface="Trebuchet MS"/>
                <a:cs typeface="Arial" pitchFamily="34" charset="0"/>
              </a:rPr>
              <a:t> Drug Monographs </a:t>
            </a:r>
            <a:br>
              <a:rPr lang="en-US" sz="1400" dirty="0" smtClean="0">
                <a:solidFill>
                  <a:srgbClr val="000000"/>
                </a:solidFill>
                <a:latin typeface="Trebuchet MS"/>
                <a:cs typeface="Arial" pitchFamily="34" charset="0"/>
              </a:rPr>
            </a:br>
            <a:r>
              <a:rPr lang="en-US" sz="1400" dirty="0" smtClean="0">
                <a:solidFill>
                  <a:srgbClr val="000000"/>
                </a:solidFill>
                <a:latin typeface="Trebuchet MS"/>
                <a:cs typeface="Arial" pitchFamily="34" charset="0"/>
              </a:rPr>
              <a:t>(Facts &amp; Comparisons)</a:t>
            </a:r>
          </a:p>
          <a:p>
            <a:pPr marL="0" lvl="1">
              <a:spcBef>
                <a:spcPts val="600"/>
              </a:spcBef>
              <a:buFont typeface="Wingdings" pitchFamily="2" charset="2"/>
              <a:buChar char="ü"/>
              <a:tabLst>
                <a:tab pos="114300" algn="l"/>
              </a:tabLst>
            </a:pPr>
            <a:r>
              <a:rPr lang="en-US" sz="1400" dirty="0" smtClean="0">
                <a:solidFill>
                  <a:srgbClr val="000000"/>
                </a:solidFill>
                <a:latin typeface="Trebuchet MS"/>
                <a:cs typeface="Arial" pitchFamily="34" charset="0"/>
              </a:rPr>
              <a:t> Patient Handouts</a:t>
            </a:r>
          </a:p>
          <a:p>
            <a:pPr marL="0" lvl="1">
              <a:spcBef>
                <a:spcPts val="600"/>
              </a:spcBef>
              <a:buFont typeface="Wingdings" pitchFamily="2" charset="2"/>
              <a:buChar char="ü"/>
              <a:tabLst>
                <a:tab pos="177800" algn="l"/>
              </a:tabLst>
            </a:pPr>
            <a:r>
              <a:rPr lang="en-US" sz="1400" dirty="0" smtClean="0">
                <a:solidFill>
                  <a:srgbClr val="000000"/>
                </a:solidFill>
                <a:latin typeface="Trebuchet MS"/>
                <a:cs typeface="Arial" pitchFamily="34" charset="0"/>
              </a:rPr>
              <a:t> National Guidelines 	Clearinghouse</a:t>
            </a:r>
          </a:p>
          <a:p>
            <a:pPr marL="0" lvl="1">
              <a:spcBef>
                <a:spcPts val="600"/>
              </a:spcBef>
              <a:buFont typeface="Wingdings" pitchFamily="2" charset="2"/>
              <a:buChar char="ü"/>
              <a:tabLst>
                <a:tab pos="114300" algn="l"/>
              </a:tabLst>
            </a:pPr>
            <a:r>
              <a:rPr lang="en-US" sz="1400" dirty="0" smtClean="0">
                <a:solidFill>
                  <a:srgbClr val="000000"/>
                </a:solidFill>
                <a:latin typeface="Trebuchet MS"/>
                <a:cs typeface="Arial" pitchFamily="34" charset="0"/>
              </a:rPr>
              <a:t> Connection to 		  UpToDate </a:t>
            </a:r>
          </a:p>
          <a:p>
            <a:pPr marL="0" lvl="1">
              <a:buFont typeface="Wingdings" pitchFamily="2" charset="2"/>
              <a:buChar char="ü"/>
            </a:pPr>
            <a:endParaRPr lang="en-US" sz="1400" dirty="0" smtClean="0">
              <a:solidFill>
                <a:srgbClr val="000000"/>
              </a:solidFill>
              <a:latin typeface="Trebuchet MS"/>
              <a:cs typeface="Arial" pitchFamily="34" charset="0"/>
            </a:endParaRPr>
          </a:p>
        </p:txBody>
      </p:sp>
      <p:sp>
        <p:nvSpPr>
          <p:cNvPr id="10" name="Rectangle 9"/>
          <p:cNvSpPr/>
          <p:nvPr/>
        </p:nvSpPr>
        <p:spPr>
          <a:xfrm>
            <a:off x="381000" y="1447800"/>
            <a:ext cx="2286000"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solidFill>
                  <a:srgbClr val="000000"/>
                </a:solidFill>
              </a:rPr>
              <a:t>OvidMD</a:t>
            </a:r>
          </a:p>
        </p:txBody>
      </p:sp>
      <p:sp>
        <p:nvSpPr>
          <p:cNvPr id="6" name="TextBox 5"/>
          <p:cNvSpPr txBox="1"/>
          <p:nvPr/>
        </p:nvSpPr>
        <p:spPr>
          <a:xfrm>
            <a:off x="3086100" y="2362200"/>
            <a:ext cx="2286000" cy="1615827"/>
          </a:xfrm>
          <a:prstGeom prst="rect">
            <a:avLst/>
          </a:prstGeom>
          <a:noFill/>
        </p:spPr>
        <p:txBody>
          <a:bodyPr wrap="square" rtlCol="0">
            <a:spAutoFit/>
          </a:bodyPr>
          <a:lstStyle/>
          <a:p>
            <a:pPr marL="0" lvl="1">
              <a:spcBef>
                <a:spcPts val="0"/>
              </a:spcBef>
              <a:spcAft>
                <a:spcPts val="600"/>
              </a:spcAft>
            </a:pPr>
            <a:r>
              <a:rPr lang="en-US" sz="1400" dirty="0" smtClean="0">
                <a:solidFill>
                  <a:srgbClr val="000000"/>
                </a:solidFill>
                <a:latin typeface="Trebuchet MS"/>
                <a:cs typeface="Arial" pitchFamily="34" charset="0"/>
              </a:rPr>
              <a:t>Core OvidMD content, plus</a:t>
            </a:r>
          </a:p>
          <a:p>
            <a:pPr marL="0" lvl="1">
              <a:spcBef>
                <a:spcPts val="0"/>
              </a:spcBef>
              <a:spcAft>
                <a:spcPts val="600"/>
              </a:spcAft>
              <a:buFont typeface="Wingdings" pitchFamily="2" charset="2"/>
              <a:buChar char="ü"/>
            </a:pPr>
            <a:r>
              <a:rPr lang="en-US" sz="1400" dirty="0" smtClean="0">
                <a:solidFill>
                  <a:srgbClr val="000000"/>
                </a:solidFill>
                <a:latin typeface="Trebuchet MS"/>
                <a:cs typeface="Arial" pitchFamily="34" charset="0"/>
              </a:rPr>
              <a:t> </a:t>
            </a:r>
            <a:r>
              <a:rPr lang="en-US" sz="1400" i="1" dirty="0" smtClean="0">
                <a:solidFill>
                  <a:srgbClr val="000000"/>
                </a:solidFill>
                <a:latin typeface="Trebuchet MS"/>
                <a:cs typeface="Arial" pitchFamily="34" charset="0"/>
              </a:rPr>
              <a:t>5-Minute Clinical        Consult </a:t>
            </a:r>
            <a:r>
              <a:rPr lang="en-US" sz="1400" dirty="0" smtClean="0">
                <a:solidFill>
                  <a:srgbClr val="000000"/>
                </a:solidFill>
                <a:latin typeface="Trebuchet MS"/>
                <a:cs typeface="Arial" pitchFamily="34" charset="0"/>
              </a:rPr>
              <a:t>Books</a:t>
            </a:r>
          </a:p>
          <a:p>
            <a:pPr marL="0" lvl="1">
              <a:spcBef>
                <a:spcPts val="0"/>
              </a:spcBef>
              <a:spcAft>
                <a:spcPts val="600"/>
              </a:spcAft>
              <a:buFont typeface="Wingdings" pitchFamily="2" charset="2"/>
              <a:buChar char="ü"/>
            </a:pPr>
            <a:r>
              <a:rPr lang="en-US" sz="1400" dirty="0" smtClean="0">
                <a:solidFill>
                  <a:srgbClr val="000000"/>
                </a:solidFill>
                <a:latin typeface="Trebuchet MS"/>
                <a:cs typeface="Arial" pitchFamily="34" charset="0"/>
              </a:rPr>
              <a:t> Natural Products</a:t>
            </a:r>
          </a:p>
          <a:p>
            <a:pPr marL="0" lvl="1">
              <a:spcBef>
                <a:spcPts val="0"/>
              </a:spcBef>
              <a:spcAft>
                <a:spcPts val="600"/>
              </a:spcAft>
              <a:buFont typeface="Wingdings" pitchFamily="2" charset="2"/>
              <a:buChar char="ü"/>
            </a:pPr>
            <a:r>
              <a:rPr lang="en-US" sz="1400" dirty="0" smtClean="0">
                <a:solidFill>
                  <a:srgbClr val="000000"/>
                </a:solidFill>
                <a:latin typeface="Trebuchet MS"/>
                <a:cs typeface="Arial" pitchFamily="34" charset="0"/>
              </a:rPr>
              <a:t>Transplant Library</a:t>
            </a:r>
          </a:p>
        </p:txBody>
      </p:sp>
      <p:sp>
        <p:nvSpPr>
          <p:cNvPr id="11" name="Rectangle 10"/>
          <p:cNvSpPr/>
          <p:nvPr/>
        </p:nvSpPr>
        <p:spPr>
          <a:xfrm>
            <a:off x="3086100" y="1447800"/>
            <a:ext cx="2286000"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solidFill>
                  <a:srgbClr val="000000"/>
                </a:solidFill>
              </a:rPr>
              <a:t>OvidMD </a:t>
            </a:r>
            <a:r>
              <a:rPr lang="en-US" i="1" dirty="0" smtClean="0">
                <a:solidFill>
                  <a:srgbClr val="000000"/>
                </a:solidFill>
              </a:rPr>
              <a:t>Plus</a:t>
            </a:r>
          </a:p>
        </p:txBody>
      </p:sp>
      <p:sp>
        <p:nvSpPr>
          <p:cNvPr id="7" name="TextBox 6"/>
          <p:cNvSpPr txBox="1"/>
          <p:nvPr/>
        </p:nvSpPr>
        <p:spPr>
          <a:xfrm>
            <a:off x="5715000" y="1447800"/>
            <a:ext cx="3063240"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solidFill>
                  <a:srgbClr val="000000"/>
                </a:solidFill>
              </a:rPr>
              <a:t>Specialty Collections</a:t>
            </a:r>
            <a:endParaRPr lang="en-US" dirty="0">
              <a:solidFill>
                <a:srgbClr val="000000"/>
              </a:solidFill>
            </a:endParaRPr>
          </a:p>
        </p:txBody>
      </p:sp>
      <p:sp>
        <p:nvSpPr>
          <p:cNvPr id="19" name="TextBox 18"/>
          <p:cNvSpPr txBox="1"/>
          <p:nvPr/>
        </p:nvSpPr>
        <p:spPr>
          <a:xfrm>
            <a:off x="5852160" y="2286000"/>
            <a:ext cx="3063240" cy="3816429"/>
          </a:xfrm>
          <a:prstGeom prst="rect">
            <a:avLst/>
          </a:prstGeom>
          <a:noFill/>
        </p:spPr>
        <p:txBody>
          <a:bodyPr wrap="square" rtlCol="0">
            <a:spAutoFit/>
          </a:bodyPr>
          <a:lstStyle/>
          <a:p>
            <a:pPr marL="0" lvl="1">
              <a:spcAft>
                <a:spcPts val="600"/>
              </a:spcAft>
              <a:buFont typeface="Wingdings" pitchFamily="2" charset="2"/>
              <a:buChar char="ü"/>
            </a:pPr>
            <a:r>
              <a:rPr lang="en-US" sz="1400" dirty="0" smtClean="0">
                <a:solidFill>
                  <a:srgbClr val="000000"/>
                </a:solidFill>
                <a:latin typeface="Trebuchet MS"/>
                <a:cs typeface="Arial" pitchFamily="34" charset="0"/>
              </a:rPr>
              <a:t> Cardiology</a:t>
            </a:r>
          </a:p>
          <a:p>
            <a:pPr marL="0" lvl="1">
              <a:spcAft>
                <a:spcPts val="600"/>
              </a:spcAft>
              <a:buFont typeface="Wingdings" pitchFamily="2" charset="2"/>
              <a:buChar char="ü"/>
            </a:pPr>
            <a:r>
              <a:rPr lang="en-US" sz="1400" dirty="0" smtClean="0">
                <a:solidFill>
                  <a:srgbClr val="000000"/>
                </a:solidFill>
                <a:latin typeface="Trebuchet MS"/>
                <a:cs typeface="Arial" pitchFamily="34" charset="0"/>
              </a:rPr>
              <a:t> Critical Care Medicine &amp; Trauma</a:t>
            </a:r>
          </a:p>
          <a:p>
            <a:pPr marL="0" lvl="1">
              <a:spcAft>
                <a:spcPts val="600"/>
              </a:spcAft>
              <a:buFont typeface="Wingdings" pitchFamily="2" charset="2"/>
              <a:buChar char="ü"/>
            </a:pPr>
            <a:r>
              <a:rPr lang="en-US" sz="1400" dirty="0" smtClean="0">
                <a:solidFill>
                  <a:srgbClr val="000000"/>
                </a:solidFill>
                <a:latin typeface="Trebuchet MS"/>
                <a:cs typeface="Arial" pitchFamily="34" charset="0"/>
              </a:rPr>
              <a:t> Endocrinology &amp; Metabolism</a:t>
            </a:r>
          </a:p>
          <a:p>
            <a:pPr marL="0" lvl="1">
              <a:spcAft>
                <a:spcPts val="600"/>
              </a:spcAft>
              <a:buFont typeface="Wingdings" pitchFamily="2" charset="2"/>
              <a:buChar char="ü"/>
            </a:pPr>
            <a:r>
              <a:rPr lang="en-US" sz="1400" dirty="0" smtClean="0">
                <a:solidFill>
                  <a:srgbClr val="000000"/>
                </a:solidFill>
                <a:latin typeface="Trebuchet MS"/>
                <a:cs typeface="Arial" pitchFamily="34" charset="0"/>
              </a:rPr>
              <a:t> Gastroenterology &amp; Hepatology</a:t>
            </a:r>
          </a:p>
          <a:p>
            <a:pPr marL="0" lvl="1">
              <a:spcAft>
                <a:spcPts val="600"/>
              </a:spcAft>
              <a:buFont typeface="Wingdings" pitchFamily="2" charset="2"/>
              <a:buChar char="ü"/>
            </a:pPr>
            <a:r>
              <a:rPr lang="en-US" sz="1400" dirty="0" smtClean="0">
                <a:solidFill>
                  <a:srgbClr val="000000"/>
                </a:solidFill>
                <a:latin typeface="Trebuchet MS"/>
                <a:cs typeface="Arial" pitchFamily="34" charset="0"/>
              </a:rPr>
              <a:t> Hematology</a:t>
            </a:r>
          </a:p>
          <a:p>
            <a:pPr marL="0" lvl="1">
              <a:spcAft>
                <a:spcPts val="600"/>
              </a:spcAft>
              <a:buFont typeface="Wingdings" pitchFamily="2" charset="2"/>
              <a:buChar char="ü"/>
            </a:pPr>
            <a:r>
              <a:rPr lang="en-US" sz="1400" dirty="0" smtClean="0">
                <a:solidFill>
                  <a:srgbClr val="000000"/>
                </a:solidFill>
                <a:latin typeface="Trebuchet MS"/>
                <a:cs typeface="Arial" pitchFamily="34" charset="0"/>
              </a:rPr>
              <a:t> Infectious Diseases</a:t>
            </a:r>
          </a:p>
          <a:p>
            <a:pPr marL="0" lvl="1">
              <a:spcAft>
                <a:spcPts val="600"/>
              </a:spcAft>
              <a:buFont typeface="Wingdings" pitchFamily="2" charset="2"/>
              <a:buChar char="ü"/>
            </a:pPr>
            <a:r>
              <a:rPr lang="en-US" sz="1400" dirty="0" smtClean="0">
                <a:solidFill>
                  <a:srgbClr val="000000"/>
                </a:solidFill>
                <a:latin typeface="Trebuchet MS"/>
                <a:cs typeface="Arial" pitchFamily="34" charset="0"/>
              </a:rPr>
              <a:t> Nephrology</a:t>
            </a:r>
          </a:p>
          <a:p>
            <a:pPr marL="0" lvl="1">
              <a:spcAft>
                <a:spcPts val="600"/>
              </a:spcAft>
              <a:buFont typeface="Wingdings" pitchFamily="2" charset="2"/>
              <a:buChar char="ü"/>
            </a:pPr>
            <a:r>
              <a:rPr lang="en-US" sz="1400" dirty="0" smtClean="0">
                <a:solidFill>
                  <a:srgbClr val="000000"/>
                </a:solidFill>
                <a:latin typeface="Trebuchet MS"/>
                <a:cs typeface="Arial" pitchFamily="34" charset="0"/>
              </a:rPr>
              <a:t> Neurology</a:t>
            </a:r>
          </a:p>
          <a:p>
            <a:pPr marL="0" lvl="1">
              <a:spcAft>
                <a:spcPts val="600"/>
              </a:spcAft>
              <a:buFont typeface="Wingdings" pitchFamily="2" charset="2"/>
              <a:buChar char="ü"/>
            </a:pPr>
            <a:r>
              <a:rPr lang="en-US" sz="1400" dirty="0" smtClean="0">
                <a:solidFill>
                  <a:srgbClr val="000000"/>
                </a:solidFill>
                <a:latin typeface="Trebuchet MS"/>
                <a:cs typeface="Arial" pitchFamily="34" charset="0"/>
              </a:rPr>
              <a:t> Obstetrics &amp; Gynecology</a:t>
            </a:r>
          </a:p>
          <a:p>
            <a:pPr marL="0" lvl="1">
              <a:spcAft>
                <a:spcPts val="600"/>
              </a:spcAft>
              <a:buFont typeface="Wingdings" pitchFamily="2" charset="2"/>
              <a:buChar char="ü"/>
            </a:pPr>
            <a:r>
              <a:rPr lang="en-US" sz="1400" dirty="0" smtClean="0">
                <a:solidFill>
                  <a:srgbClr val="000000"/>
                </a:solidFill>
                <a:latin typeface="Trebuchet MS"/>
                <a:cs typeface="Arial" pitchFamily="34" charset="0"/>
              </a:rPr>
              <a:t> Pathology</a:t>
            </a:r>
          </a:p>
          <a:p>
            <a:pPr marL="0" lvl="1">
              <a:spcAft>
                <a:spcPts val="600"/>
              </a:spcAft>
              <a:buFont typeface="Wingdings" pitchFamily="2" charset="2"/>
              <a:buChar char="ü"/>
            </a:pPr>
            <a:r>
              <a:rPr lang="en-US" sz="1400" dirty="0" smtClean="0">
                <a:solidFill>
                  <a:srgbClr val="000000"/>
                </a:solidFill>
                <a:latin typeface="Trebuchet MS"/>
                <a:cs typeface="Arial" pitchFamily="34" charset="0"/>
              </a:rPr>
              <a:t> Pediatrics</a:t>
            </a:r>
          </a:p>
          <a:p>
            <a:pPr marL="0" lvl="1">
              <a:spcAft>
                <a:spcPts val="600"/>
              </a:spcAft>
              <a:buFont typeface="Wingdings" pitchFamily="2" charset="2"/>
              <a:buChar char="ü"/>
            </a:pPr>
            <a:r>
              <a:rPr lang="en-US" sz="1400" dirty="0" smtClean="0">
                <a:solidFill>
                  <a:srgbClr val="000000"/>
                </a:solidFill>
                <a:latin typeface="Trebuchet MS"/>
                <a:cs typeface="Arial" pitchFamily="34" charset="0"/>
              </a:rPr>
              <a:t> and more…</a:t>
            </a:r>
          </a:p>
          <a:p>
            <a:pPr marL="0" lvl="1">
              <a:buFont typeface="Wingdings" pitchFamily="2" charset="2"/>
              <a:buChar char="ü"/>
            </a:pPr>
            <a:endParaRPr lang="en-US" sz="1400" dirty="0" smtClean="0">
              <a:solidFill>
                <a:srgbClr val="000000"/>
              </a:solidFill>
              <a:latin typeface="Trebuchet MS"/>
              <a:cs typeface="Arial" pitchFamily="34" charset="0"/>
            </a:endParaRPr>
          </a:p>
        </p:txBody>
      </p:sp>
      <p:cxnSp>
        <p:nvCxnSpPr>
          <p:cNvPr id="22" name="Straight Arrow Connector 21"/>
          <p:cNvCxnSpPr/>
          <p:nvPr/>
        </p:nvCxnSpPr>
        <p:spPr>
          <a:xfrm rot="5400000">
            <a:off x="1447800" y="2209006"/>
            <a:ext cx="3048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p:nvPr/>
        </p:nvCxnSpPr>
        <p:spPr>
          <a:xfrm rot="5400000">
            <a:off x="4039394" y="2209006"/>
            <a:ext cx="3048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rot="5400000">
            <a:off x="7163594" y="2209006"/>
            <a:ext cx="3048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1_ICML_v3">
  <a:themeElements>
    <a:clrScheme name="ICML_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CML_v3">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CML_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CML_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CML_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CML_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CML_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CML_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CML_v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CML_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CML_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CML_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CML_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CML_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ICML_v3">
  <a:themeElements>
    <a:clrScheme name="ICML_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CML_v3">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CML_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CML_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CML_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CML_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CML_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CML_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CML_v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CML_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CML_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CML_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CML_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CML_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_dlc_ExpireDate xmlns="421c84ea-e469-4c71-96ba-34e84a7a7893">2012-05-19T17:13:49+00:00</_dlc_ExpireDate>
    <Description0 xmlns="421c84ea-e469-4c71-96ba-34e84a7a7893">OvidMD Customer-Facing Presentation</Description0>
    <_dlc_ExpireDateSaved xmlns="421c84ea-e469-4c71-96ba-34e84a7a789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p:Policy xmlns:p="office.server.policy" id="" local="true">
  <p:Name>Document</p:Name>
  <p:Description>Document management policy</p:Description>
  <p:Statement>Document management policy to enforce document expiry and disposition workflow after 12 months from last modify date.</p:Statement>
  <p:PolicyItems>
    <p:PolicyItem featureId="Microsoft.Office.RecordsManagement.PolicyFeatures.Expiration">
      <p:Name>Expiration</p:Name>
      <p:Description>Automatic scheduling of content for processing, and expiry of content that has reached its due date.</p:Description>
      <p:CustomData>
        <data>
          <formula id="Microsoft.Office.RecordsManagement.PolicyFeatures.Expiration.Formula.BuiltIn">
            <number>12</number>
            <property>Modified</property>
            <period>months</period>
          </formula>
          <action type="workflow" id="e36cee8d-0a49-4f56-989b-08d96603fbaa"/>
        </data>
      </p:CustomData>
    </p:PolicyItem>
  </p:PolicyItems>
</p:Policy>
</file>

<file path=customXml/item4.xml><?xml version="1.0" encoding="utf-8"?>
<ct:contentTypeSchema xmlns:ct="http://schemas.microsoft.com/office/2006/metadata/contentType" xmlns:ma="http://schemas.microsoft.com/office/2006/metadata/properties/metaAttributes" ct:_="" ma:_="" ma:contentTypeName="Document" ma:contentTypeID="0x010100E830CC3A2FEF5E47A8EB485548363ECF" ma:contentTypeVersion="8" ma:contentTypeDescription="Create a new document." ma:contentTypeScope="" ma:versionID="9ec1bcec55402979a5aafa62ab431d47">
  <xsd:schema xmlns:xsd="http://www.w3.org/2001/XMLSchema" xmlns:p="http://schemas.microsoft.com/office/2006/metadata/properties" xmlns:ns2="421c84ea-e469-4c71-96ba-34e84a7a7893" targetNamespace="http://schemas.microsoft.com/office/2006/metadata/properties" ma:root="true" ma:fieldsID="4f9a80b58dde823e5dbf7cb98a8e2e0a" ns2:_="">
    <xsd:import namespace="421c84ea-e469-4c71-96ba-34e84a7a7893"/>
    <xsd:element name="properties">
      <xsd:complexType>
        <xsd:sequence>
          <xsd:element name="documentManagement">
            <xsd:complexType>
              <xsd:all>
                <xsd:element ref="ns2:Description0" minOccurs="0"/>
                <xsd:element ref="ns2:_dlc_Exempt" minOccurs="0"/>
                <xsd:element ref="ns2:_dlc_ExpireDateSaved" minOccurs="0"/>
                <xsd:element ref="ns2:_dlc_ExpireDate" minOccurs="0"/>
              </xsd:all>
            </xsd:complexType>
          </xsd:element>
        </xsd:sequence>
      </xsd:complexType>
    </xsd:element>
  </xsd:schema>
  <xsd:schema xmlns:xsd="http://www.w3.org/2001/XMLSchema" xmlns:dms="http://schemas.microsoft.com/office/2006/documentManagement/types" targetNamespace="421c84ea-e469-4c71-96ba-34e84a7a7893" elementFormDefault="qualified">
    <xsd:import namespace="http://schemas.microsoft.com/office/2006/documentManagement/types"/>
    <xsd:element name="Description0" ma:index="8" nillable="true" ma:displayName="Description" ma:internalName="Description0">
      <xsd:simpleType>
        <xsd:restriction base="dms:Text">
          <xsd:maxLength value="255"/>
        </xsd:restriction>
      </xsd:simpleType>
    </xsd:element>
    <xsd:element name="_dlc_Exempt" ma:index="9" nillable="true" ma:displayName="Exempt from Policy" ma:description="" ma:hidden="true" ma:internalName="_dlc_Exempt" ma:readOnly="true">
      <xsd:simpleType>
        <xsd:restriction base="dms:Unknown"/>
      </xsd:simpleType>
    </xsd:element>
    <xsd:element name="_dlc_ExpireDateSaved" ma:index="10" nillable="true" ma:displayName="Original Expiration Date" ma:description="" ma:hidden="true" ma:internalName="_dlc_ExpireDateSaved" ma:readOnly="true">
      <xsd:simpleType>
        <xsd:restriction base="dms:DateTime"/>
      </xsd:simpleType>
    </xsd:element>
    <xsd:element name="_dlc_ExpireDate" ma:index="11" nillable="true" ma:displayName="Expiration Date" ma:description="" ma:hidden="true" ma:internalName="_dlc_ExpireDat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BA08A671-127C-4426-B636-0E4287BBCD70}">
  <ds:schemaRefs>
    <ds:schemaRef ds:uri="http://www.w3.org/XML/1998/namespace"/>
    <ds:schemaRef ds:uri="http://schemas.openxmlformats.org/package/2006/metadata/core-properties"/>
    <ds:schemaRef ds:uri="http://schemas.microsoft.com/office/2006/documentManagement/types"/>
    <ds:schemaRef ds:uri="http://purl.org/dc/terms/"/>
    <ds:schemaRef ds:uri="http://purl.org/dc/elements/1.1/"/>
    <ds:schemaRef ds:uri="http://schemas.microsoft.com/office/2006/metadata/properties"/>
    <ds:schemaRef ds:uri="421c84ea-e469-4c71-96ba-34e84a7a7893"/>
    <ds:schemaRef ds:uri="http://purl.org/dc/dcmitype/"/>
  </ds:schemaRefs>
</ds:datastoreItem>
</file>

<file path=customXml/itemProps2.xml><?xml version="1.0" encoding="utf-8"?>
<ds:datastoreItem xmlns:ds="http://schemas.openxmlformats.org/officeDocument/2006/customXml" ds:itemID="{5275C39B-6AE3-4C0B-9A11-C0920867F7CC}">
  <ds:schemaRefs>
    <ds:schemaRef ds:uri="http://schemas.microsoft.com/sharepoint/v3/contenttype/forms"/>
  </ds:schemaRefs>
</ds:datastoreItem>
</file>

<file path=customXml/itemProps3.xml><?xml version="1.0" encoding="utf-8"?>
<ds:datastoreItem xmlns:ds="http://schemas.openxmlformats.org/officeDocument/2006/customXml" ds:itemID="{25E9AACC-2B2C-4695-980D-BED352DB9B9D}">
  <ds:schemaRefs>
    <ds:schemaRef ds:uri="office.server.policy"/>
  </ds:schemaRefs>
</ds:datastoreItem>
</file>

<file path=customXml/itemProps4.xml><?xml version="1.0" encoding="utf-8"?>
<ds:datastoreItem xmlns:ds="http://schemas.openxmlformats.org/officeDocument/2006/customXml" ds:itemID="{B275388E-651C-4E43-8E2F-FD7033A27F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1c84ea-e469-4c71-96ba-34e84a7a789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19769</TotalTime>
  <Words>1407</Words>
  <Application>Microsoft Office PowerPoint</Application>
  <PresentationFormat>On-screen Show (4:3)</PresentationFormat>
  <Paragraphs>214</Paragraphs>
  <Slides>15</Slides>
  <Notes>13</Notes>
  <HiddenSlides>1</HiddenSlides>
  <MMClips>1</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1_ICML_v3</vt:lpstr>
      <vt:lpstr>2_ICML_v3</vt:lpstr>
      <vt:lpstr>PowerPoint Presentation</vt:lpstr>
      <vt:lpstr>In today’s presentation</vt:lpstr>
      <vt:lpstr>Introducing OvidMDTM</vt:lpstr>
      <vt:lpstr>OvidMD in action</vt:lpstr>
      <vt:lpstr>Why Was OvidMD Developed?</vt:lpstr>
      <vt:lpstr>Research is Limited by Time</vt:lpstr>
      <vt:lpstr>Physician &amp; Clinician Benefits</vt:lpstr>
      <vt:lpstr>Library Benefits</vt:lpstr>
      <vt:lpstr>Content Packages</vt:lpstr>
      <vt:lpstr>Depth &amp; Breadth</vt:lpstr>
      <vt:lpstr>OvidMD “Pull-Through” Content</vt:lpstr>
      <vt:lpstr>OvidMD User Acceptance Testing with Physicians</vt:lpstr>
      <vt:lpstr>If you ask a Physician a Physician will say…</vt:lpstr>
      <vt:lpstr>OvidMD – Demo</vt:lpstr>
      <vt:lpstr>PowerPoint Presentation</vt:lpstr>
    </vt:vector>
  </TitlesOfParts>
  <Company>Ovid Technologies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OvidMD Customer-Facing Presentation</dc:title>
  <dc:creator>Dane Johnson</dc:creator>
  <cp:lastModifiedBy>Yasser Ahmed</cp:lastModifiedBy>
  <cp:revision>593</cp:revision>
  <dcterms:created xsi:type="dcterms:W3CDTF">2008-07-25T20:22:59Z</dcterms:created>
  <dcterms:modified xsi:type="dcterms:W3CDTF">2011-11-18T23:04:10Z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0x010100E830CC3A2FEF5E47A8EB485548363ECF</vt:lpwstr>
  </property>
  <property fmtid="{D5CDD505-2E9C-101B-9397-08002B2CF9AE}" pid="3" name="Description0">
    <vt:lpwstr>OvidSP April 2010 Enhancements Customer-Facing Presentation</vt:lpwstr>
  </property>
  <property fmtid="{D5CDD505-2E9C-101B-9397-08002B2CF9AE}" pid="4" name="_dlc_ExpireDate">
    <vt:lpwstr>2011-04-05T15:04:13Z</vt:lpwstr>
  </property>
  <property fmtid="{D5CDD505-2E9C-101B-9397-08002B2CF9AE}" pid="5" name="_dlc_ExpireDateSaved">
    <vt:lpwstr/>
  </property>
</Properties>
</file>