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864" r:id="rId1"/>
  </p:sldMasterIdLst>
  <p:sldIdLst>
    <p:sldId id="288" r:id="rId2"/>
    <p:sldId id="289" r:id="rId3"/>
    <p:sldId id="257" r:id="rId4"/>
    <p:sldId id="258" r:id="rId5"/>
    <p:sldId id="259" r:id="rId6"/>
    <p:sldId id="260" r:id="rId7"/>
    <p:sldId id="261" r:id="rId8"/>
    <p:sldId id="262" r:id="rId9"/>
    <p:sldId id="263" r:id="rId10"/>
    <p:sldId id="264" r:id="rId11"/>
    <p:sldId id="265" r:id="rId12"/>
    <p:sldId id="266" r:id="rId13"/>
    <p:sldId id="267" r:id="rId14"/>
    <p:sldId id="273" r:id="rId15"/>
    <p:sldId id="269" r:id="rId16"/>
    <p:sldId id="270" r:id="rId17"/>
    <p:sldId id="275" r:id="rId18"/>
    <p:sldId id="274" r:id="rId19"/>
    <p:sldId id="276" r:id="rId20"/>
    <p:sldId id="277" r:id="rId21"/>
    <p:sldId id="272"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custDataLst>
    <p:tags r:id="rId33"/>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98CF8E0-C9DA-4034-AB8B-993746ED4289}" type="datetimeFigureOut">
              <a:rPr lang="ar-SA" smtClean="0"/>
              <a:pPr/>
              <a:t>08/08/35</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73A08414-F588-48A8-B269-A284BA0DC8C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98CF8E0-C9DA-4034-AB8B-993746ED4289}" type="datetimeFigureOut">
              <a:rPr lang="ar-SA" smtClean="0"/>
              <a:pPr/>
              <a:t>08/08/35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98CF8E0-C9DA-4034-AB8B-993746ED4289}" type="datetimeFigureOut">
              <a:rPr lang="ar-SA" smtClean="0"/>
              <a:pPr/>
              <a:t>08/08/35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98CF8E0-C9DA-4034-AB8B-993746ED4289}" type="datetimeFigureOut">
              <a:rPr lang="ar-SA" smtClean="0"/>
              <a:pPr/>
              <a:t>08/08/35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98CF8E0-C9DA-4034-AB8B-993746ED4289}" type="datetimeFigureOut">
              <a:rPr lang="ar-SA" smtClean="0"/>
              <a:pPr/>
              <a:t>08/08/35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A08414-F588-48A8-B269-A284BA0DC8C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98CF8E0-C9DA-4034-AB8B-993746ED4289}" type="datetimeFigureOut">
              <a:rPr lang="ar-SA" smtClean="0"/>
              <a:pPr/>
              <a:t>08/08/35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98CF8E0-C9DA-4034-AB8B-993746ED4289}" type="datetimeFigureOut">
              <a:rPr lang="ar-SA" smtClean="0"/>
              <a:pPr/>
              <a:t>08/08/35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98CF8E0-C9DA-4034-AB8B-993746ED4289}" type="datetimeFigureOut">
              <a:rPr lang="ar-SA" smtClean="0"/>
              <a:pPr/>
              <a:t>08/08/35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F8E0-C9DA-4034-AB8B-993746ED4289}" type="datetimeFigureOut">
              <a:rPr lang="ar-SA" smtClean="0"/>
              <a:pPr/>
              <a:t>08/08/35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98CF8E0-C9DA-4034-AB8B-993746ED4289}" type="datetimeFigureOut">
              <a:rPr lang="ar-SA" smtClean="0"/>
              <a:pPr/>
              <a:t>08/08/35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3A08414-F588-48A8-B269-A284BA0DC8C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98CF8E0-C9DA-4034-AB8B-993746ED4289}" type="datetimeFigureOut">
              <a:rPr lang="ar-SA" smtClean="0"/>
              <a:pPr/>
              <a:t>08/08/35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73A08414-F588-48A8-B269-A284BA0DC8C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8CF8E0-C9DA-4034-AB8B-993746ED4289}" type="datetimeFigureOut">
              <a:rPr lang="ar-SA" smtClean="0"/>
              <a:pPr/>
              <a:t>08/08/35</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A08414-F588-48A8-B269-A284BA0DC8C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 y="-2"/>
            <a:ext cx="914399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229600" cy="4524315"/>
          </a:xfrm>
          <a:prstGeom prst="rect">
            <a:avLst/>
          </a:prstGeom>
        </p:spPr>
        <p:txBody>
          <a:bodyPr wrap="square">
            <a:spAutoFit/>
          </a:bodyPr>
          <a:lstStyle/>
          <a:p>
            <a:pPr algn="l" rtl="0"/>
            <a:r>
              <a:rPr lang="en-US" sz="2400" dirty="0">
                <a:latin typeface="Times New Roman" pitchFamily="18" charset="0"/>
                <a:cs typeface="Times New Roman" pitchFamily="18" charset="0"/>
              </a:rPr>
              <a:t>Ginger was introduced to Europe and other areas by Dutch, Portuguese, Arab and Spanish explorers or traders from around the 13th to 16th centuries. Belief in the medicinal properties of ginger existed in ancient Indian and oriental cultures </a:t>
            </a:r>
            <a:r>
              <a:rPr lang="en-US" sz="2400" dirty="0" smtClean="0">
                <a:latin typeface="Times New Roman" pitchFamily="18" charset="0"/>
                <a:cs typeface="Times New Roman" pitchFamily="18" charset="0"/>
              </a:rPr>
              <a:t>where</a:t>
            </a:r>
            <a:r>
              <a:rPr lang="en-US" sz="2400" dirty="0">
                <a:latin typeface="Times New Roman" pitchFamily="18" charset="0"/>
                <a:cs typeface="Times New Roman" pitchFamily="18" charset="0"/>
              </a:rPr>
              <a:t> ginger was used alone or as a component in herbal remedies. The beneficial effects of ginger have been intensively examined; this practice continues today in many areas of the world, including Africa, Asia, Brazil, China, Fiji, Mexico, Peru, and Thailand. It is useful in colds, flu and other infectious diseases and also in alleviation of nausea, vomiting of motion sickness (</a:t>
            </a:r>
            <a:r>
              <a:rPr lang="en-US" sz="2400" dirty="0" err="1">
                <a:latin typeface="Times New Roman" pitchFamily="18" charset="0"/>
                <a:cs typeface="Times New Roman" pitchFamily="18" charset="0"/>
              </a:rPr>
              <a:t>Jendrassik</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1938</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Powdered ginger root was compared to standard drugs used in combating postoperative nausea and vomiting.</a:t>
            </a:r>
            <a:r>
              <a:rPr lang="en-US" sz="2400" dirty="0" smtClean="0">
                <a:latin typeface="Times New Roman" pitchFamily="18" charset="0"/>
                <a:cs typeface="Times New Roman" pitchFamily="18" charset="0"/>
              </a:rPr>
              <a:t>  </a:t>
            </a: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610600" cy="4893647"/>
          </a:xfrm>
          <a:prstGeom prst="rect">
            <a:avLst/>
          </a:prstGeom>
        </p:spPr>
        <p:txBody>
          <a:bodyPr wrap="square">
            <a:spAutoFit/>
          </a:bodyPr>
          <a:lstStyle/>
          <a:p>
            <a:pPr algn="l" rtl="0"/>
            <a:r>
              <a:rPr lang="en-US" sz="2400" dirty="0">
                <a:latin typeface="Times New Roman" pitchFamily="18" charset="0"/>
                <a:cs typeface="Times New Roman" pitchFamily="18" charset="0"/>
              </a:rPr>
              <a:t>Tests have shown that the requirement for postoperative anti-emetics was lower in those patients receiving ginger; and concluded that ginger is an effective and promising prophylactic anti-emetic, which may be especially useful for day case surgery (Philips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1993). A Danish study has found that ginger ingestion is significant in relieving pain associated with rheumatoid arthritis, osteoarthritis and muscular disorder patients; where 56 patients (28 rheumatoid, 18 </a:t>
            </a:r>
            <a:r>
              <a:rPr lang="en-US" sz="2400" dirty="0" err="1">
                <a:latin typeface="Times New Roman" pitchFamily="18" charset="0"/>
                <a:cs typeface="Times New Roman" pitchFamily="18" charset="0"/>
              </a:rPr>
              <a:t>osteo</a:t>
            </a:r>
            <a:r>
              <a:rPr lang="en-US" sz="2400" dirty="0">
                <a:latin typeface="Times New Roman" pitchFamily="18" charset="0"/>
                <a:cs typeface="Times New Roman" pitchFamily="18" charset="0"/>
              </a:rPr>
              <a:t>, 10 muscular) were studied over periods ranging from 3 months to 2.5 years. Three quarters of the 46 arthritis patients experienced to varying degrees, relief in pain and swelling</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All of the muscular discomfort patients experienced, "relief in pain." Over the period of the testing, no patients reported any adverse effects from consistent ginger consumption (</a:t>
            </a:r>
            <a:r>
              <a:rPr lang="en-US" sz="2400" dirty="0" err="1">
                <a:latin typeface="Times New Roman" pitchFamily="18" charset="0"/>
                <a:cs typeface="Times New Roman" pitchFamily="18" charset="0"/>
              </a:rPr>
              <a:t>Srivastava</a:t>
            </a:r>
            <a:r>
              <a:rPr lang="en-US" sz="2400" dirty="0">
                <a:latin typeface="Times New Roman" pitchFamily="18" charset="0"/>
                <a:cs typeface="Times New Roman" pitchFamily="18" charset="0"/>
              </a:rPr>
              <a:t> and Mustafa, 1992).</a:t>
            </a: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28600" y="304800"/>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0" fontAlgn="base">
              <a:spcBef>
                <a:spcPct val="0"/>
              </a:spcBef>
              <a:spcAft>
                <a:spcPct val="0"/>
              </a:spcAf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Other study have produced similar results, where patients reported that ginger "produced better relief of pain, swelling and stiffness than the administration of non-steroidal anti-inflammatory drugs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Srivastava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Mustafa, 1989).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Gingerols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found in ginger, have been identified as active compounds which are potent inhibitors of the biosynthesis of prostaglandins, which, in an oversupply situation will cause inflammation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Kiuchi</a:t>
            </a:r>
            <a:r>
              <a:rPr kumimoji="0" lang="en-US" sz="24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et</a:t>
            </a:r>
            <a:r>
              <a:rPr kumimoji="0" lang="en-US"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al.,</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1992).</a:t>
            </a:r>
            <a:r>
              <a:rPr lang="en-US" sz="2400" dirty="0">
                <a:latin typeface="Times New Roman" pitchFamily="18" charset="0"/>
                <a:cs typeface="Times New Roman" pitchFamily="18" charset="0"/>
              </a:rPr>
              <a:t> Ginger plays an important role in bone formation, and curbing muscle spasm, depression hypertension, convulsion, </a:t>
            </a:r>
            <a:r>
              <a:rPr lang="en-US" sz="2400" dirty="0" err="1">
                <a:latin typeface="Times New Roman" pitchFamily="18" charset="0"/>
                <a:cs typeface="Times New Roman" pitchFamily="18" charset="0"/>
              </a:rPr>
              <a:t>nausea,gastrointestinal</a:t>
            </a:r>
            <a:r>
              <a:rPr lang="en-US" sz="2400" dirty="0">
                <a:latin typeface="Times New Roman" pitchFamily="18" charset="0"/>
                <a:cs typeface="Times New Roman" pitchFamily="18" charset="0"/>
              </a:rPr>
              <a:t> disorders, paralysis, kidney damage and a host of other bio-dysfunctions (Meyer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1995). Ginger extracts exhibit numerous medicinal beneficial effects; </a:t>
            </a:r>
            <a:r>
              <a:rPr lang="en-US" sz="2400" dirty="0" err="1">
                <a:latin typeface="Times New Roman" pitchFamily="18" charset="0"/>
                <a:cs typeface="Times New Roman" pitchFamily="18" charset="0"/>
              </a:rPr>
              <a:t>antihypercholesterolemic</a:t>
            </a:r>
            <a:r>
              <a:rPr lang="en-US" sz="2400" dirty="0">
                <a:latin typeface="Times New Roman" pitchFamily="18" charset="0"/>
                <a:cs typeface="Times New Roman" pitchFamily="18" charset="0"/>
              </a:rPr>
              <a:t> (Tanabe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1993), </a:t>
            </a:r>
            <a:r>
              <a:rPr lang="en-US" sz="2400" dirty="0" err="1">
                <a:latin typeface="Times New Roman" pitchFamily="18" charset="0"/>
                <a:cs typeface="Times New Roman" pitchFamily="18" charset="0"/>
              </a:rPr>
              <a:t>anticholigernic</a:t>
            </a:r>
            <a:r>
              <a:rPr lang="en-US" sz="2400" dirty="0">
                <a:latin typeface="Times New Roman" pitchFamily="18" charset="0"/>
                <a:cs typeface="Times New Roman" pitchFamily="18" charset="0"/>
              </a:rPr>
              <a:t> and antihistaminic (</a:t>
            </a:r>
            <a:r>
              <a:rPr lang="en-US" sz="2400" dirty="0" err="1">
                <a:latin typeface="Times New Roman" pitchFamily="18" charset="0"/>
                <a:cs typeface="Times New Roman" pitchFamily="18" charset="0"/>
              </a:rPr>
              <a:t>Qian</a:t>
            </a:r>
            <a:r>
              <a:rPr lang="en-US" sz="2400" dirty="0">
                <a:latin typeface="Times New Roman" pitchFamily="18" charset="0"/>
                <a:cs typeface="Times New Roman" pitchFamily="18" charset="0"/>
              </a:rPr>
              <a:t> and Liu 1992) and </a:t>
            </a:r>
            <a:r>
              <a:rPr lang="en-US" sz="2400" dirty="0" err="1">
                <a:latin typeface="Times New Roman" pitchFamily="18" charset="0"/>
                <a:cs typeface="Times New Roman" pitchFamily="18" charset="0"/>
              </a:rPr>
              <a:t>antihyperlipidawmic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Bhandari</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 </a:t>
            </a:r>
            <a:r>
              <a:rPr lang="en-US" sz="2400" dirty="0">
                <a:latin typeface="Times New Roman" pitchFamily="18" charset="0"/>
                <a:cs typeface="Times New Roman" pitchFamily="18" charset="0"/>
              </a:rPr>
              <a:t>1998</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05800" cy="4154984"/>
          </a:xfrm>
          <a:prstGeom prst="rect">
            <a:avLst/>
          </a:prstGeom>
        </p:spPr>
        <p:txBody>
          <a:bodyPr wrap="square">
            <a:spAutoFit/>
          </a:bodyPr>
          <a:lstStyle/>
          <a:p>
            <a:pPr algn="l" rtl="0" hangingPunct="0"/>
            <a:r>
              <a:rPr lang="en-US" sz="2400" dirty="0" smtClean="0">
                <a:latin typeface="Times New Roman" pitchFamily="18" charset="0"/>
                <a:cs typeface="Times New Roman" pitchFamily="18" charset="0"/>
              </a:rPr>
              <a:t>Also other investigation </a:t>
            </a:r>
            <a:r>
              <a:rPr lang="en-US" sz="2400" dirty="0" err="1" smtClean="0">
                <a:latin typeface="Times New Roman" pitchFamily="18" charset="0"/>
                <a:cs typeface="Times New Roman" pitchFamily="18" charset="0"/>
              </a:rPr>
              <a:t>revealedthat</a:t>
            </a:r>
            <a:r>
              <a:rPr lang="en-US" sz="2400" dirty="0" smtClean="0">
                <a:latin typeface="Times New Roman" pitchFamily="18" charset="0"/>
                <a:cs typeface="Times New Roman" pitchFamily="18" charset="0"/>
              </a:rPr>
              <a:t> ginger is very useful in treating of many diseases; migraine, motion sickness (</a:t>
            </a:r>
            <a:r>
              <a:rPr lang="en-US" sz="2400" dirty="0" err="1" smtClean="0">
                <a:latin typeface="Times New Roman" pitchFamily="18" charset="0"/>
                <a:cs typeface="Times New Roman" pitchFamily="18" charset="0"/>
              </a:rPr>
              <a:t>Holtman</a:t>
            </a:r>
            <a:r>
              <a:rPr lang="en-US" sz="2400" i="1" dirty="0" err="1" smtClean="0">
                <a:latin typeface="Times New Roman" pitchFamily="18" charset="0"/>
                <a:cs typeface="Times New Roman" pitchFamily="18" charset="0"/>
              </a:rPr>
              <a:t>et</a:t>
            </a:r>
            <a:r>
              <a:rPr lang="en-US" sz="2400" i="1" dirty="0" smtClean="0">
                <a:latin typeface="Times New Roman" pitchFamily="18" charset="0"/>
                <a:cs typeface="Times New Roman" pitchFamily="18" charset="0"/>
              </a:rPr>
              <a:t> al., </a:t>
            </a:r>
            <a:r>
              <a:rPr lang="en-US" sz="2400" dirty="0" smtClean="0">
                <a:latin typeface="Times New Roman" pitchFamily="18" charset="0"/>
                <a:cs typeface="Times New Roman" pitchFamily="18" charset="0"/>
              </a:rPr>
              <a:t>1989) antitumor, </a:t>
            </a:r>
            <a:r>
              <a:rPr lang="en-US" sz="2400" dirty="0" err="1" smtClean="0">
                <a:latin typeface="Times New Roman" pitchFamily="18" charset="0"/>
                <a:cs typeface="Times New Roman" pitchFamily="18" charset="0"/>
              </a:rPr>
              <a:t>anticarcinogenic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andantitoxic</a:t>
            </a:r>
            <a:r>
              <a:rPr lang="en-US" sz="2400" dirty="0" smtClean="0">
                <a:latin typeface="Times New Roman" pitchFamily="18" charset="0"/>
                <a:cs typeface="Times New Roman" pitchFamily="18" charset="0"/>
              </a:rPr>
              <a:t> agent (</a:t>
            </a:r>
            <a:r>
              <a:rPr lang="en-US" sz="2400" dirty="0" err="1" smtClean="0">
                <a:latin typeface="Times New Roman" pitchFamily="18" charset="0"/>
                <a:cs typeface="Times New Roman" pitchFamily="18" charset="0"/>
              </a:rPr>
              <a:t>Vimala</a:t>
            </a:r>
            <a:r>
              <a:rPr lang="en-US" sz="2400" i="1" dirty="0" err="1" smtClean="0">
                <a:latin typeface="Times New Roman" pitchFamily="18" charset="0"/>
                <a:cs typeface="Times New Roman" pitchFamily="18" charset="0"/>
              </a:rPr>
              <a:t>et</a:t>
            </a:r>
            <a:r>
              <a:rPr lang="en-US" sz="2400" i="1" dirty="0" smtClean="0">
                <a:latin typeface="Times New Roman" pitchFamily="18" charset="0"/>
                <a:cs typeface="Times New Roman" pitchFamily="18" charset="0"/>
              </a:rPr>
              <a:t> al.,</a:t>
            </a:r>
            <a:r>
              <a:rPr lang="en-US" sz="2400" dirty="0" smtClean="0">
                <a:latin typeface="Times New Roman" pitchFamily="18" charset="0"/>
                <a:cs typeface="Times New Roman" pitchFamily="18" charset="0"/>
              </a:rPr>
              <a:t>1999). </a:t>
            </a:r>
            <a:r>
              <a:rPr lang="en-US" sz="2400" dirty="0">
                <a:latin typeface="Times New Roman" pitchFamily="18" charset="0"/>
                <a:cs typeface="Times New Roman" pitchFamily="18" charset="0"/>
              </a:rPr>
              <a:t>The aim of the present research was to answer the question; is there a sort of antagonism between cadmium and ginger? This was done by studying the effect of cadmium induction on </a:t>
            </a:r>
            <a:r>
              <a:rPr lang="en-US" sz="2400" dirty="0" err="1">
                <a:latin typeface="Times New Roman" pitchFamily="18" charset="0"/>
                <a:cs typeface="Times New Roman" pitchFamily="18" charset="0"/>
              </a:rPr>
              <a:t>wistar</a:t>
            </a:r>
            <a:r>
              <a:rPr lang="en-US" sz="2400" dirty="0">
                <a:latin typeface="Times New Roman" pitchFamily="18" charset="0"/>
                <a:cs typeface="Times New Roman" pitchFamily="18" charset="0"/>
              </a:rPr>
              <a:t> rats and evaluation of the liver and kidney functions; followed by studying the ability of ginger to suppress different levels of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toxicity.</a:t>
            </a:r>
          </a:p>
          <a:p>
            <a:pPr algn="l" rtl="0" hangingPunct="0"/>
            <a:r>
              <a:rPr lang="en-US" sz="2400" dirty="0">
                <a:latin typeface="Times New Roman" pitchFamily="18" charset="0"/>
                <a:cs typeface="Times New Roman" pitchFamily="18" charset="0"/>
              </a:rPr>
              <a:t> </a:t>
            </a:r>
          </a:p>
          <a:p>
            <a:pPr algn="l" rtl="0"/>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rgbClr val="FF0000"/>
                </a:solidFill>
                <a:latin typeface="Times New Roman" pitchFamily="18" charset="0"/>
                <a:cs typeface="Times New Roman" pitchFamily="18" charset="0"/>
              </a:rPr>
              <a:t>MATERIALS AND METHODS</a:t>
            </a:r>
            <a:br>
              <a:rPr lang="en-US" dirty="0" smtClean="0">
                <a:solidFill>
                  <a:srgbClr val="FF0000"/>
                </a:solidFill>
                <a:latin typeface="Times New Roman" pitchFamily="18" charset="0"/>
                <a:cs typeface="Times New Roman" pitchFamily="18" charset="0"/>
              </a:rPr>
            </a:br>
            <a:endParaRPr lang="ar-SA" dirty="0">
              <a:solidFill>
                <a:srgbClr val="FF0000"/>
              </a:solidFill>
              <a:latin typeface="Times New Roman" pitchFamily="18" charset="0"/>
              <a:cs typeface="Times New Roman" pitchFamily="18" charset="0"/>
            </a:endParaRPr>
          </a:p>
        </p:txBody>
      </p:sp>
      <p:sp>
        <p:nvSpPr>
          <p:cNvPr id="2" name="Content Placeholder 1"/>
          <p:cNvSpPr>
            <a:spLocks noGrp="1"/>
          </p:cNvSpPr>
          <p:nvPr>
            <p:ph idx="1"/>
          </p:nvPr>
        </p:nvSpPr>
        <p:spPr>
          <a:xfrm>
            <a:off x="228600" y="1143000"/>
            <a:ext cx="8458200" cy="5410200"/>
          </a:xfrm>
        </p:spPr>
        <p:txBody>
          <a:bodyPr>
            <a:noAutofit/>
          </a:bodyPr>
          <a:lstStyle/>
          <a:p>
            <a:pPr algn="l" rtl="0"/>
            <a:r>
              <a:rPr lang="en-US" sz="2400" dirty="0" smtClean="0">
                <a:latin typeface="Times New Roman" pitchFamily="18" charset="0"/>
                <a:cs typeface="Times New Roman" pitchFamily="18" charset="0"/>
              </a:rPr>
              <a:t>Experimental protocol: Ginger was ground and sieved to a particle size of 250 µm. The commercial </a:t>
            </a:r>
            <a:r>
              <a:rPr lang="en-US" sz="2400" dirty="0" err="1" smtClean="0">
                <a:latin typeface="Times New Roman" pitchFamily="18" charset="0"/>
                <a:cs typeface="Times New Roman" pitchFamily="18" charset="0"/>
              </a:rPr>
              <a:t>pelleted</a:t>
            </a:r>
            <a:r>
              <a:rPr lang="en-US" sz="2400" dirty="0" smtClean="0">
                <a:latin typeface="Times New Roman" pitchFamily="18" charset="0"/>
                <a:cs typeface="Times New Roman" pitchFamily="18" charset="0"/>
              </a:rPr>
              <a:t> food- ginger concentrate (5% w/w of ginger in commercial food) was prepared by mixing the commercial food and ginger at 95:5 w/w ratios,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-water concentrate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-H2O) was prepared at 50, 100 and 200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concentrations in water. Healthy forty two </a:t>
            </a:r>
            <a:r>
              <a:rPr lang="en-US" sz="2400" dirty="0" err="1" smtClean="0">
                <a:latin typeface="Times New Roman" pitchFamily="18" charset="0"/>
                <a:cs typeface="Times New Roman" pitchFamily="18" charset="0"/>
              </a:rPr>
              <a:t>Wistar</a:t>
            </a:r>
            <a:r>
              <a:rPr lang="en-US" sz="2400" dirty="0" smtClean="0">
                <a:latin typeface="Times New Roman" pitchFamily="18" charset="0"/>
                <a:cs typeface="Times New Roman" pitchFamily="18" charset="0"/>
              </a:rPr>
              <a:t> adult albino rats, (180±20g body weight), were provided by the animal house in National Research Center, Cairo, Egypt. Experimental animals were randomly divided into 7 equal groups (1, 2, 3, 4, 5, 6 and 7) allowed ten days period for adapting with the new environment. </a:t>
            </a: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86800" cy="4154984"/>
          </a:xfrm>
          <a:prstGeom prst="rect">
            <a:avLst/>
          </a:prstGeom>
        </p:spPr>
        <p:txBody>
          <a:bodyPr wrap="square">
            <a:spAutoFit/>
          </a:bodyPr>
          <a:lstStyle/>
          <a:p>
            <a:pPr algn="l" rtl="0"/>
            <a:r>
              <a:rPr lang="en-US" sz="2400" dirty="0" smtClean="0">
                <a:latin typeface="Times New Roman" pitchFamily="18" charset="0"/>
                <a:cs typeface="Times New Roman" pitchFamily="18" charset="0"/>
              </a:rPr>
              <a:t> Group 1 served as the control (fed with normal water and normal commercial food). Group 2 was fed with commercial food and 50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Cd-H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 Group3 was fed with commercial food and 100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H2O; Group 4 was fed with commercial food and 200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 Group 5 was fed with commercial food-</a:t>
            </a:r>
            <a:r>
              <a:rPr lang="en-US" sz="2400" dirty="0" err="1" smtClean="0">
                <a:latin typeface="Times New Roman" pitchFamily="18" charset="0"/>
                <a:cs typeface="Times New Roman" pitchFamily="18" charset="0"/>
              </a:rPr>
              <a:t>gingerconcentrate</a:t>
            </a:r>
            <a:r>
              <a:rPr lang="en-US" sz="2400" dirty="0" smtClean="0">
                <a:latin typeface="Times New Roman" pitchFamily="18" charset="0"/>
                <a:cs typeface="Times New Roman" pitchFamily="18" charset="0"/>
              </a:rPr>
              <a:t> and 50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 Group 6 was fed with commercial food -ginger concentrate and 100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O and Group 7 was fed with commercial food-ginger concentrate and 200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 The grouping and the feeding pattern are summarized in Table 1. All administrations were through the oral feeding for the whole test period (six weeks</a:t>
            </a:r>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077200" cy="5909310"/>
          </a:xfrm>
          <a:prstGeom prst="rect">
            <a:avLst/>
          </a:prstGeom>
        </p:spPr>
        <p:txBody>
          <a:bodyPr wrap="square">
            <a:spAutoFit/>
          </a:bodyPr>
          <a:lstStyle/>
          <a:p>
            <a:pPr algn="l" rtl="0"/>
            <a:r>
              <a:rPr lang="en-US" sz="2400" dirty="0" smtClean="0">
                <a:latin typeface="Times New Roman" pitchFamily="18" charset="0"/>
                <a:cs typeface="Times New Roman" pitchFamily="18" charset="0"/>
              </a:rPr>
              <a:t> ). All tests for liver and kidney functions as well the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analyses were conducted at two- week interval; two specimens from each group were set for analyses where blood samples were collected; from which serum was extracted after coagulation for analysis of liver and kidney functions; GPT and GOT analyses were done according to </a:t>
            </a:r>
            <a:r>
              <a:rPr lang="en-US" sz="2400" dirty="0" err="1" smtClean="0">
                <a:latin typeface="Times New Roman" pitchFamily="18" charset="0"/>
                <a:cs typeface="Times New Roman" pitchFamily="18" charset="0"/>
              </a:rPr>
              <a:t>Reitman</a:t>
            </a:r>
            <a:r>
              <a:rPr lang="en-US" sz="2400" dirty="0" smtClean="0">
                <a:latin typeface="Times New Roman" pitchFamily="18" charset="0"/>
                <a:cs typeface="Times New Roman" pitchFamily="18" charset="0"/>
              </a:rPr>
              <a:t>-Frankel method (</a:t>
            </a:r>
            <a:r>
              <a:rPr lang="en-US" sz="2400" dirty="0" err="1" smtClean="0">
                <a:latin typeface="Times New Roman" pitchFamily="18" charset="0"/>
                <a:cs typeface="Times New Roman" pitchFamily="18" charset="0"/>
              </a:rPr>
              <a:t>Reitman</a:t>
            </a:r>
            <a:r>
              <a:rPr lang="en-US" sz="2400" dirty="0" smtClean="0">
                <a:latin typeface="Times New Roman" pitchFamily="18" charset="0"/>
                <a:cs typeface="Times New Roman" pitchFamily="18" charset="0"/>
              </a:rPr>
              <a:t> and Frankel, 1957). Blood urea analysis was done according to Rock </a:t>
            </a:r>
            <a:r>
              <a:rPr lang="en-US" sz="2400" i="1" dirty="0" smtClean="0">
                <a:latin typeface="Times New Roman" pitchFamily="18" charset="0"/>
                <a:cs typeface="Times New Roman" pitchFamily="18" charset="0"/>
              </a:rPr>
              <a:t>et al.</a:t>
            </a:r>
            <a:r>
              <a:rPr lang="en-US" sz="2400" dirty="0" smtClean="0">
                <a:latin typeface="Times New Roman" pitchFamily="18" charset="0"/>
                <a:cs typeface="Times New Roman" pitchFamily="18" charset="0"/>
              </a:rPr>
              <a:t>, 1987); </a:t>
            </a:r>
            <a:r>
              <a:rPr lang="en-US" sz="2400" dirty="0" err="1" smtClean="0">
                <a:latin typeface="Times New Roman" pitchFamily="18" charset="0"/>
                <a:cs typeface="Times New Roman" pitchFamily="18" charset="0"/>
              </a:rPr>
              <a:t>Creatinine</a:t>
            </a:r>
            <a:r>
              <a:rPr lang="en-US" sz="2400" dirty="0" smtClean="0">
                <a:latin typeface="Times New Roman" pitchFamily="18" charset="0"/>
                <a:cs typeface="Times New Roman" pitchFamily="18" charset="0"/>
              </a:rPr>
              <a:t> analysis was done according to Henry (1974). Uric acid and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analyses were done according to Young (1999). This was done by feeding rats with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water (50ppm, 100ppm and 200ppm), followed by commercial </a:t>
            </a:r>
            <a:r>
              <a:rPr lang="en-US" sz="2400" dirty="0" err="1" smtClean="0">
                <a:latin typeface="Times New Roman" pitchFamily="18" charset="0"/>
                <a:cs typeface="Times New Roman" pitchFamily="18" charset="0"/>
              </a:rPr>
              <a:t>pelleted</a:t>
            </a:r>
            <a:r>
              <a:rPr lang="en-US" sz="2400" dirty="0" smtClean="0">
                <a:latin typeface="Times New Roman" pitchFamily="18" charset="0"/>
                <a:cs typeface="Times New Roman" pitchFamily="18" charset="0"/>
              </a:rPr>
              <a:t> food mixed with 5% (w/w) ginger. After the test period, the extent of accumulation of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in the liver and kidney along with the antidote effects of ginger on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poisoning was evaluated.</a:t>
            </a:r>
          </a:p>
          <a:p>
            <a:pPr algn="l" rtl="0"/>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algn="ctr" rtl="0"/>
            <a:r>
              <a:rPr lang="en-US" u="sng" dirty="0" smtClean="0">
                <a:solidFill>
                  <a:srgbClr val="FF0000"/>
                </a:solidFill>
                <a:latin typeface="Times New Roman" pitchFamily="18" charset="0"/>
                <a:cs typeface="Times New Roman" pitchFamily="18" charset="0"/>
              </a:rPr>
              <a:t>RESULTS AND DISCUSSION</a:t>
            </a:r>
            <a:br>
              <a:rPr lang="en-US" u="sng" dirty="0" smtClean="0">
                <a:solidFill>
                  <a:srgbClr val="FF0000"/>
                </a:solidFill>
                <a:latin typeface="Times New Roman" pitchFamily="18" charset="0"/>
                <a:cs typeface="Times New Roman" pitchFamily="18" charset="0"/>
              </a:rPr>
            </a:br>
            <a:endParaRPr lang="ar-SA"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81328"/>
            <a:ext cx="8229600" cy="5071872"/>
          </a:xfrm>
        </p:spPr>
        <p:txBody>
          <a:bodyPr>
            <a:normAutofit fontScale="25000" lnSpcReduction="20000"/>
          </a:bodyPr>
          <a:lstStyle/>
          <a:p>
            <a:pPr algn="l" hangingPunct="0"/>
            <a:r>
              <a:rPr lang="en-US" sz="9600" dirty="0" smtClean="0">
                <a:latin typeface="Times New Roman" pitchFamily="18" charset="0"/>
                <a:cs typeface="Times New Roman" pitchFamily="18" charset="0"/>
              </a:rPr>
              <a:t>It is well known that ginger is used world wide as an antidote for heavy metals toxicity, however this ability differ greatly according to many factors such as the exposure time, animal condition, dose, sex, age etc. In the present study, cadmium caused significant elevation for all tested liver and kidney parameters comparing to the control group; except that for </a:t>
            </a:r>
            <a:r>
              <a:rPr lang="en-US" sz="9600" dirty="0" err="1" smtClean="0">
                <a:latin typeface="Times New Roman" pitchFamily="18" charset="0"/>
                <a:cs typeface="Times New Roman" pitchFamily="18" charset="0"/>
              </a:rPr>
              <a:t>creatinine</a:t>
            </a:r>
            <a:r>
              <a:rPr lang="en-US" sz="9600" dirty="0" smtClean="0">
                <a:latin typeface="Times New Roman" pitchFamily="18" charset="0"/>
                <a:cs typeface="Times New Roman" pitchFamily="18" charset="0"/>
              </a:rPr>
              <a:t> (Tables 2, 3 and 7). The same observations were also reported by many researchers (e.g. </a:t>
            </a:r>
            <a:r>
              <a:rPr lang="en-US" sz="9600" dirty="0" err="1" smtClean="0">
                <a:latin typeface="Times New Roman" pitchFamily="18" charset="0"/>
                <a:cs typeface="Times New Roman" pitchFamily="18" charset="0"/>
              </a:rPr>
              <a:t>Samir</a:t>
            </a:r>
            <a:r>
              <a:rPr lang="en-US" sz="9600" dirty="0" smtClean="0">
                <a:latin typeface="Times New Roman" pitchFamily="18" charset="0"/>
                <a:cs typeface="Times New Roman" pitchFamily="18" charset="0"/>
              </a:rPr>
              <a:t> </a:t>
            </a:r>
            <a:r>
              <a:rPr lang="en-US" sz="9600" dirty="0" err="1" smtClean="0">
                <a:latin typeface="Times New Roman" pitchFamily="18" charset="0"/>
                <a:cs typeface="Times New Roman" pitchFamily="18" charset="0"/>
              </a:rPr>
              <a:t>Haouem</a:t>
            </a:r>
            <a:r>
              <a:rPr lang="en-US" sz="9600" i="1" dirty="0" err="1" smtClean="0">
                <a:latin typeface="Times New Roman" pitchFamily="18" charset="0"/>
                <a:cs typeface="Times New Roman" pitchFamily="18" charset="0"/>
              </a:rPr>
              <a:t>et</a:t>
            </a:r>
            <a:r>
              <a:rPr lang="en-US" sz="9600" i="1" dirty="0" smtClean="0">
                <a:latin typeface="Times New Roman" pitchFamily="18" charset="0"/>
                <a:cs typeface="Times New Roman" pitchFamily="18" charset="0"/>
              </a:rPr>
              <a:t> al.</a:t>
            </a:r>
            <a:r>
              <a:rPr lang="en-US" sz="9600" dirty="0" smtClean="0">
                <a:latin typeface="Times New Roman" pitchFamily="18" charset="0"/>
                <a:cs typeface="Times New Roman" pitchFamily="18" charset="0"/>
              </a:rPr>
              <a:t>, 2007). Results for the effect of cadmium and/or ginger on GOT and GPT are summarized in Tables 3 and 4, respectively. The results indicated that there was high significant increases in GOT activity by </a:t>
            </a:r>
            <a:r>
              <a:rPr lang="en-US" sz="9600" dirty="0" err="1" smtClean="0">
                <a:latin typeface="Times New Roman" pitchFamily="18" charset="0"/>
                <a:cs typeface="Times New Roman" pitchFamily="18" charset="0"/>
              </a:rPr>
              <a:t>Cd</a:t>
            </a:r>
            <a:r>
              <a:rPr lang="en-US" sz="9600" dirty="0" smtClean="0">
                <a:latin typeface="Times New Roman" pitchFamily="18" charset="0"/>
                <a:cs typeface="Times New Roman" pitchFamily="18" charset="0"/>
              </a:rPr>
              <a:t> </a:t>
            </a:r>
            <a:r>
              <a:rPr lang="en-US" sz="9600" dirty="0" err="1" smtClean="0">
                <a:latin typeface="Times New Roman" pitchFamily="18" charset="0"/>
                <a:cs typeface="Times New Roman" pitchFamily="18" charset="0"/>
              </a:rPr>
              <a:t>adminstration</a:t>
            </a:r>
            <a:r>
              <a:rPr lang="en-US" sz="9600" dirty="0" smtClean="0">
                <a:latin typeface="Times New Roman" pitchFamily="18" charset="0"/>
                <a:cs typeface="Times New Roman" pitchFamily="18" charset="0"/>
              </a:rPr>
              <a:t> at all doses tested and elevation is concentration dependent. GOT reduction occurred when rats of group 5 fed with 50 </a:t>
            </a:r>
            <a:r>
              <a:rPr lang="en-US" sz="9600" dirty="0" err="1" smtClean="0">
                <a:latin typeface="Times New Roman" pitchFamily="18" charset="0"/>
                <a:cs typeface="Times New Roman" pitchFamily="18" charset="0"/>
              </a:rPr>
              <a:t>ppm</a:t>
            </a:r>
            <a:r>
              <a:rPr lang="en-US" sz="9600" dirty="0" smtClean="0">
                <a:latin typeface="Times New Roman" pitchFamily="18" charset="0"/>
                <a:cs typeface="Times New Roman" pitchFamily="18" charset="0"/>
              </a:rPr>
              <a:t> cadmium followed by commercial food-ginger concentrate.</a:t>
            </a:r>
          </a:p>
          <a:p>
            <a:pPr hangingPunct="0"/>
            <a:r>
              <a:rPr lang="en-US" dirty="0" smtClean="0"/>
              <a:t> </a:t>
            </a:r>
          </a:p>
          <a:p>
            <a:pPr algn="l" rtl="0"/>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81000" y="304800"/>
            <a:ext cx="8153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7025" algn="l" defTabSz="914400" rtl="1" eaLnBrk="1" fontAlgn="base" latinLnBrk="0" hangingPunct="1">
              <a:lnSpc>
                <a:spcPct val="100000"/>
              </a:lnSpc>
              <a:spcBef>
                <a:spcPct val="0"/>
              </a:spcBef>
              <a:spcAft>
                <a:spcPct val="0"/>
              </a:spcAft>
              <a:buClrTx/>
              <a:buSzTx/>
              <a:buFontTx/>
              <a:buNone/>
              <a:tabLst/>
            </a:pPr>
            <a:endParaRPr kumimoji="0" lang="ar-SA"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327025"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Results were expressed as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means±SE</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intergroup variation was measured</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327025" algn="l" rtl="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304800" y="1752600"/>
          <a:ext cx="8231040" cy="3809997"/>
        </p:xfrm>
        <a:graphic>
          <a:graphicData uri="http://schemas.openxmlformats.org/drawingml/2006/table">
            <a:tbl>
              <a:tblPr>
                <a:tableStyleId>{9DCAF9ED-07DC-4A11-8D7F-57B35C25682E}</a:tableStyleId>
              </a:tblPr>
              <a:tblGrid>
                <a:gridCol w="46886"/>
                <a:gridCol w="544893"/>
                <a:gridCol w="670467"/>
                <a:gridCol w="1015860"/>
                <a:gridCol w="1178396"/>
                <a:gridCol w="1279983"/>
                <a:gridCol w="954907"/>
                <a:gridCol w="1117445"/>
                <a:gridCol w="1422203"/>
              </a:tblGrid>
              <a:tr h="423333">
                <a:tc>
                  <a:txBody>
                    <a:bodyPr/>
                    <a:lstStyle/>
                    <a:p>
                      <a:pPr marL="0" marR="0">
                        <a:lnSpc>
                          <a:spcPct val="115000"/>
                        </a:lnSpc>
                        <a:spcBef>
                          <a:spcPts val="0"/>
                        </a:spcBef>
                        <a:spcAft>
                          <a:spcPts val="0"/>
                        </a:spcAft>
                      </a:pPr>
                      <a:endParaRPr lang="en-US" sz="1400" dirty="0">
                        <a:latin typeface="Times New Roman"/>
                        <a:ea typeface="Times New Roman"/>
                        <a:cs typeface="Arial"/>
                      </a:endParaRPr>
                    </a:p>
                  </a:txBody>
                  <a:tcPr marL="0" marR="0" marT="0" marB="0" anchor="b"/>
                </a:tc>
                <a:tc>
                  <a:txBody>
                    <a:bodyPr/>
                    <a:lstStyle/>
                    <a:p>
                      <a:pPr marL="0" marR="80010" algn="r">
                        <a:lnSpc>
                          <a:spcPct val="115000"/>
                        </a:lnSpc>
                        <a:spcBef>
                          <a:spcPts val="0"/>
                        </a:spcBef>
                        <a:spcAft>
                          <a:spcPts val="0"/>
                        </a:spcAft>
                      </a:pPr>
                      <a:r>
                        <a:rPr lang="en-US" sz="1400" dirty="0"/>
                        <a:t>Week</a:t>
                      </a:r>
                      <a:endParaRPr lang="en-US" sz="1100"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406400" marR="0">
                        <a:lnSpc>
                          <a:spcPct val="115000"/>
                        </a:lnSpc>
                        <a:spcBef>
                          <a:spcPts val="0"/>
                        </a:spcBef>
                        <a:spcAft>
                          <a:spcPts val="0"/>
                        </a:spcAft>
                      </a:pPr>
                      <a:r>
                        <a:rPr lang="en-US" sz="1400" dirty="0"/>
                        <a:t>Groups</a:t>
                      </a:r>
                      <a:endParaRPr lang="en-US" sz="1100" b="1"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latin typeface="Times New Roman"/>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b="1">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76200" marR="0">
                        <a:lnSpc>
                          <a:spcPts val="1075"/>
                        </a:lnSpc>
                        <a:spcBef>
                          <a:spcPts val="0"/>
                        </a:spcBef>
                        <a:spcAft>
                          <a:spcPts val="0"/>
                        </a:spcAft>
                      </a:pPr>
                      <a:r>
                        <a:rPr lang="en-US" sz="1400"/>
                        <a:t>1*</a:t>
                      </a:r>
                      <a:endParaRPr lang="en-US" sz="1100">
                        <a:latin typeface="Calibri"/>
                        <a:ea typeface="Times New Roman"/>
                        <a:cs typeface="Arial"/>
                      </a:endParaRPr>
                    </a:p>
                  </a:txBody>
                  <a:tcPr marL="0" marR="0" marT="0" marB="0" anchor="b"/>
                </a:tc>
                <a:tc>
                  <a:txBody>
                    <a:bodyPr/>
                    <a:lstStyle/>
                    <a:p>
                      <a:pPr marL="76200" marR="0">
                        <a:lnSpc>
                          <a:spcPts val="1075"/>
                        </a:lnSpc>
                        <a:spcBef>
                          <a:spcPts val="0"/>
                        </a:spcBef>
                        <a:spcAft>
                          <a:spcPts val="0"/>
                        </a:spcAft>
                      </a:pPr>
                      <a:r>
                        <a:rPr lang="en-US" sz="1400"/>
                        <a:t>2</a:t>
                      </a:r>
                      <a:endParaRPr lang="en-US" sz="1100">
                        <a:latin typeface="Calibri"/>
                        <a:ea typeface="Times New Roman"/>
                        <a:cs typeface="Arial"/>
                      </a:endParaRPr>
                    </a:p>
                  </a:txBody>
                  <a:tcPr marL="0" marR="0" marT="0" marB="0" anchor="b"/>
                </a:tc>
                <a:tc>
                  <a:txBody>
                    <a:bodyPr/>
                    <a:lstStyle/>
                    <a:p>
                      <a:pPr marL="127000" marR="0">
                        <a:lnSpc>
                          <a:spcPts val="1075"/>
                        </a:lnSpc>
                        <a:spcBef>
                          <a:spcPts val="0"/>
                        </a:spcBef>
                        <a:spcAft>
                          <a:spcPts val="0"/>
                        </a:spcAft>
                      </a:pPr>
                      <a:r>
                        <a:rPr lang="en-US" sz="1400"/>
                        <a:t>3</a:t>
                      </a:r>
                      <a:endParaRPr lang="en-US" sz="1100">
                        <a:latin typeface="Calibri"/>
                        <a:ea typeface="Times New Roman"/>
                        <a:cs typeface="Arial"/>
                      </a:endParaRPr>
                    </a:p>
                  </a:txBody>
                  <a:tcPr marL="0" marR="0" marT="0" marB="0" anchor="b"/>
                </a:tc>
                <a:tc>
                  <a:txBody>
                    <a:bodyPr/>
                    <a:lstStyle/>
                    <a:p>
                      <a:pPr marL="139700" marR="0">
                        <a:lnSpc>
                          <a:spcPts val="1075"/>
                        </a:lnSpc>
                        <a:spcBef>
                          <a:spcPts val="0"/>
                        </a:spcBef>
                        <a:spcAft>
                          <a:spcPts val="0"/>
                        </a:spcAft>
                      </a:pPr>
                      <a:r>
                        <a:rPr lang="en-US" sz="1400"/>
                        <a:t>4</a:t>
                      </a:r>
                      <a:endParaRPr lang="en-US" sz="1100" b="1">
                        <a:latin typeface="Calibri"/>
                        <a:ea typeface="Times New Roman"/>
                        <a:cs typeface="Arial"/>
                      </a:endParaRPr>
                    </a:p>
                  </a:txBody>
                  <a:tcPr marL="0" marR="0" marT="0" marB="0" anchor="b"/>
                </a:tc>
                <a:tc>
                  <a:txBody>
                    <a:bodyPr/>
                    <a:lstStyle/>
                    <a:p>
                      <a:pPr marL="12700" marR="0">
                        <a:lnSpc>
                          <a:spcPts val="1075"/>
                        </a:lnSpc>
                        <a:spcBef>
                          <a:spcPts val="0"/>
                        </a:spcBef>
                        <a:spcAft>
                          <a:spcPts val="0"/>
                        </a:spcAft>
                      </a:pPr>
                      <a:r>
                        <a:rPr lang="en-US" sz="1400"/>
                        <a:t>5</a:t>
                      </a:r>
                      <a:endParaRPr lang="en-US" sz="1100">
                        <a:latin typeface="Calibri"/>
                        <a:ea typeface="Times New Roman"/>
                        <a:cs typeface="Arial"/>
                      </a:endParaRPr>
                    </a:p>
                  </a:txBody>
                  <a:tcPr marL="0" marR="0" marT="0" marB="0" anchor="b"/>
                </a:tc>
                <a:tc>
                  <a:txBody>
                    <a:bodyPr/>
                    <a:lstStyle/>
                    <a:p>
                      <a:pPr marL="101600" marR="0">
                        <a:lnSpc>
                          <a:spcPts val="1075"/>
                        </a:lnSpc>
                        <a:spcBef>
                          <a:spcPts val="0"/>
                        </a:spcBef>
                        <a:spcAft>
                          <a:spcPts val="0"/>
                        </a:spcAft>
                      </a:pPr>
                      <a:r>
                        <a:rPr lang="en-US" sz="1400"/>
                        <a:t>6</a:t>
                      </a:r>
                      <a:endParaRPr lang="en-US" sz="1100">
                        <a:latin typeface="Calibri"/>
                        <a:ea typeface="Times New Roman"/>
                        <a:cs typeface="Arial"/>
                      </a:endParaRPr>
                    </a:p>
                  </a:txBody>
                  <a:tcPr marL="0" marR="0" marT="0" marB="0" anchor="b"/>
                </a:tc>
                <a:tc>
                  <a:txBody>
                    <a:bodyPr/>
                    <a:lstStyle/>
                    <a:p>
                      <a:pPr marL="63500" marR="0">
                        <a:lnSpc>
                          <a:spcPts val="1075"/>
                        </a:lnSpc>
                        <a:spcBef>
                          <a:spcPts val="0"/>
                        </a:spcBef>
                        <a:spcAft>
                          <a:spcPts val="0"/>
                        </a:spcAft>
                      </a:pPr>
                      <a:r>
                        <a:rPr lang="en-US" sz="1400"/>
                        <a:t>7</a:t>
                      </a:r>
                      <a:endParaRPr lang="en-US" sz="1100">
                        <a:latin typeface="Calibri"/>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156210" algn="r">
                        <a:lnSpc>
                          <a:spcPts val="935"/>
                        </a:lnSpc>
                        <a:spcBef>
                          <a:spcPts val="0"/>
                        </a:spcBef>
                        <a:spcAft>
                          <a:spcPts val="0"/>
                        </a:spcAft>
                      </a:pPr>
                      <a:r>
                        <a:rPr lang="en-US" sz="1400"/>
                        <a:t>1</a:t>
                      </a:r>
                      <a:endParaRPr lang="en-US" sz="1100">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t>C+W</a:t>
                      </a:r>
                      <a:endParaRPr lang="en-US" sz="1100">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t>C+Wcd50</a:t>
                      </a:r>
                      <a:endParaRPr lang="en-US" sz="1100">
                        <a:latin typeface="Calibri"/>
                        <a:ea typeface="Times New Roman"/>
                        <a:cs typeface="Arial"/>
                      </a:endParaRPr>
                    </a:p>
                  </a:txBody>
                  <a:tcPr marL="0" marR="0" marT="0" marB="0" anchor="b"/>
                </a:tc>
                <a:tc>
                  <a:txBody>
                    <a:bodyPr/>
                    <a:lstStyle/>
                    <a:p>
                      <a:pPr marL="127000" marR="0">
                        <a:lnSpc>
                          <a:spcPts val="935"/>
                        </a:lnSpc>
                        <a:spcBef>
                          <a:spcPts val="0"/>
                        </a:spcBef>
                        <a:spcAft>
                          <a:spcPts val="0"/>
                        </a:spcAft>
                      </a:pPr>
                      <a:r>
                        <a:rPr lang="en-US" sz="1400"/>
                        <a:t>C+Wcd100</a:t>
                      </a:r>
                      <a:endParaRPr lang="en-US" sz="1100">
                        <a:latin typeface="Calibri"/>
                        <a:ea typeface="Times New Roman"/>
                        <a:cs typeface="Arial"/>
                      </a:endParaRPr>
                    </a:p>
                  </a:txBody>
                  <a:tcPr marL="0" marR="0" marT="0" marB="0" anchor="b"/>
                </a:tc>
                <a:tc>
                  <a:txBody>
                    <a:bodyPr/>
                    <a:lstStyle/>
                    <a:p>
                      <a:pPr marL="139700" marR="0">
                        <a:lnSpc>
                          <a:spcPts val="935"/>
                        </a:lnSpc>
                        <a:spcBef>
                          <a:spcPts val="0"/>
                        </a:spcBef>
                        <a:spcAft>
                          <a:spcPts val="0"/>
                        </a:spcAft>
                      </a:pPr>
                      <a:r>
                        <a:rPr lang="en-US" sz="1400"/>
                        <a:t>C+Wcd200</a:t>
                      </a:r>
                      <a:endParaRPr lang="en-US" sz="1100" b="1">
                        <a:latin typeface="Calibri"/>
                        <a:ea typeface="Times New Roman"/>
                        <a:cs typeface="Arial"/>
                      </a:endParaRPr>
                    </a:p>
                  </a:txBody>
                  <a:tcPr marL="0" marR="0" marT="0" marB="0" anchor="b"/>
                </a:tc>
                <a:tc>
                  <a:txBody>
                    <a:bodyPr/>
                    <a:lstStyle/>
                    <a:p>
                      <a:pPr marL="12700" marR="0">
                        <a:lnSpc>
                          <a:spcPts val="930"/>
                        </a:lnSpc>
                        <a:spcBef>
                          <a:spcPts val="0"/>
                        </a:spcBef>
                        <a:spcAft>
                          <a:spcPts val="0"/>
                        </a:spcAft>
                      </a:pPr>
                      <a:r>
                        <a:rPr lang="en-US" sz="1400"/>
                        <a:t>Cg+W</a:t>
                      </a:r>
                      <a:r>
                        <a:rPr lang="en-US" sz="1400" baseline="-25000"/>
                        <a:t>cd50</a:t>
                      </a:r>
                      <a:endParaRPr lang="en-US" sz="1100">
                        <a:latin typeface="Calibri"/>
                        <a:ea typeface="Times New Roman"/>
                        <a:cs typeface="Arial"/>
                      </a:endParaRPr>
                    </a:p>
                  </a:txBody>
                  <a:tcPr marL="0" marR="0" marT="0" marB="0" anchor="b"/>
                </a:tc>
                <a:tc>
                  <a:txBody>
                    <a:bodyPr/>
                    <a:lstStyle/>
                    <a:p>
                      <a:pPr marL="101600" marR="0">
                        <a:lnSpc>
                          <a:spcPts val="935"/>
                        </a:lnSpc>
                        <a:spcBef>
                          <a:spcPts val="0"/>
                        </a:spcBef>
                        <a:spcAft>
                          <a:spcPts val="0"/>
                        </a:spcAft>
                      </a:pPr>
                      <a:r>
                        <a:rPr lang="en-US" sz="1400"/>
                        <a:t>Cg+Wcd100</a:t>
                      </a:r>
                      <a:endParaRPr lang="en-US" sz="1100">
                        <a:latin typeface="Calibri"/>
                        <a:ea typeface="Times New Roman"/>
                        <a:cs typeface="Arial"/>
                      </a:endParaRPr>
                    </a:p>
                  </a:txBody>
                  <a:tcPr marL="0" marR="0" marT="0" marB="0" anchor="b"/>
                </a:tc>
                <a:tc>
                  <a:txBody>
                    <a:bodyPr/>
                    <a:lstStyle/>
                    <a:p>
                      <a:pPr marL="63500" marR="0">
                        <a:lnSpc>
                          <a:spcPts val="935"/>
                        </a:lnSpc>
                        <a:spcBef>
                          <a:spcPts val="0"/>
                        </a:spcBef>
                        <a:spcAft>
                          <a:spcPts val="0"/>
                        </a:spcAft>
                      </a:pPr>
                      <a:r>
                        <a:rPr lang="en-US" sz="1400"/>
                        <a:t>Cg+Wcd200</a:t>
                      </a:r>
                      <a:endParaRPr lang="en-US" sz="1100">
                        <a:latin typeface="Calibri"/>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156210" algn="r">
                        <a:lnSpc>
                          <a:spcPts val="1080"/>
                        </a:lnSpc>
                        <a:spcBef>
                          <a:spcPts val="0"/>
                        </a:spcBef>
                        <a:spcAft>
                          <a:spcPts val="0"/>
                        </a:spcAft>
                      </a:pPr>
                      <a:r>
                        <a:rPr lang="en-US" sz="1400"/>
                        <a:t>2</a:t>
                      </a:r>
                      <a:endParaRPr lang="en-US" sz="1100">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t>C+W</a:t>
                      </a:r>
                      <a:endParaRPr lang="en-US" sz="1100">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t>C+W cd50</a:t>
                      </a:r>
                      <a:endParaRPr lang="en-US" sz="1100">
                        <a:latin typeface="Calibri"/>
                        <a:ea typeface="Times New Roman"/>
                        <a:cs typeface="Arial"/>
                      </a:endParaRPr>
                    </a:p>
                  </a:txBody>
                  <a:tcPr marL="0" marR="0" marT="0" marB="0" anchor="b"/>
                </a:tc>
                <a:tc>
                  <a:txBody>
                    <a:bodyPr/>
                    <a:lstStyle/>
                    <a:p>
                      <a:pPr marL="127000" marR="0">
                        <a:lnSpc>
                          <a:spcPts val="1080"/>
                        </a:lnSpc>
                        <a:spcBef>
                          <a:spcPts val="0"/>
                        </a:spcBef>
                        <a:spcAft>
                          <a:spcPts val="0"/>
                        </a:spcAft>
                      </a:pPr>
                      <a:r>
                        <a:rPr lang="en-US" sz="1400"/>
                        <a:t>C+W cd100</a:t>
                      </a:r>
                      <a:endParaRPr lang="en-US" sz="1100">
                        <a:latin typeface="Calibri"/>
                        <a:ea typeface="Times New Roman"/>
                        <a:cs typeface="Arial"/>
                      </a:endParaRPr>
                    </a:p>
                  </a:txBody>
                  <a:tcPr marL="0" marR="0" marT="0" marB="0" anchor="b"/>
                </a:tc>
                <a:tc>
                  <a:txBody>
                    <a:bodyPr/>
                    <a:lstStyle/>
                    <a:p>
                      <a:pPr marL="139700" marR="0">
                        <a:lnSpc>
                          <a:spcPts val="1080"/>
                        </a:lnSpc>
                        <a:spcBef>
                          <a:spcPts val="0"/>
                        </a:spcBef>
                        <a:spcAft>
                          <a:spcPts val="0"/>
                        </a:spcAft>
                      </a:pPr>
                      <a:r>
                        <a:rPr lang="en-US" sz="1400"/>
                        <a:t>C+W cd200</a:t>
                      </a:r>
                      <a:endParaRPr lang="en-US" sz="1100" b="1">
                        <a:latin typeface="Calibri"/>
                        <a:ea typeface="Times New Roman"/>
                        <a:cs typeface="Arial"/>
                      </a:endParaRPr>
                    </a:p>
                  </a:txBody>
                  <a:tcPr marL="0" marR="0" marT="0" marB="0" anchor="b"/>
                </a:tc>
                <a:tc>
                  <a:txBody>
                    <a:bodyPr/>
                    <a:lstStyle/>
                    <a:p>
                      <a:pPr marL="12700" marR="0">
                        <a:lnSpc>
                          <a:spcPts val="1075"/>
                        </a:lnSpc>
                        <a:spcBef>
                          <a:spcPts val="0"/>
                        </a:spcBef>
                        <a:spcAft>
                          <a:spcPts val="0"/>
                        </a:spcAft>
                      </a:pPr>
                      <a:r>
                        <a:rPr lang="en-US" sz="1400"/>
                        <a:t>Cg+W</a:t>
                      </a:r>
                      <a:r>
                        <a:rPr lang="en-US" sz="1400" baseline="-25000"/>
                        <a:t>cd50</a:t>
                      </a:r>
                      <a:endParaRPr lang="en-US" sz="1100">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t>Cg+Wcd100</a:t>
                      </a:r>
                      <a:endParaRPr lang="en-US" sz="1100">
                        <a:latin typeface="Calibri"/>
                        <a:ea typeface="Times New Roman"/>
                        <a:cs typeface="Arial"/>
                      </a:endParaRPr>
                    </a:p>
                  </a:txBody>
                  <a:tcPr marL="0" marR="0" marT="0" marB="0" anchor="b"/>
                </a:tc>
                <a:tc>
                  <a:txBody>
                    <a:bodyPr/>
                    <a:lstStyle/>
                    <a:p>
                      <a:pPr marL="63500" marR="0">
                        <a:lnSpc>
                          <a:spcPts val="1080"/>
                        </a:lnSpc>
                        <a:spcBef>
                          <a:spcPts val="0"/>
                        </a:spcBef>
                        <a:spcAft>
                          <a:spcPts val="0"/>
                        </a:spcAft>
                      </a:pPr>
                      <a:r>
                        <a:rPr lang="en-US" sz="1400"/>
                        <a:t>Cg+Wcd200</a:t>
                      </a:r>
                      <a:endParaRPr lang="en-US" sz="1100">
                        <a:latin typeface="Calibri"/>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156210" algn="r">
                        <a:lnSpc>
                          <a:spcPts val="1080"/>
                        </a:lnSpc>
                        <a:spcBef>
                          <a:spcPts val="0"/>
                        </a:spcBef>
                        <a:spcAft>
                          <a:spcPts val="0"/>
                        </a:spcAft>
                      </a:pPr>
                      <a:r>
                        <a:rPr lang="en-US" sz="1400"/>
                        <a:t>3</a:t>
                      </a:r>
                      <a:endParaRPr lang="en-US" sz="1100">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t>C+W</a:t>
                      </a:r>
                      <a:endParaRPr lang="en-US" sz="1100">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t>C+W cd50</a:t>
                      </a:r>
                      <a:endParaRPr lang="en-US" sz="1100">
                        <a:latin typeface="Calibri"/>
                        <a:ea typeface="Times New Roman"/>
                        <a:cs typeface="Arial"/>
                      </a:endParaRPr>
                    </a:p>
                  </a:txBody>
                  <a:tcPr marL="0" marR="0" marT="0" marB="0" anchor="b"/>
                </a:tc>
                <a:tc>
                  <a:txBody>
                    <a:bodyPr/>
                    <a:lstStyle/>
                    <a:p>
                      <a:pPr marL="127000" marR="0">
                        <a:lnSpc>
                          <a:spcPts val="1080"/>
                        </a:lnSpc>
                        <a:spcBef>
                          <a:spcPts val="0"/>
                        </a:spcBef>
                        <a:spcAft>
                          <a:spcPts val="0"/>
                        </a:spcAft>
                      </a:pPr>
                      <a:r>
                        <a:rPr lang="en-US" sz="1400"/>
                        <a:t>C+W cd100</a:t>
                      </a:r>
                      <a:endParaRPr lang="en-US" sz="1100">
                        <a:latin typeface="Calibri"/>
                        <a:ea typeface="Times New Roman"/>
                        <a:cs typeface="Arial"/>
                      </a:endParaRPr>
                    </a:p>
                  </a:txBody>
                  <a:tcPr marL="0" marR="0" marT="0" marB="0" anchor="b"/>
                </a:tc>
                <a:tc>
                  <a:txBody>
                    <a:bodyPr/>
                    <a:lstStyle/>
                    <a:p>
                      <a:pPr marL="139700" marR="0">
                        <a:lnSpc>
                          <a:spcPts val="1080"/>
                        </a:lnSpc>
                        <a:spcBef>
                          <a:spcPts val="0"/>
                        </a:spcBef>
                        <a:spcAft>
                          <a:spcPts val="0"/>
                        </a:spcAft>
                      </a:pPr>
                      <a:r>
                        <a:rPr lang="en-US" sz="1400"/>
                        <a:t>C+W cd200</a:t>
                      </a:r>
                      <a:endParaRPr lang="en-US" sz="1100" b="1">
                        <a:latin typeface="Calibri"/>
                        <a:ea typeface="Times New Roman"/>
                        <a:cs typeface="Arial"/>
                      </a:endParaRPr>
                    </a:p>
                  </a:txBody>
                  <a:tcPr marL="0" marR="0" marT="0" marB="0" anchor="b"/>
                </a:tc>
                <a:tc>
                  <a:txBody>
                    <a:bodyPr/>
                    <a:lstStyle/>
                    <a:p>
                      <a:pPr marL="12700" marR="0">
                        <a:lnSpc>
                          <a:spcPts val="1075"/>
                        </a:lnSpc>
                        <a:spcBef>
                          <a:spcPts val="0"/>
                        </a:spcBef>
                        <a:spcAft>
                          <a:spcPts val="0"/>
                        </a:spcAft>
                      </a:pPr>
                      <a:r>
                        <a:rPr lang="en-US" sz="1400"/>
                        <a:t>Cg+W</a:t>
                      </a:r>
                      <a:r>
                        <a:rPr lang="en-US" sz="1400" baseline="-25000"/>
                        <a:t>cd50</a:t>
                      </a:r>
                      <a:endParaRPr lang="en-US" sz="1100">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t>Cg+Wcd100</a:t>
                      </a:r>
                      <a:endParaRPr lang="en-US" sz="1100">
                        <a:latin typeface="Calibri"/>
                        <a:ea typeface="Times New Roman"/>
                        <a:cs typeface="Arial"/>
                      </a:endParaRPr>
                    </a:p>
                  </a:txBody>
                  <a:tcPr marL="0" marR="0" marT="0" marB="0" anchor="b"/>
                </a:tc>
                <a:tc>
                  <a:txBody>
                    <a:bodyPr/>
                    <a:lstStyle/>
                    <a:p>
                      <a:pPr marL="63500" marR="0">
                        <a:lnSpc>
                          <a:spcPts val="1080"/>
                        </a:lnSpc>
                        <a:spcBef>
                          <a:spcPts val="0"/>
                        </a:spcBef>
                        <a:spcAft>
                          <a:spcPts val="0"/>
                        </a:spcAft>
                      </a:pPr>
                      <a:r>
                        <a:rPr lang="en-US" sz="1400"/>
                        <a:t>Cg+Wcd200</a:t>
                      </a:r>
                      <a:endParaRPr lang="en-US" sz="1100">
                        <a:latin typeface="Calibri"/>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156210" algn="r">
                        <a:lnSpc>
                          <a:spcPct val="115000"/>
                        </a:lnSpc>
                        <a:spcBef>
                          <a:spcPts val="0"/>
                        </a:spcBef>
                        <a:spcAft>
                          <a:spcPts val="0"/>
                        </a:spcAft>
                      </a:pPr>
                      <a:r>
                        <a:rPr lang="en-US" sz="1400"/>
                        <a:t>4</a:t>
                      </a:r>
                      <a:endParaRPr lang="en-US" sz="1100">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t>C+W</a:t>
                      </a:r>
                      <a:endParaRPr lang="en-US" sz="1100">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t>C+W cd50</a:t>
                      </a:r>
                      <a:endParaRPr lang="en-US" sz="1100">
                        <a:latin typeface="Calibri"/>
                        <a:ea typeface="Times New Roman"/>
                        <a:cs typeface="Arial"/>
                      </a:endParaRPr>
                    </a:p>
                  </a:txBody>
                  <a:tcPr marL="0" marR="0" marT="0" marB="0" anchor="b"/>
                </a:tc>
                <a:tc>
                  <a:txBody>
                    <a:bodyPr/>
                    <a:lstStyle/>
                    <a:p>
                      <a:pPr marL="127000" marR="0">
                        <a:lnSpc>
                          <a:spcPct val="115000"/>
                        </a:lnSpc>
                        <a:spcBef>
                          <a:spcPts val="0"/>
                        </a:spcBef>
                        <a:spcAft>
                          <a:spcPts val="0"/>
                        </a:spcAft>
                      </a:pPr>
                      <a:r>
                        <a:rPr lang="en-US" sz="1400"/>
                        <a:t>C+W cd100</a:t>
                      </a:r>
                      <a:endParaRPr lang="en-US" sz="1100">
                        <a:latin typeface="Calibri"/>
                        <a:ea typeface="Times New Roman"/>
                        <a:cs typeface="Arial"/>
                      </a:endParaRPr>
                    </a:p>
                  </a:txBody>
                  <a:tcPr marL="0" marR="0" marT="0" marB="0" anchor="b"/>
                </a:tc>
                <a:tc>
                  <a:txBody>
                    <a:bodyPr/>
                    <a:lstStyle/>
                    <a:p>
                      <a:pPr marL="139700" marR="0">
                        <a:lnSpc>
                          <a:spcPct val="115000"/>
                        </a:lnSpc>
                        <a:spcBef>
                          <a:spcPts val="0"/>
                        </a:spcBef>
                        <a:spcAft>
                          <a:spcPts val="0"/>
                        </a:spcAft>
                      </a:pPr>
                      <a:r>
                        <a:rPr lang="en-US" sz="1400"/>
                        <a:t>C+W cd200</a:t>
                      </a:r>
                      <a:endParaRPr lang="en-US" sz="1100" b="1">
                        <a:latin typeface="Calibri"/>
                        <a:ea typeface="Times New Roman"/>
                        <a:cs typeface="Arial"/>
                      </a:endParaRPr>
                    </a:p>
                  </a:txBody>
                  <a:tcPr marL="0" marR="0" marT="0" marB="0" anchor="b"/>
                </a:tc>
                <a:tc>
                  <a:txBody>
                    <a:bodyPr/>
                    <a:lstStyle/>
                    <a:p>
                      <a:pPr marL="12700" marR="0">
                        <a:lnSpc>
                          <a:spcPts val="1105"/>
                        </a:lnSpc>
                        <a:spcBef>
                          <a:spcPts val="0"/>
                        </a:spcBef>
                        <a:spcAft>
                          <a:spcPts val="0"/>
                        </a:spcAft>
                      </a:pPr>
                      <a:r>
                        <a:rPr lang="en-US" sz="1400"/>
                        <a:t>Cg+W</a:t>
                      </a:r>
                      <a:r>
                        <a:rPr lang="en-US" sz="1400" baseline="-25000"/>
                        <a:t>cd50</a:t>
                      </a:r>
                      <a:endParaRPr lang="en-US" sz="1100">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t>Cg+Wcd100</a:t>
                      </a:r>
                      <a:endParaRPr lang="en-US" sz="1100">
                        <a:latin typeface="Calibri"/>
                        <a:ea typeface="Times New Roman"/>
                        <a:cs typeface="Arial"/>
                      </a:endParaRPr>
                    </a:p>
                  </a:txBody>
                  <a:tcPr marL="0" marR="0" marT="0" marB="0" anchor="b"/>
                </a:tc>
                <a:tc>
                  <a:txBody>
                    <a:bodyPr/>
                    <a:lstStyle/>
                    <a:p>
                      <a:pPr marL="63500" marR="0">
                        <a:lnSpc>
                          <a:spcPct val="115000"/>
                        </a:lnSpc>
                        <a:spcBef>
                          <a:spcPts val="0"/>
                        </a:spcBef>
                        <a:spcAft>
                          <a:spcPts val="0"/>
                        </a:spcAft>
                      </a:pPr>
                      <a:r>
                        <a:rPr lang="en-US" sz="1400"/>
                        <a:t>Cg+Wcd200</a:t>
                      </a:r>
                      <a:endParaRPr lang="en-US" sz="1100">
                        <a:latin typeface="Calibri"/>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156210" algn="r">
                        <a:lnSpc>
                          <a:spcPts val="1080"/>
                        </a:lnSpc>
                        <a:spcBef>
                          <a:spcPts val="0"/>
                        </a:spcBef>
                        <a:spcAft>
                          <a:spcPts val="0"/>
                        </a:spcAft>
                      </a:pPr>
                      <a:r>
                        <a:rPr lang="en-US" sz="1400"/>
                        <a:t>5</a:t>
                      </a:r>
                      <a:endParaRPr lang="en-US" sz="1100">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t>C+W</a:t>
                      </a:r>
                      <a:endParaRPr lang="en-US" sz="1100">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t>C+W cd50</a:t>
                      </a:r>
                      <a:endParaRPr lang="en-US" sz="1100">
                        <a:latin typeface="Calibri"/>
                        <a:ea typeface="Times New Roman"/>
                        <a:cs typeface="Arial"/>
                      </a:endParaRPr>
                    </a:p>
                  </a:txBody>
                  <a:tcPr marL="0" marR="0" marT="0" marB="0" anchor="b"/>
                </a:tc>
                <a:tc>
                  <a:txBody>
                    <a:bodyPr/>
                    <a:lstStyle/>
                    <a:p>
                      <a:pPr marL="127000" marR="0">
                        <a:lnSpc>
                          <a:spcPts val="1080"/>
                        </a:lnSpc>
                        <a:spcBef>
                          <a:spcPts val="0"/>
                        </a:spcBef>
                        <a:spcAft>
                          <a:spcPts val="0"/>
                        </a:spcAft>
                      </a:pPr>
                      <a:r>
                        <a:rPr lang="en-US" sz="1400"/>
                        <a:t>C+W cd100</a:t>
                      </a:r>
                      <a:endParaRPr lang="en-US" sz="1100">
                        <a:latin typeface="Calibri"/>
                        <a:ea typeface="Times New Roman"/>
                        <a:cs typeface="Arial"/>
                      </a:endParaRPr>
                    </a:p>
                  </a:txBody>
                  <a:tcPr marL="0" marR="0" marT="0" marB="0" anchor="b"/>
                </a:tc>
                <a:tc>
                  <a:txBody>
                    <a:bodyPr/>
                    <a:lstStyle/>
                    <a:p>
                      <a:pPr marL="139700" marR="0">
                        <a:lnSpc>
                          <a:spcPts val="1080"/>
                        </a:lnSpc>
                        <a:spcBef>
                          <a:spcPts val="0"/>
                        </a:spcBef>
                        <a:spcAft>
                          <a:spcPts val="0"/>
                        </a:spcAft>
                      </a:pPr>
                      <a:r>
                        <a:rPr lang="en-US" sz="1400"/>
                        <a:t>C+W cd200</a:t>
                      </a:r>
                      <a:endParaRPr lang="en-US" sz="1100" b="1">
                        <a:latin typeface="Calibri"/>
                        <a:ea typeface="Times New Roman"/>
                        <a:cs typeface="Arial"/>
                      </a:endParaRPr>
                    </a:p>
                  </a:txBody>
                  <a:tcPr marL="0" marR="0" marT="0" marB="0" anchor="b"/>
                </a:tc>
                <a:tc>
                  <a:txBody>
                    <a:bodyPr/>
                    <a:lstStyle/>
                    <a:p>
                      <a:pPr marL="12700" marR="0">
                        <a:lnSpc>
                          <a:spcPts val="1080"/>
                        </a:lnSpc>
                        <a:spcBef>
                          <a:spcPts val="0"/>
                        </a:spcBef>
                        <a:spcAft>
                          <a:spcPts val="0"/>
                        </a:spcAft>
                      </a:pPr>
                      <a:r>
                        <a:rPr lang="en-US" sz="1400"/>
                        <a:t>Cg+Wcd50</a:t>
                      </a:r>
                      <a:endParaRPr lang="en-US" sz="1100">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t>Cg+Wcd100</a:t>
                      </a:r>
                      <a:endParaRPr lang="en-US" sz="1100">
                        <a:latin typeface="Calibri"/>
                        <a:ea typeface="Times New Roman"/>
                        <a:cs typeface="Arial"/>
                      </a:endParaRPr>
                    </a:p>
                  </a:txBody>
                  <a:tcPr marL="0" marR="0" marT="0" marB="0" anchor="b"/>
                </a:tc>
                <a:tc>
                  <a:txBody>
                    <a:bodyPr/>
                    <a:lstStyle/>
                    <a:p>
                      <a:pPr marL="63500" marR="0">
                        <a:lnSpc>
                          <a:spcPts val="1080"/>
                        </a:lnSpc>
                        <a:spcBef>
                          <a:spcPts val="0"/>
                        </a:spcBef>
                        <a:spcAft>
                          <a:spcPts val="0"/>
                        </a:spcAft>
                      </a:pPr>
                      <a:r>
                        <a:rPr lang="en-US" sz="1400"/>
                        <a:t>Cg+Wcd200</a:t>
                      </a:r>
                      <a:endParaRPr lang="en-US" sz="1100">
                        <a:latin typeface="Calibri"/>
                        <a:ea typeface="Times New Roman"/>
                        <a:cs typeface="Arial"/>
                      </a:endParaRPr>
                    </a:p>
                  </a:txBody>
                  <a:tcPr marL="0" marR="0" marT="0" marB="0" anchor="b"/>
                </a:tc>
              </a:tr>
              <a:tr h="423333">
                <a:tc>
                  <a:txBody>
                    <a:bodyPr/>
                    <a:lstStyle/>
                    <a:p>
                      <a:pPr marL="0" marR="0">
                        <a:lnSpc>
                          <a:spcPct val="115000"/>
                        </a:lnSpc>
                        <a:spcBef>
                          <a:spcPts val="0"/>
                        </a:spcBef>
                        <a:spcAft>
                          <a:spcPts val="0"/>
                        </a:spcAft>
                      </a:pPr>
                      <a:endParaRPr lang="en-US" sz="1400">
                        <a:latin typeface="Times New Roman"/>
                        <a:ea typeface="Times New Roman"/>
                        <a:cs typeface="Arial"/>
                      </a:endParaRPr>
                    </a:p>
                  </a:txBody>
                  <a:tcPr marL="0" marR="0" marT="0" marB="0" anchor="b"/>
                </a:tc>
                <a:tc>
                  <a:txBody>
                    <a:bodyPr/>
                    <a:lstStyle/>
                    <a:p>
                      <a:pPr marL="0" marR="156210" algn="r">
                        <a:lnSpc>
                          <a:spcPct val="115000"/>
                        </a:lnSpc>
                        <a:spcBef>
                          <a:spcPts val="0"/>
                        </a:spcBef>
                        <a:spcAft>
                          <a:spcPts val="0"/>
                        </a:spcAft>
                      </a:pPr>
                      <a:r>
                        <a:rPr lang="en-US" sz="1400"/>
                        <a:t>6</a:t>
                      </a:r>
                      <a:endParaRPr lang="en-US" sz="1100">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dirty="0"/>
                        <a:t>C+W</a:t>
                      </a:r>
                      <a:endParaRPr lang="en-US" sz="1100" dirty="0">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t>C+W cd50</a:t>
                      </a:r>
                      <a:endParaRPr lang="en-US" sz="1100">
                        <a:latin typeface="Calibri"/>
                        <a:ea typeface="Times New Roman"/>
                        <a:cs typeface="Arial"/>
                      </a:endParaRPr>
                    </a:p>
                  </a:txBody>
                  <a:tcPr marL="0" marR="0" marT="0" marB="0" anchor="b"/>
                </a:tc>
                <a:tc>
                  <a:txBody>
                    <a:bodyPr/>
                    <a:lstStyle/>
                    <a:p>
                      <a:pPr marL="127000" marR="0">
                        <a:lnSpc>
                          <a:spcPct val="115000"/>
                        </a:lnSpc>
                        <a:spcBef>
                          <a:spcPts val="0"/>
                        </a:spcBef>
                        <a:spcAft>
                          <a:spcPts val="0"/>
                        </a:spcAft>
                      </a:pPr>
                      <a:r>
                        <a:rPr lang="en-US" sz="1400"/>
                        <a:t>C+W cd100</a:t>
                      </a:r>
                      <a:endParaRPr lang="en-US" sz="1100">
                        <a:latin typeface="Calibri"/>
                        <a:ea typeface="Times New Roman"/>
                        <a:cs typeface="Arial"/>
                      </a:endParaRPr>
                    </a:p>
                  </a:txBody>
                  <a:tcPr marL="0" marR="0" marT="0" marB="0" anchor="b"/>
                </a:tc>
                <a:tc>
                  <a:txBody>
                    <a:bodyPr/>
                    <a:lstStyle/>
                    <a:p>
                      <a:pPr marL="139700" marR="0">
                        <a:lnSpc>
                          <a:spcPct val="115000"/>
                        </a:lnSpc>
                        <a:spcBef>
                          <a:spcPts val="0"/>
                        </a:spcBef>
                        <a:spcAft>
                          <a:spcPts val="0"/>
                        </a:spcAft>
                      </a:pPr>
                      <a:r>
                        <a:rPr lang="en-US" sz="1400" dirty="0"/>
                        <a:t>C+W cd200</a:t>
                      </a:r>
                      <a:endParaRPr lang="en-US" sz="1100" b="1" dirty="0">
                        <a:latin typeface="Calibri"/>
                        <a:ea typeface="Times New Roman"/>
                        <a:cs typeface="Arial"/>
                      </a:endParaRPr>
                    </a:p>
                  </a:txBody>
                  <a:tcPr marL="0" marR="0" marT="0" marB="0" anchor="b"/>
                </a:tc>
                <a:tc>
                  <a:txBody>
                    <a:bodyPr/>
                    <a:lstStyle/>
                    <a:p>
                      <a:pPr marL="12700" marR="0">
                        <a:lnSpc>
                          <a:spcPts val="1195"/>
                        </a:lnSpc>
                        <a:spcBef>
                          <a:spcPts val="0"/>
                        </a:spcBef>
                        <a:spcAft>
                          <a:spcPts val="0"/>
                        </a:spcAft>
                      </a:pPr>
                      <a:r>
                        <a:rPr lang="en-US" sz="1400"/>
                        <a:t>Cg+W</a:t>
                      </a:r>
                      <a:r>
                        <a:rPr lang="en-US" sz="1400" baseline="-25000"/>
                        <a:t>cd50</a:t>
                      </a:r>
                      <a:endParaRPr lang="en-US" sz="1100">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t>Cg+Wcd100</a:t>
                      </a:r>
                      <a:endParaRPr lang="en-US" sz="1100">
                        <a:latin typeface="Calibri"/>
                        <a:ea typeface="Times New Roman"/>
                        <a:cs typeface="Arial"/>
                      </a:endParaRPr>
                    </a:p>
                  </a:txBody>
                  <a:tcPr marL="0" marR="0" marT="0" marB="0" anchor="b"/>
                </a:tc>
                <a:tc>
                  <a:txBody>
                    <a:bodyPr/>
                    <a:lstStyle/>
                    <a:p>
                      <a:pPr marL="63500" marR="0">
                        <a:lnSpc>
                          <a:spcPct val="115000"/>
                        </a:lnSpc>
                        <a:spcBef>
                          <a:spcPts val="0"/>
                        </a:spcBef>
                        <a:spcAft>
                          <a:spcPts val="0"/>
                        </a:spcAft>
                      </a:pPr>
                      <a:r>
                        <a:rPr lang="en-US" sz="1400" dirty="0"/>
                        <a:t>Cg+Wcd200</a:t>
                      </a:r>
                      <a:endParaRPr lang="en-US" sz="1100" dirty="0">
                        <a:latin typeface="Calibri"/>
                        <a:ea typeface="Times New Roman"/>
                        <a:cs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914400"/>
            <a:ext cx="8458200" cy="738664"/>
          </a:xfrm>
          <a:prstGeom prst="rect">
            <a:avLst/>
          </a:prstGeom>
        </p:spPr>
        <p:txBody>
          <a:bodyPr wrap="square">
            <a:spAutoFit/>
          </a:bodyPr>
          <a:lstStyle/>
          <a:p>
            <a:pPr algn="l" rtl="0"/>
            <a:r>
              <a:rPr lang="en-US" sz="2400" dirty="0">
                <a:latin typeface="Times New Roman" pitchFamily="18" charset="0"/>
                <a:cs typeface="Times New Roman" pitchFamily="18" charset="0"/>
              </a:rPr>
              <a:t>*= Control</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W= </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a:t>
            </a:r>
          </a:p>
          <a:p>
            <a:pPr algn="l" rtl="0"/>
            <a:endParaRPr lang="ar-SA" dirty="0"/>
          </a:p>
        </p:txBody>
      </p:sp>
      <p:sp>
        <p:nvSpPr>
          <p:cNvPr id="14" name="Rectangle 13"/>
          <p:cNvSpPr/>
          <p:nvPr/>
        </p:nvSpPr>
        <p:spPr>
          <a:xfrm>
            <a:off x="628454" y="1524000"/>
            <a:ext cx="8134545" cy="461665"/>
          </a:xfrm>
          <a:prstGeom prst="rect">
            <a:avLst/>
          </a:prstGeom>
        </p:spPr>
        <p:txBody>
          <a:bodyPr wrap="square">
            <a:spAutoFit/>
          </a:bodyPr>
          <a:lstStyle/>
          <a:p>
            <a:pPr algn="l" rtl="0"/>
            <a:r>
              <a:rPr lang="en-US" sz="2400" dirty="0">
                <a:latin typeface="Times New Roman" pitchFamily="18" charset="0"/>
                <a:cs typeface="Times New Roman" pitchFamily="18" charset="0"/>
              </a:rPr>
              <a:t>C= Commercial </a:t>
            </a:r>
            <a:r>
              <a:rPr lang="en-US" sz="2400" dirty="0" err="1">
                <a:latin typeface="Times New Roman" pitchFamily="18" charset="0"/>
                <a:cs typeface="Times New Roman" pitchFamily="18" charset="0"/>
              </a:rPr>
              <a:t>pelleted</a:t>
            </a:r>
            <a:r>
              <a:rPr lang="en-US" sz="2400" dirty="0">
                <a:latin typeface="Times New Roman" pitchFamily="18" charset="0"/>
                <a:cs typeface="Times New Roman" pitchFamily="18" charset="0"/>
              </a:rPr>
              <a:t> food</a:t>
            </a:r>
            <a:r>
              <a:rPr lang="en-US" sz="2400" dirty="0" smtClean="0">
                <a:latin typeface="Times New Roman" pitchFamily="18" charset="0"/>
                <a:cs typeface="Times New Roman" pitchFamily="18" charset="0"/>
              </a:rPr>
              <a:t>;</a:t>
            </a:r>
            <a:r>
              <a:rPr lang="en-US" sz="2400" baseline="-25000" dirty="0">
                <a:latin typeface="Times New Roman" pitchFamily="18" charset="0"/>
                <a:cs typeface="Times New Roman" pitchFamily="18" charset="0"/>
              </a:rPr>
              <a:t> </a:t>
            </a:r>
            <a:r>
              <a:rPr lang="en-US" sz="2400" baseline="-25000" dirty="0" err="1">
                <a:latin typeface="Times New Roman" pitchFamily="18" charset="0"/>
                <a:cs typeface="Times New Roman" pitchFamily="18" charset="0"/>
              </a:rPr>
              <a:t>Cd</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 Cadmium (</a:t>
            </a:r>
            <a:r>
              <a:rPr lang="en-US" sz="2400" dirty="0" err="1">
                <a:latin typeface="Times New Roman" pitchFamily="18" charset="0"/>
                <a:cs typeface="Times New Roman" pitchFamily="18" charset="0"/>
              </a:rPr>
              <a:t>Cd</a:t>
            </a:r>
            <a:r>
              <a:rPr lang="en-US" sz="2400" dirty="0" smtClean="0">
                <a:latin typeface="Times New Roman" pitchFamily="18" charset="0"/>
                <a:cs typeface="Times New Roman" pitchFamily="18" charset="0"/>
              </a:rPr>
              <a:t>)</a:t>
            </a:r>
            <a:endParaRPr lang="ar-SA" sz="2400" dirty="0">
              <a:latin typeface="Times New Roman" pitchFamily="18" charset="0"/>
              <a:cs typeface="Times New Roman" pitchFamily="18" charset="0"/>
            </a:endParaRPr>
          </a:p>
        </p:txBody>
      </p:sp>
      <p:sp>
        <p:nvSpPr>
          <p:cNvPr id="48139" name="Rectangle 11"/>
          <p:cNvSpPr>
            <a:spLocks noChangeArrowheads="1"/>
          </p:cNvSpPr>
          <p:nvPr/>
        </p:nvSpPr>
        <p:spPr bwMode="auto">
          <a:xfrm>
            <a:off x="685799" y="2400657"/>
            <a:ext cx="769620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cd50</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(50ppm); W</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cd100</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(100ppm); W</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cd200</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(200ppm); Cg= Commercial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pelleted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food-ginger concentrate.</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533400" y="3657600"/>
            <a:ext cx="8382000" cy="2308324"/>
          </a:xfrm>
          <a:prstGeom prst="rect">
            <a:avLst/>
          </a:prstGeom>
        </p:spPr>
        <p:txBody>
          <a:bodyPr wrap="square">
            <a:spAutoFit/>
          </a:bodyPr>
          <a:lstStyle/>
          <a:p>
            <a:pPr algn="l" rtl="0"/>
            <a:r>
              <a:rPr lang="en-US" sz="2400" dirty="0">
                <a:latin typeface="Times New Roman" pitchFamily="18" charset="0"/>
                <a:cs typeface="Times New Roman" pitchFamily="18" charset="0"/>
              </a:rPr>
              <a:t>Significant decreases in the elevated enzyme activity by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(100 and 200 </a:t>
            </a:r>
            <a:r>
              <a:rPr lang="en-US" sz="2400" dirty="0" err="1">
                <a:latin typeface="Times New Roman" pitchFamily="18" charset="0"/>
                <a:cs typeface="Times New Roman" pitchFamily="18" charset="0"/>
              </a:rPr>
              <a:t>ppm</a:t>
            </a:r>
            <a:r>
              <a:rPr lang="en-US" sz="2400" dirty="0">
                <a:latin typeface="Times New Roman" pitchFamily="18" charset="0"/>
                <a:cs typeface="Times New Roman" pitchFamily="18" charset="0"/>
              </a:rPr>
              <a:t>) were noticed by ginger </a:t>
            </a:r>
            <a:r>
              <a:rPr lang="en-US" sz="2400" dirty="0" err="1">
                <a:latin typeface="Times New Roman" pitchFamily="18" charset="0"/>
                <a:cs typeface="Times New Roman" pitchFamily="18" charset="0"/>
              </a:rPr>
              <a:t>constrate</a:t>
            </a:r>
            <a:r>
              <a:rPr lang="en-US" sz="2400" dirty="0">
                <a:latin typeface="Times New Roman" pitchFamily="18" charset="0"/>
                <a:cs typeface="Times New Roman" pitchFamily="18" charset="0"/>
              </a:rPr>
              <a:t> administration (groups 6 and 7) (Table 3). The effect of ginger as protective agent was more pronounced after 6 weeks of administration. The effect of cadmium with and without ginger concentrate on GPT activity is presented in Table (4). </a:t>
            </a: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i="1" u="sng" dirty="0" smtClean="0">
                <a:solidFill>
                  <a:srgbClr val="FF0000"/>
                </a:solidFill>
              </a:rPr>
              <a:t/>
            </a:r>
            <a:br>
              <a:rPr lang="ar-SA" i="1" u="sng" dirty="0" smtClean="0">
                <a:solidFill>
                  <a:srgbClr val="FF0000"/>
                </a:solidFill>
              </a:rPr>
            </a:br>
            <a:r>
              <a:rPr lang="en-US" i="1" u="sng" dirty="0" smtClean="0">
                <a:solidFill>
                  <a:srgbClr val="FF0000"/>
                </a:solidFill>
              </a:rPr>
              <a:t>ABSTRACT</a:t>
            </a:r>
            <a:r>
              <a:rPr lang="en-US" u="sng" dirty="0" smtClean="0">
                <a:solidFill>
                  <a:srgbClr val="FF0000"/>
                </a:solidFill>
              </a:rPr>
              <a:t/>
            </a:r>
            <a:br>
              <a:rPr lang="en-US" u="sng" dirty="0" smtClean="0">
                <a:solidFill>
                  <a:srgbClr val="FF0000"/>
                </a:solidFill>
              </a:rPr>
            </a:br>
            <a:endParaRPr lang="ar-SA" dirty="0"/>
          </a:p>
        </p:txBody>
      </p:sp>
      <p:sp>
        <p:nvSpPr>
          <p:cNvPr id="3" name="Content Placeholder 2"/>
          <p:cNvSpPr>
            <a:spLocks noGrp="1"/>
          </p:cNvSpPr>
          <p:nvPr>
            <p:ph idx="1"/>
          </p:nvPr>
        </p:nvSpPr>
        <p:spPr/>
        <p:txBody>
          <a:bodyPr/>
          <a:lstStyle/>
          <a:p>
            <a:pPr algn="l" rtl="0"/>
            <a:r>
              <a:rPr lang="en-US" sz="2400" b="1" i="1" dirty="0" smtClean="0">
                <a:latin typeface="Times New Roman" pitchFamily="18" charset="0"/>
                <a:cs typeface="Times New Roman" pitchFamily="18" charset="0"/>
              </a:rPr>
              <a:t>Forty two </a:t>
            </a:r>
            <a:r>
              <a:rPr lang="en-US" sz="2400" b="1" i="1" dirty="0" err="1" smtClean="0">
                <a:latin typeface="Times New Roman" pitchFamily="18" charset="0"/>
                <a:cs typeface="Times New Roman" pitchFamily="18" charset="0"/>
              </a:rPr>
              <a:t>Wistar</a:t>
            </a:r>
            <a:r>
              <a:rPr lang="en-US" sz="2400" b="1" i="1" dirty="0" smtClean="0">
                <a:latin typeface="Times New Roman" pitchFamily="18" charset="0"/>
                <a:cs typeface="Times New Roman" pitchFamily="18" charset="0"/>
              </a:rPr>
              <a:t> rats were equally divided into seven groups and investigated for induced cadmium toxicity, and the antagonistic effect of ginger on liver and kidney - accumulated cadmium. Group 1 (served as control) was fed with commercial </a:t>
            </a:r>
            <a:r>
              <a:rPr lang="en-US" sz="2400" b="1" i="1" dirty="0" err="1" smtClean="0">
                <a:latin typeface="Times New Roman" pitchFamily="18" charset="0"/>
                <a:cs typeface="Times New Roman" pitchFamily="18" charset="0"/>
              </a:rPr>
              <a:t>pelleted</a:t>
            </a:r>
            <a:r>
              <a:rPr lang="en-US" sz="2400" b="1" i="1" dirty="0" smtClean="0">
                <a:latin typeface="Times New Roman" pitchFamily="18" charset="0"/>
                <a:cs typeface="Times New Roman" pitchFamily="18" charset="0"/>
              </a:rPr>
              <a:t> food and water for the whole test interval (six weeks), Group 2 was fed with commercial food and cadmium water (50 </a:t>
            </a:r>
            <a:r>
              <a:rPr lang="en-US" sz="2400" b="1" i="1" dirty="0" err="1" smtClean="0">
                <a:latin typeface="Times New Roman" pitchFamily="18" charset="0"/>
                <a:cs typeface="Times New Roman" pitchFamily="18" charset="0"/>
              </a:rPr>
              <a:t>ppm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Cd</a:t>
            </a:r>
            <a:r>
              <a:rPr lang="en-US" sz="2400" b="1" i="1" dirty="0" smtClean="0">
                <a:latin typeface="Times New Roman" pitchFamily="18" charset="0"/>
                <a:cs typeface="Times New Roman" pitchFamily="18" charset="0"/>
              </a:rPr>
              <a:t> in water). Group 3 was fed with commercial food and cadmium water (100 </a:t>
            </a:r>
            <a:r>
              <a:rPr lang="en-US" sz="2400" b="1" i="1" dirty="0" err="1" smtClean="0">
                <a:latin typeface="Times New Roman" pitchFamily="18" charset="0"/>
                <a:cs typeface="Times New Roman" pitchFamily="18" charset="0"/>
              </a:rPr>
              <a:t>ppm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Cd</a:t>
            </a:r>
            <a:r>
              <a:rPr lang="en-US" sz="2400" b="1" i="1" dirty="0" smtClean="0">
                <a:latin typeface="Times New Roman" pitchFamily="18" charset="0"/>
                <a:cs typeface="Times New Roman" pitchFamily="18" charset="0"/>
              </a:rPr>
              <a:t> in water). Group 4 was fed with commercial food and cadmium water (200 </a:t>
            </a:r>
            <a:r>
              <a:rPr lang="en-US" sz="2400" b="1" i="1" dirty="0" err="1" smtClean="0">
                <a:latin typeface="Times New Roman" pitchFamily="18" charset="0"/>
                <a:cs typeface="Times New Roman" pitchFamily="18" charset="0"/>
              </a:rPr>
              <a:t>ppm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Cd</a:t>
            </a:r>
            <a:r>
              <a:rPr lang="en-US" sz="2400" b="1" i="1" dirty="0" smtClean="0">
                <a:latin typeface="Times New Roman" pitchFamily="18" charset="0"/>
                <a:cs typeface="Times New Roman" pitchFamily="18" charset="0"/>
              </a:rPr>
              <a:t> in water). </a:t>
            </a:r>
            <a:endParaRPr lang="en-US" sz="2400" b="1" dirty="0" smtClean="0">
              <a:latin typeface="Times New Roman" pitchFamily="18" charset="0"/>
              <a:cs typeface="Times New Roman" pitchFamily="18" charset="0"/>
            </a:endParaRPr>
          </a:p>
          <a:p>
            <a:pPr algn="l" rtl="0"/>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305800" cy="6740307"/>
          </a:xfrm>
          <a:prstGeom prst="rect">
            <a:avLst/>
          </a:prstGeom>
        </p:spPr>
        <p:txBody>
          <a:bodyPr wrap="square">
            <a:spAutoFit/>
          </a:bodyPr>
          <a:lstStyle/>
          <a:p>
            <a:pPr algn="l" rtl="0" hangingPunct="0"/>
            <a:r>
              <a:rPr lang="en-US" sz="2400" dirty="0" smtClean="0">
                <a:latin typeface="Times New Roman" pitchFamily="18" charset="0"/>
                <a:cs typeface="Times New Roman" pitchFamily="18" charset="0"/>
              </a:rPr>
              <a:t>The data obtained are similar to that obtained in GOT activity which revealed that there was a highly significant (p&lt;0.001) GOT reduction occurred when rats of group 5 fed with 50 </a:t>
            </a:r>
            <a:r>
              <a:rPr lang="en-US" sz="2400" dirty="0" err="1" smtClean="0">
                <a:latin typeface="Times New Roman" pitchFamily="18" charset="0"/>
                <a:cs typeface="Times New Roman" pitchFamily="18" charset="0"/>
              </a:rPr>
              <a:t>ppm</a:t>
            </a:r>
            <a:r>
              <a:rPr lang="en-US" sz="2400" dirty="0" smtClean="0">
                <a:latin typeface="Times New Roman" pitchFamily="18" charset="0"/>
                <a:cs typeface="Times New Roman" pitchFamily="18" charset="0"/>
              </a:rPr>
              <a:t> cadmium in water followed by commercial food- </a:t>
            </a:r>
            <a:r>
              <a:rPr lang="en-US" sz="2400" dirty="0">
                <a:latin typeface="Times New Roman" pitchFamily="18" charset="0"/>
                <a:cs typeface="Times New Roman" pitchFamily="18" charset="0"/>
              </a:rPr>
              <a:t>ginger concentrate and significant (p&lt;0.005) </a:t>
            </a:r>
            <a:r>
              <a:rPr lang="en-US" sz="2400" dirty="0" smtClean="0">
                <a:latin typeface="Times New Roman" pitchFamily="18" charset="0"/>
                <a:cs typeface="Times New Roman" pitchFamily="18" charset="0"/>
              </a:rPr>
              <a:t>for</a:t>
            </a:r>
            <a:r>
              <a:rPr lang="en-US" sz="2400" dirty="0">
                <a:latin typeface="Times New Roman" pitchFamily="18" charset="0"/>
                <a:cs typeface="Times New Roman" pitchFamily="18" charset="0"/>
              </a:rPr>
              <a:t> groups 6 and 7 that fed with 100 and 200 </a:t>
            </a:r>
            <a:r>
              <a:rPr lang="en-US" sz="2400" dirty="0" err="1">
                <a:latin typeface="Times New Roman" pitchFamily="18" charset="0"/>
                <a:cs typeface="Times New Roman" pitchFamily="18" charset="0"/>
              </a:rPr>
              <a:t>ppm</a:t>
            </a:r>
            <a:r>
              <a:rPr lang="en-US" sz="2400" dirty="0">
                <a:latin typeface="Times New Roman" pitchFamily="18" charset="0"/>
                <a:cs typeface="Times New Roman" pitchFamily="18" charset="0"/>
              </a:rPr>
              <a:t> cadmium in water, respectively followed by commercial food- ginger concentrate. Results for the same effect on GPT revealed that there was a highly significant (p&lt;0.001) reduction occurred for all the given ginger groups. The above findings are in full agreement with these proposed by </a:t>
            </a:r>
            <a:r>
              <a:rPr lang="en-US" sz="2400" dirty="0" err="1">
                <a:latin typeface="Times New Roman" pitchFamily="18" charset="0"/>
                <a:cs typeface="Times New Roman" pitchFamily="18" charset="0"/>
              </a:rPr>
              <a:t>Bhandari</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(2003); who reported that ginger is useful and lowers the serum glutamate </a:t>
            </a:r>
            <a:r>
              <a:rPr lang="en-US" sz="2400" dirty="0" err="1">
                <a:latin typeface="Times New Roman" pitchFamily="18" charset="0"/>
                <a:cs typeface="Times New Roman" pitchFamily="18" charset="0"/>
              </a:rPr>
              <a:t>oxaloacetate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transaminase</a:t>
            </a:r>
            <a:r>
              <a:rPr lang="en-US" sz="2400" dirty="0">
                <a:latin typeface="Times New Roman" pitchFamily="18" charset="0"/>
                <a:cs typeface="Times New Roman" pitchFamily="18" charset="0"/>
              </a:rPr>
              <a:t> (GOT) and glutamate </a:t>
            </a:r>
            <a:r>
              <a:rPr lang="en-US" sz="2400" dirty="0" err="1">
                <a:latin typeface="Times New Roman" pitchFamily="18" charset="0"/>
                <a:cs typeface="Times New Roman" pitchFamily="18" charset="0"/>
              </a:rPr>
              <a:t>pyruvate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transaminase</a:t>
            </a:r>
            <a:r>
              <a:rPr lang="en-US" sz="2400" dirty="0">
                <a:latin typeface="Times New Roman" pitchFamily="18" charset="0"/>
                <a:cs typeface="Times New Roman" pitchFamily="18" charset="0"/>
              </a:rPr>
              <a:t> (GPT) levels. Also other study (</a:t>
            </a:r>
            <a:r>
              <a:rPr lang="en-US" sz="2400" dirty="0" err="1">
                <a:latin typeface="Times New Roman" pitchFamily="18" charset="0"/>
                <a:cs typeface="Times New Roman" pitchFamily="18" charset="0"/>
              </a:rPr>
              <a:t>EzeukoVitalis</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 </a:t>
            </a:r>
            <a:r>
              <a:rPr lang="en-US" sz="2400" dirty="0">
                <a:latin typeface="Times New Roman" pitchFamily="18" charset="0"/>
                <a:cs typeface="Times New Roman" pitchFamily="18" charset="0"/>
              </a:rPr>
              <a:t>2007) stated that ginger has a </a:t>
            </a:r>
            <a:r>
              <a:rPr lang="en-US" sz="2400" dirty="0" err="1">
                <a:latin typeface="Times New Roman" pitchFamily="18" charset="0"/>
                <a:cs typeface="Times New Roman" pitchFamily="18" charset="0"/>
              </a:rPr>
              <a:t>protectiveeffect</a:t>
            </a:r>
            <a:r>
              <a:rPr lang="en-US" sz="2400" dirty="0">
                <a:latin typeface="Times New Roman" pitchFamily="18" charset="0"/>
                <a:cs typeface="Times New Roman" pitchFamily="18" charset="0"/>
              </a:rPr>
              <a:t> on the </a:t>
            </a:r>
            <a:r>
              <a:rPr lang="en-US" sz="2400" dirty="0" err="1">
                <a:latin typeface="Times New Roman" pitchFamily="18" charset="0"/>
                <a:cs typeface="Times New Roman" pitchFamily="18" charset="0"/>
              </a:rPr>
              <a:t>hepatotoxicity</a:t>
            </a:r>
            <a:r>
              <a:rPr lang="en-US" sz="2400" dirty="0">
                <a:latin typeface="Times New Roman" pitchFamily="18" charset="0"/>
                <a:cs typeface="Times New Roman" pitchFamily="18" charset="0"/>
              </a:rPr>
              <a:t>.</a:t>
            </a:r>
          </a:p>
          <a:p>
            <a:pPr algn="l" rtl="0" hangingPunct="0"/>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399" y="1676398"/>
          <a:ext cx="7162802" cy="3657599"/>
        </p:xfrm>
        <a:graphic>
          <a:graphicData uri="http://schemas.openxmlformats.org/drawingml/2006/table">
            <a:tbl>
              <a:tblPr>
                <a:tableStyleId>{3C2FFA5D-87B4-456A-9821-1D502468CF0F}</a:tableStyleId>
              </a:tblPr>
              <a:tblGrid>
                <a:gridCol w="380473"/>
                <a:gridCol w="248134"/>
                <a:gridCol w="893282"/>
                <a:gridCol w="893282"/>
                <a:gridCol w="909824"/>
                <a:gridCol w="760944"/>
                <a:gridCol w="843656"/>
                <a:gridCol w="843656"/>
                <a:gridCol w="1389551"/>
              </a:tblGrid>
              <a:tr h="476224">
                <a:tc gridSpan="3">
                  <a:txBody>
                    <a:bodyPr/>
                    <a:lstStyle/>
                    <a:p>
                      <a:pPr marL="63500" marR="0">
                        <a:lnSpc>
                          <a:spcPct val="115000"/>
                        </a:lnSpc>
                        <a:spcBef>
                          <a:spcPts val="0"/>
                        </a:spcBef>
                        <a:spcAft>
                          <a:spcPts val="0"/>
                        </a:spcAft>
                      </a:pPr>
                      <a:r>
                        <a:rPr lang="en-US" sz="1400" dirty="0">
                          <a:solidFill>
                            <a:srgbClr val="FF0000"/>
                          </a:solidFill>
                        </a:rPr>
                        <a:t>Week</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gridSpan="4">
                  <a:txBody>
                    <a:bodyPr/>
                    <a:lstStyle/>
                    <a:p>
                      <a:pPr marL="165100" marR="0">
                        <a:lnSpc>
                          <a:spcPct val="115000"/>
                        </a:lnSpc>
                        <a:spcBef>
                          <a:spcPts val="0"/>
                        </a:spcBef>
                        <a:spcAft>
                          <a:spcPts val="0"/>
                        </a:spcAft>
                      </a:pPr>
                      <a:r>
                        <a:rPr lang="en-US" sz="1400" dirty="0">
                          <a:solidFill>
                            <a:srgbClr val="FF0000"/>
                          </a:solidFill>
                        </a:rPr>
                        <a:t>Liver </a:t>
                      </a:r>
                      <a:r>
                        <a:rPr lang="en-US" sz="1400" dirty="0" err="1">
                          <a:solidFill>
                            <a:srgbClr val="FF0000"/>
                          </a:solidFill>
                        </a:rPr>
                        <a:t>Cd</a:t>
                      </a:r>
                      <a:r>
                        <a:rPr lang="en-US" sz="1400" dirty="0">
                          <a:solidFill>
                            <a:srgbClr val="FF0000"/>
                          </a:solidFill>
                        </a:rPr>
                        <a:t> concentration ( </a:t>
                      </a:r>
                      <a:r>
                        <a:rPr lang="en-US" sz="1400" dirty="0" err="1">
                          <a:solidFill>
                            <a:srgbClr val="FF0000"/>
                          </a:solidFill>
                        </a:rPr>
                        <a:t>ppm</a:t>
                      </a:r>
                      <a:r>
                        <a:rPr lang="en-US" sz="1400" dirty="0">
                          <a:solidFill>
                            <a:srgbClr val="FF0000"/>
                          </a:solidFill>
                        </a:rPr>
                        <a:t> or mg/l)</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476224">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476224">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63500" marR="0">
                        <a:lnSpc>
                          <a:spcPts val="1075"/>
                        </a:lnSpc>
                        <a:spcBef>
                          <a:spcPts val="0"/>
                        </a:spcBef>
                        <a:spcAft>
                          <a:spcPts val="0"/>
                        </a:spcAft>
                      </a:pPr>
                      <a:r>
                        <a:rPr lang="en-US" sz="1400">
                          <a:solidFill>
                            <a:srgbClr val="FF0000"/>
                          </a:solidFill>
                        </a:rPr>
                        <a:t>Group 1•</a:t>
                      </a:r>
                      <a:endParaRPr lang="en-US" sz="1100">
                        <a:solidFill>
                          <a:srgbClr val="FF0000"/>
                        </a:solidFill>
                        <a:latin typeface="Calibri"/>
                        <a:ea typeface="Times New Roman"/>
                        <a:cs typeface="Arial"/>
                      </a:endParaRPr>
                    </a:p>
                  </a:txBody>
                  <a:tcPr marL="0" marR="0" marT="0" marB="0" anchor="b"/>
                </a:tc>
                <a:tc>
                  <a:txBody>
                    <a:bodyPr/>
                    <a:lstStyle/>
                    <a:p>
                      <a:pPr marL="139700" marR="0">
                        <a:lnSpc>
                          <a:spcPts val="1075"/>
                        </a:lnSpc>
                        <a:spcBef>
                          <a:spcPts val="0"/>
                        </a:spcBef>
                        <a:spcAft>
                          <a:spcPts val="0"/>
                        </a:spcAft>
                      </a:pPr>
                      <a:r>
                        <a:rPr lang="en-US" sz="1400">
                          <a:solidFill>
                            <a:srgbClr val="FF0000"/>
                          </a:solidFill>
                        </a:rPr>
                        <a:t>Group 2</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75"/>
                        </a:lnSpc>
                        <a:spcBef>
                          <a:spcPts val="0"/>
                        </a:spcBef>
                        <a:spcAft>
                          <a:spcPts val="0"/>
                        </a:spcAft>
                      </a:pPr>
                      <a:r>
                        <a:rPr lang="en-US" sz="1400">
                          <a:solidFill>
                            <a:srgbClr val="FF0000"/>
                          </a:solidFill>
                        </a:rPr>
                        <a:t>Group 3</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1075"/>
                        </a:lnSpc>
                        <a:spcBef>
                          <a:spcPts val="0"/>
                        </a:spcBef>
                        <a:spcAft>
                          <a:spcPts val="0"/>
                        </a:spcAft>
                      </a:pPr>
                      <a:r>
                        <a:rPr lang="en-US" sz="1400">
                          <a:solidFill>
                            <a:srgbClr val="FF0000"/>
                          </a:solidFill>
                        </a:rPr>
                        <a:t>Group 4</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1075"/>
                        </a:lnSpc>
                        <a:spcBef>
                          <a:spcPts val="0"/>
                        </a:spcBef>
                        <a:spcAft>
                          <a:spcPts val="0"/>
                        </a:spcAft>
                      </a:pPr>
                      <a:r>
                        <a:rPr lang="en-US" sz="1400">
                          <a:solidFill>
                            <a:srgbClr val="FF0000"/>
                          </a:solidFill>
                        </a:rPr>
                        <a:t>Group 5</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75"/>
                        </a:lnSpc>
                        <a:spcBef>
                          <a:spcPts val="0"/>
                        </a:spcBef>
                        <a:spcAft>
                          <a:spcPts val="0"/>
                        </a:spcAft>
                      </a:pPr>
                      <a:r>
                        <a:rPr lang="en-US" sz="1400">
                          <a:solidFill>
                            <a:srgbClr val="FF0000"/>
                          </a:solidFill>
                        </a:rPr>
                        <a:t>Group 6</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75"/>
                        </a:lnSpc>
                        <a:spcBef>
                          <a:spcPts val="0"/>
                        </a:spcBef>
                        <a:spcAft>
                          <a:spcPts val="0"/>
                        </a:spcAft>
                      </a:pPr>
                      <a:r>
                        <a:rPr lang="en-US" sz="1400">
                          <a:solidFill>
                            <a:srgbClr val="FF0000"/>
                          </a:solidFill>
                        </a:rPr>
                        <a:t>Group 7</a:t>
                      </a:r>
                      <a:endParaRPr lang="en-US" sz="1100">
                        <a:solidFill>
                          <a:srgbClr val="FF0000"/>
                        </a:solidFill>
                        <a:latin typeface="Calibri"/>
                        <a:ea typeface="Times New Roman"/>
                        <a:cs typeface="Arial"/>
                      </a:endParaRPr>
                    </a:p>
                  </a:txBody>
                  <a:tcPr marL="0" marR="0" marT="0" marB="0" anchor="b"/>
                </a:tc>
              </a:tr>
              <a:tr h="476224">
                <a:tc>
                  <a:txBody>
                    <a:bodyPr/>
                    <a:lstStyle/>
                    <a:p>
                      <a:pPr marL="0" marR="0" algn="r">
                        <a:lnSpc>
                          <a:spcPts val="905"/>
                        </a:lnSpc>
                        <a:spcBef>
                          <a:spcPts val="0"/>
                        </a:spcBef>
                        <a:spcAft>
                          <a:spcPts val="0"/>
                        </a:spcAft>
                      </a:pPr>
                      <a:r>
                        <a:rPr lang="en-US" sz="1400" dirty="0">
                          <a:solidFill>
                            <a:srgbClr val="FF0000"/>
                          </a:solidFill>
                        </a:rPr>
                        <a:t>2</a:t>
                      </a:r>
                      <a:endParaRPr lang="en-US" sz="1100"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63500" marR="0">
                        <a:lnSpc>
                          <a:spcPts val="905"/>
                        </a:lnSpc>
                        <a:spcBef>
                          <a:spcPts val="0"/>
                        </a:spcBef>
                        <a:spcAft>
                          <a:spcPts val="0"/>
                        </a:spcAft>
                      </a:pPr>
                      <a:r>
                        <a:rPr lang="en-US" sz="1400">
                          <a:solidFill>
                            <a:srgbClr val="FF0000"/>
                          </a:solidFill>
                        </a:rPr>
                        <a:t>ND</a:t>
                      </a:r>
                      <a:endParaRPr lang="en-US" sz="1100">
                        <a:solidFill>
                          <a:srgbClr val="FF0000"/>
                        </a:solidFill>
                        <a:latin typeface="Calibri"/>
                        <a:ea typeface="Times New Roman"/>
                        <a:cs typeface="Arial"/>
                      </a:endParaRPr>
                    </a:p>
                  </a:txBody>
                  <a:tcPr marL="0" marR="0" marT="0" marB="0" anchor="b"/>
                </a:tc>
                <a:tc>
                  <a:txBody>
                    <a:bodyPr/>
                    <a:lstStyle/>
                    <a:p>
                      <a:pPr marL="139700" marR="0">
                        <a:lnSpc>
                          <a:spcPts val="905"/>
                        </a:lnSpc>
                        <a:spcBef>
                          <a:spcPts val="0"/>
                        </a:spcBef>
                        <a:spcAft>
                          <a:spcPts val="0"/>
                        </a:spcAft>
                      </a:pPr>
                      <a:r>
                        <a:rPr lang="en-US" sz="1400">
                          <a:solidFill>
                            <a:srgbClr val="FF0000"/>
                          </a:solidFill>
                        </a:rPr>
                        <a:t>2.62</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05"/>
                        </a:lnSpc>
                        <a:spcBef>
                          <a:spcPts val="0"/>
                        </a:spcBef>
                        <a:spcAft>
                          <a:spcPts val="0"/>
                        </a:spcAft>
                      </a:pPr>
                      <a:r>
                        <a:rPr lang="en-US" sz="1400">
                          <a:solidFill>
                            <a:srgbClr val="FF0000"/>
                          </a:solidFill>
                        </a:rPr>
                        <a:t>2.78</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905"/>
                        </a:lnSpc>
                        <a:spcBef>
                          <a:spcPts val="0"/>
                        </a:spcBef>
                        <a:spcAft>
                          <a:spcPts val="0"/>
                        </a:spcAft>
                      </a:pPr>
                      <a:r>
                        <a:rPr lang="en-US" sz="1400">
                          <a:solidFill>
                            <a:srgbClr val="FF0000"/>
                          </a:solidFill>
                        </a:rPr>
                        <a:t>32.70</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905"/>
                        </a:lnSpc>
                        <a:spcBef>
                          <a:spcPts val="0"/>
                        </a:spcBef>
                        <a:spcAft>
                          <a:spcPts val="0"/>
                        </a:spcAft>
                      </a:pPr>
                      <a:r>
                        <a:rPr lang="en-US" sz="1400">
                          <a:solidFill>
                            <a:srgbClr val="FF0000"/>
                          </a:solidFill>
                        </a:rPr>
                        <a:t>3.43</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05"/>
                        </a:lnSpc>
                        <a:spcBef>
                          <a:spcPts val="0"/>
                        </a:spcBef>
                        <a:spcAft>
                          <a:spcPts val="0"/>
                        </a:spcAft>
                      </a:pPr>
                      <a:r>
                        <a:rPr lang="en-US" sz="1400">
                          <a:solidFill>
                            <a:srgbClr val="FF0000"/>
                          </a:solidFill>
                        </a:rPr>
                        <a:t>3.68</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05"/>
                        </a:lnSpc>
                        <a:spcBef>
                          <a:spcPts val="0"/>
                        </a:spcBef>
                        <a:spcAft>
                          <a:spcPts val="0"/>
                        </a:spcAft>
                      </a:pPr>
                      <a:r>
                        <a:rPr lang="en-US" sz="1400">
                          <a:solidFill>
                            <a:srgbClr val="FF0000"/>
                          </a:solidFill>
                        </a:rPr>
                        <a:t>34.19</a:t>
                      </a:r>
                      <a:endParaRPr lang="en-US" sz="1100">
                        <a:solidFill>
                          <a:srgbClr val="FF0000"/>
                        </a:solidFill>
                        <a:latin typeface="Calibri"/>
                        <a:ea typeface="Times New Roman"/>
                        <a:cs typeface="Arial"/>
                      </a:endParaRPr>
                    </a:p>
                  </a:txBody>
                  <a:tcPr marL="0" marR="0" marT="0" marB="0" anchor="b"/>
                </a:tc>
              </a:tr>
              <a:tr h="476224">
                <a:tc>
                  <a:txBody>
                    <a:bodyPr/>
                    <a:lstStyle/>
                    <a:p>
                      <a:pPr marL="0" marR="0" algn="r">
                        <a:lnSpc>
                          <a:spcPts val="1080"/>
                        </a:lnSpc>
                        <a:spcBef>
                          <a:spcPts val="0"/>
                        </a:spcBef>
                        <a:spcAft>
                          <a:spcPts val="0"/>
                        </a:spcAft>
                      </a:pPr>
                      <a:r>
                        <a:rPr lang="en-US" sz="1400" dirty="0">
                          <a:solidFill>
                            <a:srgbClr val="FF0000"/>
                          </a:solidFill>
                        </a:rPr>
                        <a:t>4</a:t>
                      </a:r>
                      <a:endParaRPr lang="en-US" sz="1100"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63500" marR="0">
                        <a:lnSpc>
                          <a:spcPts val="1080"/>
                        </a:lnSpc>
                        <a:spcBef>
                          <a:spcPts val="0"/>
                        </a:spcBef>
                        <a:spcAft>
                          <a:spcPts val="0"/>
                        </a:spcAft>
                      </a:pPr>
                      <a:r>
                        <a:rPr lang="en-US" sz="1400">
                          <a:solidFill>
                            <a:srgbClr val="FF0000"/>
                          </a:solidFill>
                        </a:rPr>
                        <a:t>ND</a:t>
                      </a:r>
                      <a:endParaRPr lang="en-US" sz="1100">
                        <a:solidFill>
                          <a:srgbClr val="FF0000"/>
                        </a:solidFill>
                        <a:latin typeface="Calibri"/>
                        <a:ea typeface="Times New Roman"/>
                        <a:cs typeface="Arial"/>
                      </a:endParaRPr>
                    </a:p>
                  </a:txBody>
                  <a:tcPr marL="0" marR="0" marT="0" marB="0" anchor="b"/>
                </a:tc>
                <a:tc>
                  <a:txBody>
                    <a:bodyPr/>
                    <a:lstStyle/>
                    <a:p>
                      <a:pPr marL="139700" marR="0">
                        <a:lnSpc>
                          <a:spcPts val="1080"/>
                        </a:lnSpc>
                        <a:spcBef>
                          <a:spcPts val="0"/>
                        </a:spcBef>
                        <a:spcAft>
                          <a:spcPts val="0"/>
                        </a:spcAft>
                      </a:pPr>
                      <a:r>
                        <a:rPr lang="en-US" sz="1400">
                          <a:solidFill>
                            <a:srgbClr val="FF0000"/>
                          </a:solidFill>
                        </a:rPr>
                        <a:t>2.87</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solidFill>
                            <a:srgbClr val="FF0000"/>
                          </a:solidFill>
                        </a:rPr>
                        <a:t>3.42</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1080"/>
                        </a:lnSpc>
                        <a:spcBef>
                          <a:spcPts val="0"/>
                        </a:spcBef>
                        <a:spcAft>
                          <a:spcPts val="0"/>
                        </a:spcAft>
                      </a:pPr>
                      <a:r>
                        <a:rPr lang="en-US" sz="1400">
                          <a:solidFill>
                            <a:srgbClr val="FF0000"/>
                          </a:solidFill>
                        </a:rPr>
                        <a:t>38.35</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1080"/>
                        </a:lnSpc>
                        <a:spcBef>
                          <a:spcPts val="0"/>
                        </a:spcBef>
                        <a:spcAft>
                          <a:spcPts val="0"/>
                        </a:spcAft>
                      </a:pPr>
                      <a:r>
                        <a:rPr lang="en-US" sz="1400">
                          <a:solidFill>
                            <a:srgbClr val="FF0000"/>
                          </a:solidFill>
                        </a:rPr>
                        <a:t>2.70</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solidFill>
                            <a:srgbClr val="FF0000"/>
                          </a:solidFill>
                        </a:rPr>
                        <a:t>3.65</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solidFill>
                            <a:srgbClr val="FF0000"/>
                          </a:solidFill>
                        </a:rPr>
                        <a:t>32.77</a:t>
                      </a:r>
                      <a:endParaRPr lang="en-US" sz="1100">
                        <a:solidFill>
                          <a:srgbClr val="FF0000"/>
                        </a:solidFill>
                        <a:latin typeface="Calibri"/>
                        <a:ea typeface="Times New Roman"/>
                        <a:cs typeface="Arial"/>
                      </a:endParaRPr>
                    </a:p>
                  </a:txBody>
                  <a:tcPr marL="0" marR="0" marT="0" marB="0" anchor="b"/>
                </a:tc>
              </a:tr>
              <a:tr h="476224">
                <a:tc>
                  <a:txBody>
                    <a:bodyPr/>
                    <a:lstStyle/>
                    <a:p>
                      <a:pPr marL="0" marR="0" algn="r">
                        <a:lnSpc>
                          <a:spcPct val="115000"/>
                        </a:lnSpc>
                        <a:spcBef>
                          <a:spcPts val="0"/>
                        </a:spcBef>
                        <a:spcAft>
                          <a:spcPts val="0"/>
                        </a:spcAft>
                      </a:pPr>
                      <a:r>
                        <a:rPr lang="en-US" sz="1400" dirty="0">
                          <a:solidFill>
                            <a:srgbClr val="FF0000"/>
                          </a:solidFill>
                        </a:rPr>
                        <a:t>6</a:t>
                      </a:r>
                      <a:endParaRPr lang="en-US" sz="1100"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63500" marR="0">
                        <a:lnSpc>
                          <a:spcPct val="115000"/>
                        </a:lnSpc>
                        <a:spcBef>
                          <a:spcPts val="0"/>
                        </a:spcBef>
                        <a:spcAft>
                          <a:spcPts val="0"/>
                        </a:spcAft>
                      </a:pPr>
                      <a:r>
                        <a:rPr lang="en-US" sz="1400">
                          <a:solidFill>
                            <a:srgbClr val="FF0000"/>
                          </a:solidFill>
                        </a:rPr>
                        <a:t>ND</a:t>
                      </a:r>
                      <a:endParaRPr lang="en-US" sz="1100">
                        <a:solidFill>
                          <a:srgbClr val="FF0000"/>
                        </a:solidFill>
                        <a:latin typeface="Calibri"/>
                        <a:ea typeface="Times New Roman"/>
                        <a:cs typeface="Arial"/>
                      </a:endParaRPr>
                    </a:p>
                  </a:txBody>
                  <a:tcPr marL="0" marR="0" marT="0" marB="0" anchor="b"/>
                </a:tc>
                <a:tc>
                  <a:txBody>
                    <a:bodyPr/>
                    <a:lstStyle/>
                    <a:p>
                      <a:pPr marL="139700" marR="0">
                        <a:lnSpc>
                          <a:spcPct val="115000"/>
                        </a:lnSpc>
                        <a:spcBef>
                          <a:spcPts val="0"/>
                        </a:spcBef>
                        <a:spcAft>
                          <a:spcPts val="0"/>
                        </a:spcAft>
                      </a:pPr>
                      <a:r>
                        <a:rPr lang="en-US" sz="1400">
                          <a:solidFill>
                            <a:srgbClr val="FF0000"/>
                          </a:solidFill>
                        </a:rPr>
                        <a:t>2.95</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5.01</a:t>
                      </a:r>
                      <a:endParaRPr lang="en-US" sz="1100">
                        <a:solidFill>
                          <a:srgbClr val="FF0000"/>
                        </a:solidFill>
                        <a:latin typeface="Calibri"/>
                        <a:ea typeface="Times New Roman"/>
                        <a:cs typeface="Arial"/>
                      </a:endParaRPr>
                    </a:p>
                  </a:txBody>
                  <a:tcPr marL="0" marR="0" marT="0" marB="0" anchor="b"/>
                </a:tc>
                <a:tc>
                  <a:txBody>
                    <a:bodyPr/>
                    <a:lstStyle/>
                    <a:p>
                      <a:pPr marL="50800" marR="0">
                        <a:lnSpc>
                          <a:spcPct val="115000"/>
                        </a:lnSpc>
                        <a:spcBef>
                          <a:spcPts val="0"/>
                        </a:spcBef>
                        <a:spcAft>
                          <a:spcPts val="0"/>
                        </a:spcAft>
                      </a:pPr>
                      <a:r>
                        <a:rPr lang="en-US" sz="1400">
                          <a:solidFill>
                            <a:srgbClr val="FF0000"/>
                          </a:solidFill>
                        </a:rPr>
                        <a:t>51.86</a:t>
                      </a:r>
                      <a:endParaRPr lang="en-US" sz="1100">
                        <a:solidFill>
                          <a:srgbClr val="FF0000"/>
                        </a:solidFill>
                        <a:latin typeface="Calibri"/>
                        <a:ea typeface="Times New Roman"/>
                        <a:cs typeface="Arial"/>
                      </a:endParaRPr>
                    </a:p>
                  </a:txBody>
                  <a:tcPr marL="0" marR="0" marT="0" marB="0" anchor="b"/>
                </a:tc>
                <a:tc>
                  <a:txBody>
                    <a:bodyPr/>
                    <a:lstStyle/>
                    <a:p>
                      <a:pPr marL="114300" marR="0">
                        <a:lnSpc>
                          <a:spcPct val="115000"/>
                        </a:lnSpc>
                        <a:spcBef>
                          <a:spcPts val="0"/>
                        </a:spcBef>
                        <a:spcAft>
                          <a:spcPts val="0"/>
                        </a:spcAft>
                      </a:pPr>
                      <a:r>
                        <a:rPr lang="en-US" sz="1400">
                          <a:solidFill>
                            <a:srgbClr val="FF0000"/>
                          </a:solidFill>
                        </a:rPr>
                        <a:t>1.93</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3.47</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20.68</a:t>
                      </a:r>
                      <a:endParaRPr lang="en-US" sz="1100">
                        <a:solidFill>
                          <a:srgbClr val="FF0000"/>
                        </a:solidFill>
                        <a:latin typeface="Calibri"/>
                        <a:ea typeface="Times New Roman"/>
                        <a:cs typeface="Arial"/>
                      </a:endParaRPr>
                    </a:p>
                  </a:txBody>
                  <a:tcPr marL="0" marR="0" marT="0" marB="0" anchor="b"/>
                </a:tc>
              </a:tr>
              <a:tr h="800255">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gridSpan="2">
                  <a:txBody>
                    <a:bodyPr/>
                    <a:lstStyle/>
                    <a:p>
                      <a:pPr marL="12700" marR="0">
                        <a:lnSpc>
                          <a:spcPct val="115000"/>
                        </a:lnSpc>
                        <a:spcBef>
                          <a:spcPts val="0"/>
                        </a:spcBef>
                        <a:spcAft>
                          <a:spcPts val="0"/>
                        </a:spcAft>
                      </a:pPr>
                      <a:r>
                        <a:rPr lang="en-US" sz="1400" dirty="0">
                          <a:solidFill>
                            <a:srgbClr val="FF0000"/>
                          </a:solidFill>
                        </a:rPr>
                        <a:t>•= Control</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gridSpan="2">
                  <a:txBody>
                    <a:bodyPr/>
                    <a:lstStyle/>
                    <a:p>
                      <a:pPr marL="546100" marR="0">
                        <a:lnSpc>
                          <a:spcPct val="115000"/>
                        </a:lnSpc>
                        <a:spcBef>
                          <a:spcPts val="0"/>
                        </a:spcBef>
                        <a:spcAft>
                          <a:spcPts val="0"/>
                        </a:spcAft>
                      </a:pPr>
                      <a:r>
                        <a:rPr lang="en-US" sz="1400" dirty="0">
                          <a:solidFill>
                            <a:srgbClr val="FF0000"/>
                          </a:solidFill>
                        </a:rPr>
                        <a:t>ND= not detected</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r>
            </a:tbl>
          </a:graphicData>
        </a:graphic>
      </p:graphicFrame>
      <p:sp>
        <p:nvSpPr>
          <p:cNvPr id="30721" name="Rectangle 1"/>
          <p:cNvSpPr>
            <a:spLocks noChangeArrowheads="1"/>
          </p:cNvSpPr>
          <p:nvPr/>
        </p:nvSpPr>
        <p:spPr bwMode="auto">
          <a:xfrm>
            <a:off x="228600" y="0"/>
            <a:ext cx="83898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Table (2): Cadmium concentration in rat liver of the tested groups.</a:t>
            </a:r>
            <a:endParaRPr kumimoji="0" lang="en-US" sz="2000" b="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i="1" dirty="0" smtClean="0">
                <a:solidFill>
                  <a:srgbClr val="FF0000"/>
                </a:solidFill>
                <a:latin typeface="Times New Roman" pitchFamily="18" charset="0"/>
                <a:cs typeface="Times New Roman" pitchFamily="18" charset="0"/>
              </a:rPr>
              <a:t>Table (3): Effect of </a:t>
            </a:r>
            <a:r>
              <a:rPr lang="en-US" sz="2400" i="1" dirty="0" err="1" smtClean="0">
                <a:solidFill>
                  <a:srgbClr val="FF0000"/>
                </a:solidFill>
                <a:latin typeface="Times New Roman" pitchFamily="18" charset="0"/>
                <a:cs typeface="Times New Roman" pitchFamily="18" charset="0"/>
              </a:rPr>
              <a:t>Cd</a:t>
            </a:r>
            <a:r>
              <a:rPr lang="en-US" sz="2400" i="1" dirty="0" smtClean="0">
                <a:solidFill>
                  <a:srgbClr val="FF0000"/>
                </a:solidFill>
                <a:latin typeface="Times New Roman" pitchFamily="18" charset="0"/>
                <a:cs typeface="Times New Roman" pitchFamily="18" charset="0"/>
              </a:rPr>
              <a:t> with and without ginger on serum GOT.</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endParaRPr lang="ar-SA" sz="24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685802" y="1371600"/>
          <a:ext cx="8153398" cy="3581401"/>
        </p:xfrm>
        <a:graphic>
          <a:graphicData uri="http://schemas.openxmlformats.org/drawingml/2006/table">
            <a:tbl>
              <a:tblPr>
                <a:tableStyleId>{3C2FFA5D-87B4-456A-9821-1D502468CF0F}</a:tableStyleId>
              </a:tblPr>
              <a:tblGrid>
                <a:gridCol w="696711"/>
                <a:gridCol w="941501"/>
                <a:gridCol w="1092141"/>
                <a:gridCol w="1110971"/>
                <a:gridCol w="1092141"/>
                <a:gridCol w="1054481"/>
                <a:gridCol w="1110971"/>
                <a:gridCol w="1054481"/>
              </a:tblGrid>
              <a:tr h="507762">
                <a:tc>
                  <a:txBody>
                    <a:bodyPr/>
                    <a:lstStyle/>
                    <a:p>
                      <a:pPr marL="63500" marR="0">
                        <a:lnSpc>
                          <a:spcPct val="115000"/>
                        </a:lnSpc>
                        <a:spcBef>
                          <a:spcPts val="0"/>
                        </a:spcBef>
                        <a:spcAft>
                          <a:spcPts val="0"/>
                        </a:spcAft>
                      </a:pPr>
                      <a:r>
                        <a:rPr lang="en-US" sz="1400" dirty="0">
                          <a:solidFill>
                            <a:srgbClr val="FF0000"/>
                          </a:solidFill>
                        </a:rPr>
                        <a:t>Week</a:t>
                      </a:r>
                      <a:endParaRPr lang="en-US" sz="1100"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3">
                  <a:txBody>
                    <a:bodyPr/>
                    <a:lstStyle/>
                    <a:p>
                      <a:pPr marL="254000" marR="0">
                        <a:lnSpc>
                          <a:spcPct val="115000"/>
                        </a:lnSpc>
                        <a:spcBef>
                          <a:spcPts val="0"/>
                        </a:spcBef>
                        <a:spcAft>
                          <a:spcPts val="0"/>
                        </a:spcAft>
                      </a:pPr>
                      <a:r>
                        <a:rPr lang="en-US" sz="1400" dirty="0">
                          <a:solidFill>
                            <a:srgbClr val="FF0000"/>
                          </a:solidFill>
                        </a:rPr>
                        <a:t>Serum GOT concentration (units/l)</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507762">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r>
              <a:tr h="507762">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Group 1•</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Group 2 #</a:t>
                      </a:r>
                      <a:endParaRPr lang="en-US" sz="1100">
                        <a:solidFill>
                          <a:srgbClr val="FF0000"/>
                        </a:solidFill>
                        <a:latin typeface="Calibri"/>
                        <a:ea typeface="Times New Roman"/>
                        <a:cs typeface="Arial"/>
                      </a:endParaRPr>
                    </a:p>
                  </a:txBody>
                  <a:tcPr marL="0" marR="0" marT="0" marB="0" anchor="b"/>
                </a:tc>
                <a:tc>
                  <a:txBody>
                    <a:bodyPr/>
                    <a:lstStyle/>
                    <a:p>
                      <a:pPr marL="114300" marR="0">
                        <a:lnSpc>
                          <a:spcPct val="115000"/>
                        </a:lnSpc>
                        <a:spcBef>
                          <a:spcPts val="0"/>
                        </a:spcBef>
                        <a:spcAft>
                          <a:spcPts val="0"/>
                        </a:spcAft>
                      </a:pPr>
                      <a:r>
                        <a:rPr lang="en-US" sz="1400">
                          <a:solidFill>
                            <a:srgbClr val="FF0000"/>
                          </a:solidFill>
                        </a:rPr>
                        <a:t>Group 3 #</a:t>
                      </a:r>
                      <a:endParaRPr lang="en-US" sz="1100">
                        <a:solidFill>
                          <a:srgbClr val="FF0000"/>
                        </a:solidFill>
                        <a:latin typeface="Calibri"/>
                        <a:ea typeface="Times New Roman"/>
                        <a:cs typeface="Arial"/>
                      </a:endParaRPr>
                    </a:p>
                  </a:txBody>
                  <a:tcPr marL="0" marR="0" marT="0" marB="0" anchor="b"/>
                </a:tc>
                <a:tc>
                  <a:txBody>
                    <a:bodyPr/>
                    <a:lstStyle/>
                    <a:p>
                      <a:pPr marL="114300" marR="0">
                        <a:lnSpc>
                          <a:spcPct val="115000"/>
                        </a:lnSpc>
                        <a:spcBef>
                          <a:spcPts val="0"/>
                        </a:spcBef>
                        <a:spcAft>
                          <a:spcPts val="0"/>
                        </a:spcAft>
                      </a:pPr>
                      <a:r>
                        <a:rPr lang="en-US" sz="1400">
                          <a:solidFill>
                            <a:srgbClr val="FF0000"/>
                          </a:solidFill>
                        </a:rPr>
                        <a:t>Group 4 #</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Group 5**</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Group 6 *</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Group 7 *</a:t>
                      </a:r>
                      <a:endParaRPr lang="en-US" sz="1100">
                        <a:solidFill>
                          <a:srgbClr val="FF0000"/>
                        </a:solidFill>
                        <a:latin typeface="Calibri"/>
                        <a:ea typeface="Times New Roman"/>
                        <a:cs typeface="Arial"/>
                      </a:endParaRPr>
                    </a:p>
                  </a:txBody>
                  <a:tcPr marL="0" marR="0" marT="0" marB="0" anchor="b"/>
                </a:tc>
              </a:tr>
              <a:tr h="245733">
                <a:tc>
                  <a:txBody>
                    <a:bodyPr/>
                    <a:lstStyle/>
                    <a:p>
                      <a:pPr marL="215900" marR="0">
                        <a:lnSpc>
                          <a:spcPts val="935"/>
                        </a:lnSpc>
                        <a:spcBef>
                          <a:spcPts val="0"/>
                        </a:spcBef>
                        <a:spcAft>
                          <a:spcPts val="0"/>
                        </a:spcAft>
                      </a:pPr>
                      <a:r>
                        <a:rPr lang="en-US" sz="1400">
                          <a:solidFill>
                            <a:srgbClr val="FF0000"/>
                          </a:solidFill>
                        </a:rPr>
                        <a:t>2</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14.15</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35"/>
                        </a:lnSpc>
                        <a:spcBef>
                          <a:spcPts val="0"/>
                        </a:spcBef>
                        <a:spcAft>
                          <a:spcPts val="0"/>
                        </a:spcAft>
                      </a:pPr>
                      <a:r>
                        <a:rPr lang="en-US" sz="1400">
                          <a:solidFill>
                            <a:srgbClr val="FF0000"/>
                          </a:solidFill>
                        </a:rPr>
                        <a:t>21.5</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935"/>
                        </a:lnSpc>
                        <a:spcBef>
                          <a:spcPts val="0"/>
                        </a:spcBef>
                        <a:spcAft>
                          <a:spcPts val="0"/>
                        </a:spcAft>
                      </a:pPr>
                      <a:r>
                        <a:rPr lang="en-US" sz="1400">
                          <a:solidFill>
                            <a:srgbClr val="FF0000"/>
                          </a:solidFill>
                        </a:rPr>
                        <a:t>21.0</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935"/>
                        </a:lnSpc>
                        <a:spcBef>
                          <a:spcPts val="0"/>
                        </a:spcBef>
                        <a:spcAft>
                          <a:spcPts val="0"/>
                        </a:spcAft>
                      </a:pPr>
                      <a:r>
                        <a:rPr lang="en-US" sz="1400">
                          <a:solidFill>
                            <a:srgbClr val="FF0000"/>
                          </a:solidFill>
                        </a:rPr>
                        <a:t>23.5</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35"/>
                        </a:lnSpc>
                        <a:spcBef>
                          <a:spcPts val="0"/>
                        </a:spcBef>
                        <a:spcAft>
                          <a:spcPts val="0"/>
                        </a:spcAft>
                      </a:pPr>
                      <a:r>
                        <a:rPr lang="en-US" sz="1400" dirty="0">
                          <a:solidFill>
                            <a:srgbClr val="FF0000"/>
                          </a:solidFill>
                        </a:rPr>
                        <a:t>37.10</a:t>
                      </a:r>
                      <a:endParaRPr lang="en-US" sz="1100" dirty="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28.5</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31.5</a:t>
                      </a:r>
                      <a:endParaRPr lang="en-US" sz="1100">
                        <a:solidFill>
                          <a:srgbClr val="FF0000"/>
                        </a:solidFill>
                        <a:latin typeface="Calibri"/>
                        <a:ea typeface="Times New Roman"/>
                        <a:cs typeface="Arial"/>
                      </a:endParaRPr>
                    </a:p>
                  </a:txBody>
                  <a:tcPr marL="0" marR="0" marT="0" marB="0" anchor="b"/>
                </a:tc>
              </a:tr>
              <a:tr h="289098">
                <a:tc>
                  <a:txBody>
                    <a:bodyPr/>
                    <a:lstStyle/>
                    <a:p>
                      <a:pPr marL="215900" marR="0">
                        <a:lnSpc>
                          <a:spcPts val="1055"/>
                        </a:lnSpc>
                        <a:spcBef>
                          <a:spcPts val="0"/>
                        </a:spcBef>
                        <a:spcAft>
                          <a:spcPts val="0"/>
                        </a:spcAft>
                      </a:pPr>
                      <a:r>
                        <a:rPr lang="en-US" sz="1400">
                          <a:solidFill>
                            <a:srgbClr val="FF0000"/>
                          </a:solidFill>
                        </a:rPr>
                        <a:t>4</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55"/>
                        </a:lnSpc>
                        <a:spcBef>
                          <a:spcPts val="0"/>
                        </a:spcBef>
                        <a:spcAft>
                          <a:spcPts val="0"/>
                        </a:spcAft>
                      </a:pPr>
                      <a:r>
                        <a:rPr lang="en-US" sz="1400">
                          <a:solidFill>
                            <a:srgbClr val="FF0000"/>
                          </a:solidFill>
                        </a:rPr>
                        <a:t>14.02</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55"/>
                        </a:lnSpc>
                        <a:spcBef>
                          <a:spcPts val="0"/>
                        </a:spcBef>
                        <a:spcAft>
                          <a:spcPts val="0"/>
                        </a:spcAft>
                      </a:pPr>
                      <a:r>
                        <a:rPr lang="en-US" sz="1400">
                          <a:solidFill>
                            <a:srgbClr val="FF0000"/>
                          </a:solidFill>
                        </a:rPr>
                        <a:t>32.0</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1055"/>
                        </a:lnSpc>
                        <a:spcBef>
                          <a:spcPts val="0"/>
                        </a:spcBef>
                        <a:spcAft>
                          <a:spcPts val="0"/>
                        </a:spcAft>
                      </a:pPr>
                      <a:r>
                        <a:rPr lang="en-US" sz="1400">
                          <a:solidFill>
                            <a:srgbClr val="FF0000"/>
                          </a:solidFill>
                        </a:rPr>
                        <a:t>31.5</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1055"/>
                        </a:lnSpc>
                        <a:spcBef>
                          <a:spcPts val="0"/>
                        </a:spcBef>
                        <a:spcAft>
                          <a:spcPts val="0"/>
                        </a:spcAft>
                      </a:pPr>
                      <a:r>
                        <a:rPr lang="en-US" sz="1400">
                          <a:solidFill>
                            <a:srgbClr val="FF0000"/>
                          </a:solidFill>
                        </a:rPr>
                        <a:t>30.5</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55"/>
                        </a:lnSpc>
                        <a:spcBef>
                          <a:spcPts val="0"/>
                        </a:spcBef>
                        <a:spcAft>
                          <a:spcPts val="0"/>
                        </a:spcAft>
                      </a:pPr>
                      <a:r>
                        <a:rPr lang="en-US" sz="1400">
                          <a:solidFill>
                            <a:srgbClr val="FF0000"/>
                          </a:solidFill>
                        </a:rPr>
                        <a:t>37.00</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55"/>
                        </a:lnSpc>
                        <a:spcBef>
                          <a:spcPts val="0"/>
                        </a:spcBef>
                        <a:spcAft>
                          <a:spcPts val="0"/>
                        </a:spcAft>
                      </a:pPr>
                      <a:r>
                        <a:rPr lang="en-US" sz="1400">
                          <a:solidFill>
                            <a:srgbClr val="FF0000"/>
                          </a:solidFill>
                        </a:rPr>
                        <a:t>27.0</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55"/>
                        </a:lnSpc>
                        <a:spcBef>
                          <a:spcPts val="0"/>
                        </a:spcBef>
                        <a:spcAft>
                          <a:spcPts val="0"/>
                        </a:spcAft>
                      </a:pPr>
                      <a:r>
                        <a:rPr lang="en-US" sz="1400">
                          <a:solidFill>
                            <a:srgbClr val="FF0000"/>
                          </a:solidFill>
                        </a:rPr>
                        <a:t>27.5</a:t>
                      </a:r>
                      <a:endParaRPr lang="en-US" sz="1100">
                        <a:solidFill>
                          <a:srgbClr val="FF0000"/>
                        </a:solidFill>
                        <a:latin typeface="Calibri"/>
                        <a:ea typeface="Times New Roman"/>
                        <a:cs typeface="Arial"/>
                      </a:endParaRPr>
                    </a:p>
                  </a:txBody>
                  <a:tcPr marL="0" marR="0" marT="0" marB="0" anchor="b"/>
                </a:tc>
              </a:tr>
              <a:tr h="507762">
                <a:tc>
                  <a:txBody>
                    <a:bodyPr/>
                    <a:lstStyle/>
                    <a:p>
                      <a:pPr marL="215900" marR="0">
                        <a:lnSpc>
                          <a:spcPct val="115000"/>
                        </a:lnSpc>
                        <a:spcBef>
                          <a:spcPts val="0"/>
                        </a:spcBef>
                        <a:spcAft>
                          <a:spcPts val="0"/>
                        </a:spcAft>
                      </a:pPr>
                      <a:r>
                        <a:rPr lang="en-US" sz="1400">
                          <a:solidFill>
                            <a:srgbClr val="FF0000"/>
                          </a:solidFill>
                        </a:rPr>
                        <a:t>6</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13.86</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34.0</a:t>
                      </a:r>
                      <a:endParaRPr lang="en-US" sz="1100">
                        <a:solidFill>
                          <a:srgbClr val="FF0000"/>
                        </a:solidFill>
                        <a:latin typeface="Calibri"/>
                        <a:ea typeface="Times New Roman"/>
                        <a:cs typeface="Arial"/>
                      </a:endParaRPr>
                    </a:p>
                  </a:txBody>
                  <a:tcPr marL="0" marR="0" marT="0" marB="0" anchor="b"/>
                </a:tc>
                <a:tc>
                  <a:txBody>
                    <a:bodyPr/>
                    <a:lstStyle/>
                    <a:p>
                      <a:pPr marL="114300" marR="0">
                        <a:lnSpc>
                          <a:spcPct val="115000"/>
                        </a:lnSpc>
                        <a:spcBef>
                          <a:spcPts val="0"/>
                        </a:spcBef>
                        <a:spcAft>
                          <a:spcPts val="0"/>
                        </a:spcAft>
                      </a:pPr>
                      <a:r>
                        <a:rPr lang="en-US" sz="1400">
                          <a:solidFill>
                            <a:srgbClr val="FF0000"/>
                          </a:solidFill>
                        </a:rPr>
                        <a:t>34.0</a:t>
                      </a:r>
                      <a:endParaRPr lang="en-US" sz="1100">
                        <a:solidFill>
                          <a:srgbClr val="FF0000"/>
                        </a:solidFill>
                        <a:latin typeface="Calibri"/>
                        <a:ea typeface="Times New Roman"/>
                        <a:cs typeface="Arial"/>
                      </a:endParaRPr>
                    </a:p>
                  </a:txBody>
                  <a:tcPr marL="0" marR="0" marT="0" marB="0" anchor="b"/>
                </a:tc>
                <a:tc>
                  <a:txBody>
                    <a:bodyPr/>
                    <a:lstStyle/>
                    <a:p>
                      <a:pPr marL="114300" marR="0">
                        <a:lnSpc>
                          <a:spcPct val="115000"/>
                        </a:lnSpc>
                        <a:spcBef>
                          <a:spcPts val="0"/>
                        </a:spcBef>
                        <a:spcAft>
                          <a:spcPts val="0"/>
                        </a:spcAft>
                      </a:pPr>
                      <a:r>
                        <a:rPr lang="en-US" sz="1400">
                          <a:solidFill>
                            <a:srgbClr val="FF0000"/>
                          </a:solidFill>
                        </a:rPr>
                        <a:t>41.5</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36.75</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19.0</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20.5</a:t>
                      </a:r>
                      <a:endParaRPr lang="en-US" sz="1100">
                        <a:solidFill>
                          <a:srgbClr val="FF0000"/>
                        </a:solidFill>
                        <a:latin typeface="Calibri"/>
                        <a:ea typeface="Times New Roman"/>
                        <a:cs typeface="Arial"/>
                      </a:endParaRPr>
                    </a:p>
                  </a:txBody>
                  <a:tcPr marL="0" marR="0" marT="0" marB="0" anchor="b"/>
                </a:tc>
              </a:tr>
              <a:tr h="1015522">
                <a:tc gridSpan="3">
                  <a:txBody>
                    <a:bodyPr/>
                    <a:lstStyle/>
                    <a:p>
                      <a:pPr marL="203200" marR="0">
                        <a:lnSpc>
                          <a:spcPct val="115000"/>
                        </a:lnSpc>
                        <a:spcBef>
                          <a:spcPts val="0"/>
                        </a:spcBef>
                        <a:spcAft>
                          <a:spcPts val="0"/>
                        </a:spcAft>
                      </a:pPr>
                      <a:r>
                        <a:rPr lang="en-US" sz="1400">
                          <a:solidFill>
                            <a:srgbClr val="FF0000"/>
                          </a:solidFill>
                        </a:rPr>
                        <a:t>•= Control  *= significant P&lt;0.005</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gridSpan="4">
                  <a:txBody>
                    <a:bodyPr/>
                    <a:lstStyle/>
                    <a:p>
                      <a:pPr marL="88900" marR="0">
                        <a:lnSpc>
                          <a:spcPct val="115000"/>
                        </a:lnSpc>
                        <a:spcBef>
                          <a:spcPts val="0"/>
                        </a:spcBef>
                        <a:spcAft>
                          <a:spcPts val="0"/>
                        </a:spcAft>
                      </a:pPr>
                      <a:r>
                        <a:rPr lang="en-US" sz="1400">
                          <a:solidFill>
                            <a:srgbClr val="FF0000"/>
                          </a:solidFill>
                        </a:rPr>
                        <a:t>**= significant P&lt;0.001  # = significant p&lt;0.005 (from control)</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Autofit/>
          </a:bodyPr>
          <a:lstStyle/>
          <a:p>
            <a:r>
              <a:rPr lang="en-US" sz="2400" i="1" dirty="0" smtClean="0">
                <a:solidFill>
                  <a:srgbClr val="FF0000"/>
                </a:solidFill>
                <a:latin typeface="Times New Roman" pitchFamily="18" charset="0"/>
                <a:cs typeface="Times New Roman" pitchFamily="18" charset="0"/>
              </a:rPr>
              <a:t>Table (4): Effect of </a:t>
            </a:r>
            <a:r>
              <a:rPr lang="en-US" sz="2400" i="1" dirty="0" err="1" smtClean="0">
                <a:solidFill>
                  <a:srgbClr val="FF0000"/>
                </a:solidFill>
                <a:latin typeface="Times New Roman" pitchFamily="18" charset="0"/>
                <a:cs typeface="Times New Roman" pitchFamily="18" charset="0"/>
              </a:rPr>
              <a:t>Cd</a:t>
            </a:r>
            <a:r>
              <a:rPr lang="en-US" sz="2400" i="1" dirty="0" smtClean="0">
                <a:solidFill>
                  <a:srgbClr val="FF0000"/>
                </a:solidFill>
                <a:latin typeface="Times New Roman" pitchFamily="18" charset="0"/>
                <a:cs typeface="Times New Roman" pitchFamily="18" charset="0"/>
              </a:rPr>
              <a:t> with and without ginger on serum GPT.</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endParaRPr lang="ar-SA" sz="2400"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533401" y="2307844"/>
          <a:ext cx="7848601" cy="1994536"/>
        </p:xfrm>
        <a:graphic>
          <a:graphicData uri="http://schemas.openxmlformats.org/drawingml/2006/table">
            <a:tbl>
              <a:tblPr>
                <a:tableStyleId>{3C2FFA5D-87B4-456A-9821-1D502468CF0F}</a:tableStyleId>
              </a:tblPr>
              <a:tblGrid>
                <a:gridCol w="30332"/>
                <a:gridCol w="558326"/>
                <a:gridCol w="667268"/>
                <a:gridCol w="748974"/>
                <a:gridCol w="789828"/>
                <a:gridCol w="762592"/>
                <a:gridCol w="2725244"/>
                <a:gridCol w="844298"/>
                <a:gridCol w="721739"/>
              </a:tblGrid>
              <a:tr h="156845">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106680" algn="r">
                        <a:lnSpc>
                          <a:spcPct val="115000"/>
                        </a:lnSpc>
                        <a:spcBef>
                          <a:spcPts val="0"/>
                        </a:spcBef>
                        <a:spcAft>
                          <a:spcPts val="0"/>
                        </a:spcAft>
                      </a:pPr>
                      <a:r>
                        <a:rPr lang="en-US" sz="1400" dirty="0">
                          <a:solidFill>
                            <a:srgbClr val="FF0000"/>
                          </a:solidFill>
                        </a:rPr>
                        <a:t>Week</a:t>
                      </a:r>
                      <a:endParaRPr lang="en-US" sz="1100"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3">
                  <a:txBody>
                    <a:bodyPr/>
                    <a:lstStyle/>
                    <a:p>
                      <a:pPr marL="266700" marR="0">
                        <a:lnSpc>
                          <a:spcPct val="115000"/>
                        </a:lnSpc>
                        <a:spcBef>
                          <a:spcPts val="0"/>
                        </a:spcBef>
                        <a:spcAft>
                          <a:spcPts val="0"/>
                        </a:spcAft>
                      </a:pPr>
                      <a:r>
                        <a:rPr lang="en-US" sz="1400" dirty="0">
                          <a:solidFill>
                            <a:srgbClr val="FF0000"/>
                          </a:solidFill>
                        </a:rPr>
                        <a:t>Serum GPT concentration (units/l)</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111125">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13335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76200" marR="0">
                        <a:lnSpc>
                          <a:spcPts val="1050"/>
                        </a:lnSpc>
                        <a:spcBef>
                          <a:spcPts val="0"/>
                        </a:spcBef>
                        <a:spcAft>
                          <a:spcPts val="0"/>
                        </a:spcAft>
                      </a:pPr>
                      <a:r>
                        <a:rPr lang="en-US" sz="1400">
                          <a:solidFill>
                            <a:srgbClr val="FF0000"/>
                          </a:solidFill>
                        </a:rPr>
                        <a:t>Group 1•</a:t>
                      </a:r>
                      <a:endParaRPr lang="en-US" sz="1100">
                        <a:solidFill>
                          <a:srgbClr val="FF0000"/>
                        </a:solidFill>
                        <a:latin typeface="Calibri"/>
                        <a:ea typeface="Times New Roman"/>
                        <a:cs typeface="Arial"/>
                      </a:endParaRPr>
                    </a:p>
                  </a:txBody>
                  <a:tcPr marL="0" marR="0" marT="0" marB="0" anchor="b"/>
                </a:tc>
                <a:tc>
                  <a:txBody>
                    <a:bodyPr/>
                    <a:lstStyle/>
                    <a:p>
                      <a:pPr marL="0" marR="0" algn="r">
                        <a:lnSpc>
                          <a:spcPts val="1050"/>
                        </a:lnSpc>
                        <a:spcBef>
                          <a:spcPts val="0"/>
                        </a:spcBef>
                        <a:spcAft>
                          <a:spcPts val="0"/>
                        </a:spcAft>
                      </a:pPr>
                      <a:r>
                        <a:rPr lang="en-US" sz="1400">
                          <a:solidFill>
                            <a:srgbClr val="FF0000"/>
                          </a:solidFill>
                        </a:rPr>
                        <a:t>Group 2 ##</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50"/>
                        </a:lnSpc>
                        <a:spcBef>
                          <a:spcPts val="0"/>
                        </a:spcBef>
                        <a:spcAft>
                          <a:spcPts val="0"/>
                        </a:spcAft>
                      </a:pPr>
                      <a:r>
                        <a:rPr lang="en-US" sz="1400">
                          <a:solidFill>
                            <a:srgbClr val="FF0000"/>
                          </a:solidFill>
                        </a:rPr>
                        <a:t>Group 3 ##</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50"/>
                        </a:lnSpc>
                        <a:spcBef>
                          <a:spcPts val="0"/>
                        </a:spcBef>
                        <a:spcAft>
                          <a:spcPts val="0"/>
                        </a:spcAft>
                      </a:pPr>
                      <a:r>
                        <a:rPr lang="en-US" sz="1400">
                          <a:solidFill>
                            <a:srgbClr val="FF0000"/>
                          </a:solidFill>
                        </a:rPr>
                        <a:t>Group 4 ##</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50"/>
                        </a:lnSpc>
                        <a:spcBef>
                          <a:spcPts val="0"/>
                        </a:spcBef>
                        <a:spcAft>
                          <a:spcPts val="0"/>
                        </a:spcAft>
                      </a:pPr>
                      <a:r>
                        <a:rPr lang="en-US" sz="1400">
                          <a:solidFill>
                            <a:srgbClr val="FF0000"/>
                          </a:solidFill>
                        </a:rPr>
                        <a:t>Group 5**</a:t>
                      </a:r>
                      <a:endParaRPr lang="en-US" sz="1100">
                        <a:solidFill>
                          <a:srgbClr val="FF0000"/>
                        </a:solidFill>
                        <a:latin typeface="Calibri"/>
                        <a:ea typeface="Times New Roman"/>
                        <a:cs typeface="Arial"/>
                      </a:endParaRPr>
                    </a:p>
                  </a:txBody>
                  <a:tcPr marL="0" marR="0" marT="0" marB="0" anchor="b"/>
                </a:tc>
                <a:tc>
                  <a:txBody>
                    <a:bodyPr/>
                    <a:lstStyle/>
                    <a:p>
                      <a:pPr marL="88900" marR="0">
                        <a:lnSpc>
                          <a:spcPts val="1050"/>
                        </a:lnSpc>
                        <a:spcBef>
                          <a:spcPts val="0"/>
                        </a:spcBef>
                        <a:spcAft>
                          <a:spcPts val="0"/>
                        </a:spcAft>
                      </a:pPr>
                      <a:r>
                        <a:rPr lang="en-US" sz="1400">
                          <a:solidFill>
                            <a:srgbClr val="FF0000"/>
                          </a:solidFill>
                        </a:rPr>
                        <a:t>Group 6**</a:t>
                      </a:r>
                      <a:endParaRPr lang="en-US" sz="1100">
                        <a:solidFill>
                          <a:srgbClr val="FF0000"/>
                        </a:solidFill>
                        <a:latin typeface="Calibri"/>
                        <a:ea typeface="Times New Roman"/>
                        <a:cs typeface="Arial"/>
                      </a:endParaRPr>
                    </a:p>
                  </a:txBody>
                  <a:tcPr marL="0" marR="0" marT="0" marB="0" anchor="b"/>
                </a:tc>
                <a:tc>
                  <a:txBody>
                    <a:bodyPr/>
                    <a:lstStyle/>
                    <a:p>
                      <a:pPr marL="0" marR="0">
                        <a:lnSpc>
                          <a:spcPts val="1050"/>
                        </a:lnSpc>
                        <a:spcBef>
                          <a:spcPts val="0"/>
                        </a:spcBef>
                        <a:spcAft>
                          <a:spcPts val="0"/>
                        </a:spcAft>
                      </a:pPr>
                      <a:r>
                        <a:rPr lang="en-US" sz="1400">
                          <a:solidFill>
                            <a:srgbClr val="FF0000"/>
                          </a:solidFill>
                        </a:rPr>
                        <a:t>Group 7**</a:t>
                      </a:r>
                      <a:endParaRPr lang="en-US" sz="1100">
                        <a:solidFill>
                          <a:srgbClr val="FF0000"/>
                        </a:solidFill>
                        <a:latin typeface="Calibri"/>
                        <a:ea typeface="Times New Roman"/>
                        <a:cs typeface="Arial"/>
                      </a:endParaRPr>
                    </a:p>
                  </a:txBody>
                  <a:tcPr marL="0" marR="0" marT="0" marB="0" anchor="b"/>
                </a:tc>
              </a:tr>
              <a:tr h="118745">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170180" algn="r">
                        <a:lnSpc>
                          <a:spcPts val="935"/>
                        </a:lnSpc>
                        <a:spcBef>
                          <a:spcPts val="0"/>
                        </a:spcBef>
                        <a:spcAft>
                          <a:spcPts val="0"/>
                        </a:spcAft>
                      </a:pPr>
                      <a:r>
                        <a:rPr lang="en-US" sz="1400">
                          <a:solidFill>
                            <a:srgbClr val="FF0000"/>
                          </a:solidFill>
                        </a:rPr>
                        <a:t>2</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5.00</a:t>
                      </a:r>
                      <a:endParaRPr lang="en-US" sz="1100">
                        <a:solidFill>
                          <a:srgbClr val="FF0000"/>
                        </a:solidFill>
                        <a:latin typeface="Calibri"/>
                        <a:ea typeface="Times New Roman"/>
                        <a:cs typeface="Arial"/>
                      </a:endParaRPr>
                    </a:p>
                  </a:txBody>
                  <a:tcPr marL="0" marR="0" marT="0" marB="0" anchor="b"/>
                </a:tc>
                <a:tc>
                  <a:txBody>
                    <a:bodyPr/>
                    <a:lstStyle/>
                    <a:p>
                      <a:pPr marL="0" marR="334010" algn="r">
                        <a:lnSpc>
                          <a:spcPts val="935"/>
                        </a:lnSpc>
                        <a:spcBef>
                          <a:spcPts val="0"/>
                        </a:spcBef>
                        <a:spcAft>
                          <a:spcPts val="0"/>
                        </a:spcAft>
                      </a:pPr>
                      <a:r>
                        <a:rPr lang="en-US" sz="1400">
                          <a:solidFill>
                            <a:srgbClr val="FF0000"/>
                          </a:solidFill>
                        </a:rPr>
                        <a:t>8.0</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35"/>
                        </a:lnSpc>
                        <a:spcBef>
                          <a:spcPts val="0"/>
                        </a:spcBef>
                        <a:spcAft>
                          <a:spcPts val="0"/>
                        </a:spcAft>
                      </a:pPr>
                      <a:r>
                        <a:rPr lang="en-US" sz="1400">
                          <a:solidFill>
                            <a:srgbClr val="FF0000"/>
                          </a:solidFill>
                        </a:rPr>
                        <a:t>14.0</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17.0</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26.0</a:t>
                      </a:r>
                      <a:endParaRPr lang="en-US" sz="1100">
                        <a:solidFill>
                          <a:srgbClr val="FF0000"/>
                        </a:solidFill>
                        <a:latin typeface="Calibri"/>
                        <a:ea typeface="Times New Roman"/>
                        <a:cs typeface="Arial"/>
                      </a:endParaRPr>
                    </a:p>
                  </a:txBody>
                  <a:tcPr marL="0" marR="0" marT="0" marB="0" anchor="b"/>
                </a:tc>
                <a:tc>
                  <a:txBody>
                    <a:bodyPr/>
                    <a:lstStyle/>
                    <a:p>
                      <a:pPr marL="88900" marR="0">
                        <a:lnSpc>
                          <a:spcPts val="935"/>
                        </a:lnSpc>
                        <a:spcBef>
                          <a:spcPts val="0"/>
                        </a:spcBef>
                        <a:spcAft>
                          <a:spcPts val="0"/>
                        </a:spcAft>
                      </a:pPr>
                      <a:r>
                        <a:rPr lang="en-US" sz="1400">
                          <a:solidFill>
                            <a:srgbClr val="FF0000"/>
                          </a:solidFill>
                        </a:rPr>
                        <a:t>19.0</a:t>
                      </a:r>
                      <a:endParaRPr lang="en-US" sz="1100">
                        <a:solidFill>
                          <a:srgbClr val="FF0000"/>
                        </a:solidFill>
                        <a:latin typeface="Calibri"/>
                        <a:ea typeface="Times New Roman"/>
                        <a:cs typeface="Arial"/>
                      </a:endParaRPr>
                    </a:p>
                  </a:txBody>
                  <a:tcPr marL="0" marR="0" marT="0" marB="0" anchor="b"/>
                </a:tc>
                <a:tc>
                  <a:txBody>
                    <a:bodyPr/>
                    <a:lstStyle/>
                    <a:p>
                      <a:pPr marL="0" marR="0">
                        <a:lnSpc>
                          <a:spcPts val="935"/>
                        </a:lnSpc>
                        <a:spcBef>
                          <a:spcPts val="0"/>
                        </a:spcBef>
                        <a:spcAft>
                          <a:spcPts val="0"/>
                        </a:spcAft>
                      </a:pPr>
                      <a:r>
                        <a:rPr lang="en-US" sz="1400">
                          <a:solidFill>
                            <a:srgbClr val="FF0000"/>
                          </a:solidFill>
                        </a:rPr>
                        <a:t>21.0</a:t>
                      </a:r>
                      <a:endParaRPr lang="en-US" sz="1100">
                        <a:solidFill>
                          <a:srgbClr val="FF0000"/>
                        </a:solidFill>
                        <a:latin typeface="Calibri"/>
                        <a:ea typeface="Times New Roman"/>
                        <a:cs typeface="Arial"/>
                      </a:endParaRPr>
                    </a:p>
                  </a:txBody>
                  <a:tcPr marL="0" marR="0" marT="0" marB="0" anchor="b"/>
                </a:tc>
              </a:tr>
              <a:tr h="13716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170180" algn="r">
                        <a:lnSpc>
                          <a:spcPts val="1080"/>
                        </a:lnSpc>
                        <a:spcBef>
                          <a:spcPts val="0"/>
                        </a:spcBef>
                        <a:spcAft>
                          <a:spcPts val="0"/>
                        </a:spcAft>
                      </a:pPr>
                      <a:r>
                        <a:rPr lang="en-US" sz="1400">
                          <a:solidFill>
                            <a:srgbClr val="FF0000"/>
                          </a:solidFill>
                        </a:rPr>
                        <a:t>4</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solidFill>
                            <a:srgbClr val="FF0000"/>
                          </a:solidFill>
                        </a:rPr>
                        <a:t>4.96</a:t>
                      </a:r>
                      <a:endParaRPr lang="en-US" sz="1100">
                        <a:solidFill>
                          <a:srgbClr val="FF0000"/>
                        </a:solidFill>
                        <a:latin typeface="Calibri"/>
                        <a:ea typeface="Times New Roman"/>
                        <a:cs typeface="Arial"/>
                      </a:endParaRPr>
                    </a:p>
                  </a:txBody>
                  <a:tcPr marL="0" marR="0" marT="0" marB="0" anchor="b"/>
                </a:tc>
                <a:tc>
                  <a:txBody>
                    <a:bodyPr/>
                    <a:lstStyle/>
                    <a:p>
                      <a:pPr marL="0" marR="346710" algn="r">
                        <a:lnSpc>
                          <a:spcPts val="1080"/>
                        </a:lnSpc>
                        <a:spcBef>
                          <a:spcPts val="0"/>
                        </a:spcBef>
                        <a:spcAft>
                          <a:spcPts val="0"/>
                        </a:spcAft>
                      </a:pPr>
                      <a:r>
                        <a:rPr lang="en-US" sz="1400">
                          <a:solidFill>
                            <a:srgbClr val="FF0000"/>
                          </a:solidFill>
                        </a:rPr>
                        <a:t>12.0</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solidFill>
                            <a:srgbClr val="FF0000"/>
                          </a:solidFill>
                        </a:rPr>
                        <a:t>18.5</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solidFill>
                            <a:srgbClr val="FF0000"/>
                          </a:solidFill>
                        </a:rPr>
                        <a:t>18.5</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solidFill>
                            <a:srgbClr val="FF0000"/>
                          </a:solidFill>
                        </a:rPr>
                        <a:t>24.5</a:t>
                      </a:r>
                      <a:endParaRPr lang="en-US" sz="1100">
                        <a:solidFill>
                          <a:srgbClr val="FF0000"/>
                        </a:solidFill>
                        <a:latin typeface="Calibri"/>
                        <a:ea typeface="Times New Roman"/>
                        <a:cs typeface="Arial"/>
                      </a:endParaRPr>
                    </a:p>
                  </a:txBody>
                  <a:tcPr marL="0" marR="0" marT="0" marB="0" anchor="b"/>
                </a:tc>
                <a:tc>
                  <a:txBody>
                    <a:bodyPr/>
                    <a:lstStyle/>
                    <a:p>
                      <a:pPr marL="88900" marR="0">
                        <a:lnSpc>
                          <a:spcPts val="1080"/>
                        </a:lnSpc>
                        <a:spcBef>
                          <a:spcPts val="0"/>
                        </a:spcBef>
                        <a:spcAft>
                          <a:spcPts val="0"/>
                        </a:spcAft>
                      </a:pPr>
                      <a:r>
                        <a:rPr lang="en-US" sz="1400">
                          <a:solidFill>
                            <a:srgbClr val="FF0000"/>
                          </a:solidFill>
                        </a:rPr>
                        <a:t>13.0</a:t>
                      </a:r>
                      <a:endParaRPr lang="en-US" sz="1100">
                        <a:solidFill>
                          <a:srgbClr val="FF0000"/>
                        </a:solidFill>
                        <a:latin typeface="Calibri"/>
                        <a:ea typeface="Times New Roman"/>
                        <a:cs typeface="Arial"/>
                      </a:endParaRPr>
                    </a:p>
                  </a:txBody>
                  <a:tcPr marL="0" marR="0" marT="0" marB="0" anchor="b"/>
                </a:tc>
                <a:tc>
                  <a:txBody>
                    <a:bodyPr/>
                    <a:lstStyle/>
                    <a:p>
                      <a:pPr marL="0" marR="0">
                        <a:lnSpc>
                          <a:spcPts val="1080"/>
                        </a:lnSpc>
                        <a:spcBef>
                          <a:spcPts val="0"/>
                        </a:spcBef>
                        <a:spcAft>
                          <a:spcPts val="0"/>
                        </a:spcAft>
                      </a:pPr>
                      <a:r>
                        <a:rPr lang="en-US" sz="1400">
                          <a:solidFill>
                            <a:srgbClr val="FF0000"/>
                          </a:solidFill>
                        </a:rPr>
                        <a:t>20.5</a:t>
                      </a:r>
                      <a:endParaRPr lang="en-US" sz="1100">
                        <a:solidFill>
                          <a:srgbClr val="FF0000"/>
                        </a:solidFill>
                        <a:latin typeface="Calibri"/>
                        <a:ea typeface="Times New Roman"/>
                        <a:cs typeface="Arial"/>
                      </a:endParaRPr>
                    </a:p>
                  </a:txBody>
                  <a:tcPr marL="0" marR="0" marT="0" marB="0" anchor="b"/>
                </a:tc>
              </a:tr>
              <a:tr h="15240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170180" algn="r">
                        <a:lnSpc>
                          <a:spcPct val="115000"/>
                        </a:lnSpc>
                        <a:spcBef>
                          <a:spcPts val="0"/>
                        </a:spcBef>
                        <a:spcAft>
                          <a:spcPts val="0"/>
                        </a:spcAft>
                      </a:pPr>
                      <a:r>
                        <a:rPr lang="en-US" sz="1400">
                          <a:solidFill>
                            <a:srgbClr val="FF0000"/>
                          </a:solidFill>
                        </a:rPr>
                        <a:t>6</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4.70</a:t>
                      </a:r>
                      <a:endParaRPr lang="en-US" sz="1100">
                        <a:solidFill>
                          <a:srgbClr val="FF0000"/>
                        </a:solidFill>
                        <a:latin typeface="Calibri"/>
                        <a:ea typeface="Times New Roman"/>
                        <a:cs typeface="Arial"/>
                      </a:endParaRPr>
                    </a:p>
                  </a:txBody>
                  <a:tcPr marL="0" marR="0" marT="0" marB="0" anchor="b"/>
                </a:tc>
                <a:tc>
                  <a:txBody>
                    <a:bodyPr/>
                    <a:lstStyle/>
                    <a:p>
                      <a:pPr marL="0" marR="346710" algn="r">
                        <a:lnSpc>
                          <a:spcPct val="115000"/>
                        </a:lnSpc>
                        <a:spcBef>
                          <a:spcPts val="0"/>
                        </a:spcBef>
                        <a:spcAft>
                          <a:spcPts val="0"/>
                        </a:spcAft>
                      </a:pPr>
                      <a:r>
                        <a:rPr lang="en-US" sz="1400">
                          <a:solidFill>
                            <a:srgbClr val="FF0000"/>
                          </a:solidFill>
                        </a:rPr>
                        <a:t>13.5</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19.5</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19.5</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22.5</a:t>
                      </a:r>
                      <a:endParaRPr lang="en-US" sz="1100">
                        <a:solidFill>
                          <a:srgbClr val="FF0000"/>
                        </a:solidFill>
                        <a:latin typeface="Calibri"/>
                        <a:ea typeface="Times New Roman"/>
                        <a:cs typeface="Arial"/>
                      </a:endParaRPr>
                    </a:p>
                  </a:txBody>
                  <a:tcPr marL="0" marR="0" marT="0" marB="0" anchor="b"/>
                </a:tc>
                <a:tc>
                  <a:txBody>
                    <a:bodyPr/>
                    <a:lstStyle/>
                    <a:p>
                      <a:pPr marL="88900" marR="0">
                        <a:lnSpc>
                          <a:spcPct val="115000"/>
                        </a:lnSpc>
                        <a:spcBef>
                          <a:spcPts val="0"/>
                        </a:spcBef>
                        <a:spcAft>
                          <a:spcPts val="0"/>
                        </a:spcAft>
                      </a:pPr>
                      <a:r>
                        <a:rPr lang="en-US" sz="1400">
                          <a:solidFill>
                            <a:srgbClr val="FF0000"/>
                          </a:solidFill>
                        </a:rPr>
                        <a:t>12.5</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r>
                        <a:rPr lang="en-US" sz="1400">
                          <a:solidFill>
                            <a:srgbClr val="FF0000"/>
                          </a:solidFill>
                        </a:rPr>
                        <a:t>18.0</a:t>
                      </a:r>
                      <a:endParaRPr lang="en-US" sz="1100">
                        <a:solidFill>
                          <a:srgbClr val="FF0000"/>
                        </a:solidFill>
                        <a:latin typeface="Calibri"/>
                        <a:ea typeface="Times New Roman"/>
                        <a:cs typeface="Arial"/>
                      </a:endParaRPr>
                    </a:p>
                  </a:txBody>
                  <a:tcPr marL="0" marR="0" marT="0" marB="0" anchor="b"/>
                </a:tc>
              </a:tr>
              <a:tr h="13716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3">
                  <a:txBody>
                    <a:bodyPr/>
                    <a:lstStyle/>
                    <a:p>
                      <a:pPr marL="0" marR="54610" algn="r">
                        <a:lnSpc>
                          <a:spcPct val="115000"/>
                        </a:lnSpc>
                        <a:spcBef>
                          <a:spcPts val="0"/>
                        </a:spcBef>
                        <a:spcAft>
                          <a:spcPts val="0"/>
                        </a:spcAft>
                      </a:pPr>
                      <a:r>
                        <a:rPr lang="en-US" sz="1400">
                          <a:solidFill>
                            <a:srgbClr val="FF0000"/>
                          </a:solidFill>
                        </a:rPr>
                        <a:t>•= Control  * = significant P&lt;0.005</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gridSpan="4">
                  <a:txBody>
                    <a:bodyPr/>
                    <a:lstStyle/>
                    <a:p>
                      <a:pPr marL="38100" marR="0">
                        <a:lnSpc>
                          <a:spcPct val="115000"/>
                        </a:lnSpc>
                        <a:spcBef>
                          <a:spcPts val="0"/>
                        </a:spcBef>
                        <a:spcAft>
                          <a:spcPts val="0"/>
                        </a:spcAft>
                      </a:pPr>
                      <a:r>
                        <a:rPr lang="en-US" sz="1400">
                          <a:solidFill>
                            <a:srgbClr val="FF0000"/>
                          </a:solidFill>
                        </a:rPr>
                        <a:t>** = significant P&lt;0.001  # # = significant p&lt;0.001 (from control)</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57200"/>
            <a:ext cx="8534400" cy="5262979"/>
          </a:xfrm>
          <a:prstGeom prst="rect">
            <a:avLst/>
          </a:prstGeom>
        </p:spPr>
        <p:txBody>
          <a:bodyPr wrap="square">
            <a:spAutoFit/>
          </a:bodyPr>
          <a:lstStyle/>
          <a:p>
            <a:pPr algn="l" rtl="0"/>
            <a:r>
              <a:rPr lang="en-US" sz="2400" dirty="0">
                <a:latin typeface="Times New Roman" pitchFamily="18" charset="0"/>
                <a:cs typeface="Times New Roman" pitchFamily="18" charset="0"/>
              </a:rPr>
              <a:t>Tables (5 and 6) show the changes in blood urea and </a:t>
            </a:r>
            <a:r>
              <a:rPr lang="en-US" sz="2400" dirty="0" err="1">
                <a:latin typeface="Times New Roman" pitchFamily="18" charset="0"/>
                <a:cs typeface="Times New Roman" pitchFamily="18" charset="0"/>
              </a:rPr>
              <a:t>creatinine</a:t>
            </a:r>
            <a:r>
              <a:rPr lang="en-US" sz="2400" dirty="0">
                <a:latin typeface="Times New Roman" pitchFamily="18" charset="0"/>
                <a:cs typeface="Times New Roman" pitchFamily="18" charset="0"/>
              </a:rPr>
              <a:t>, as affected by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with and without ginger. Ginger show very high effect (p&lt;0.001) on decreasing blood urea in all administrations used. In contrast to this observation, cadmium caused elevation to blood </a:t>
            </a:r>
            <a:r>
              <a:rPr lang="en-US" sz="2400" dirty="0" err="1">
                <a:latin typeface="Times New Roman" pitchFamily="18" charset="0"/>
                <a:cs typeface="Times New Roman" pitchFamily="18" charset="0"/>
              </a:rPr>
              <a:t>creatinine</a:t>
            </a:r>
            <a:r>
              <a:rPr lang="en-US" sz="2400" dirty="0">
                <a:latin typeface="Times New Roman" pitchFamily="18" charset="0"/>
                <a:cs typeface="Times New Roman" pitchFamily="18" charset="0"/>
              </a:rPr>
              <a:t> but there was no significant effect of ginger on blood </a:t>
            </a:r>
            <a:r>
              <a:rPr lang="en-US" sz="2400" dirty="0" err="1">
                <a:latin typeface="Times New Roman" pitchFamily="18" charset="0"/>
                <a:cs typeface="Times New Roman" pitchFamily="18" charset="0"/>
              </a:rPr>
              <a:t>creatinine</a:t>
            </a:r>
            <a:r>
              <a:rPr lang="en-US" sz="2400" dirty="0">
                <a:latin typeface="Times New Roman" pitchFamily="18" charset="0"/>
                <a:cs typeface="Times New Roman" pitchFamily="18" charset="0"/>
              </a:rPr>
              <a:t> in </a:t>
            </a:r>
            <a:r>
              <a:rPr lang="en-US" sz="2400" dirty="0" err="1">
                <a:latin typeface="Times New Roman" pitchFamily="18" charset="0"/>
                <a:cs typeface="Times New Roman" pitchFamily="18" charset="0"/>
              </a:rPr>
              <a:t>alladministrations</a:t>
            </a:r>
            <a:r>
              <a:rPr lang="en-US" sz="2400" dirty="0">
                <a:latin typeface="Times New Roman" pitchFamily="18" charset="0"/>
                <a:cs typeface="Times New Roman" pitchFamily="18" charset="0"/>
              </a:rPr>
              <a:t>. Therefore, we could conclude that ginger may have a beneficial effect for urea removal from plasma and it may be considered as a therapeutic herb to manage renal function in patient with uremia but with a little reducing effect on </a:t>
            </a:r>
            <a:r>
              <a:rPr lang="en-US" sz="2400" dirty="0" err="1">
                <a:latin typeface="Times New Roman" pitchFamily="18" charset="0"/>
                <a:cs typeface="Times New Roman" pitchFamily="18" charset="0"/>
              </a:rPr>
              <a:t>creatinine</a:t>
            </a:r>
            <a:r>
              <a:rPr lang="en-US" sz="2400" dirty="0">
                <a:latin typeface="Times New Roman" pitchFamily="18" charset="0"/>
                <a:cs typeface="Times New Roman" pitchFamily="18" charset="0"/>
              </a:rPr>
              <a:t> levels</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This finding is in full agreement with that proposed by </a:t>
            </a:r>
            <a:r>
              <a:rPr lang="en-US" sz="2400" dirty="0" err="1">
                <a:latin typeface="Times New Roman" pitchFamily="18" charset="0"/>
                <a:cs typeface="Times New Roman" pitchFamily="18" charset="0"/>
              </a:rPr>
              <a:t>Mehrdad</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(2007). Also </a:t>
            </a:r>
            <a:r>
              <a:rPr lang="en-US" sz="2400" dirty="0" err="1">
                <a:latin typeface="Times New Roman" pitchFamily="18" charset="0"/>
                <a:cs typeface="Times New Roman" pitchFamily="18" charset="0"/>
              </a:rPr>
              <a:t>Ajith</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(2006) reported that, ethanol extract of ginger alone and in combination with vitamin E partially ameliorated </a:t>
            </a:r>
            <a:r>
              <a:rPr lang="en-US" sz="2400" dirty="0" err="1">
                <a:latin typeface="Times New Roman" pitchFamily="18" charset="0"/>
                <a:cs typeface="Times New Roman" pitchFamily="18" charset="0"/>
              </a:rPr>
              <a:t>cisplatin</a:t>
            </a:r>
            <a:r>
              <a:rPr lang="en-US" sz="2400" dirty="0">
                <a:latin typeface="Times New Roman" pitchFamily="18" charset="0"/>
                <a:cs typeface="Times New Roman" pitchFamily="18" charset="0"/>
              </a:rPr>
              <a:t>-induced </a:t>
            </a:r>
            <a:r>
              <a:rPr lang="en-US" sz="2400" dirty="0" err="1">
                <a:latin typeface="Times New Roman" pitchFamily="18" charset="0"/>
                <a:cs typeface="Times New Roman" pitchFamily="18" charset="0"/>
              </a:rPr>
              <a:t>nephrotoxicity</a:t>
            </a:r>
            <a:r>
              <a:rPr lang="en-US" sz="2400" dirty="0">
                <a:latin typeface="Times New Roman" pitchFamily="18" charset="0"/>
                <a:cs typeface="Times New Roman" pitchFamily="18" charset="0"/>
              </a:rPr>
              <a:t>.</a:t>
            </a:r>
          </a:p>
          <a:p>
            <a:pPr algn="l" rtl="0"/>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400" i="1" dirty="0" smtClean="0">
                <a:solidFill>
                  <a:srgbClr val="FF0000"/>
                </a:solidFill>
                <a:latin typeface="Times New Roman" pitchFamily="18" charset="0"/>
                <a:cs typeface="Times New Roman" pitchFamily="18" charset="0"/>
              </a:rPr>
              <a:t>Table (5): Effect of </a:t>
            </a:r>
            <a:r>
              <a:rPr lang="en-US" sz="2400" i="1" dirty="0" err="1" smtClean="0">
                <a:solidFill>
                  <a:srgbClr val="FF0000"/>
                </a:solidFill>
                <a:latin typeface="Times New Roman" pitchFamily="18" charset="0"/>
                <a:cs typeface="Times New Roman" pitchFamily="18" charset="0"/>
              </a:rPr>
              <a:t>Cd</a:t>
            </a:r>
            <a:r>
              <a:rPr lang="en-US" sz="2400" i="1" dirty="0" smtClean="0">
                <a:solidFill>
                  <a:srgbClr val="FF0000"/>
                </a:solidFill>
                <a:latin typeface="Times New Roman" pitchFamily="18" charset="0"/>
                <a:cs typeface="Times New Roman" pitchFamily="18" charset="0"/>
              </a:rPr>
              <a:t> with and without ginger on serum blood urea.</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endParaRPr lang="ar-SA" sz="2400"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381001" y="2307844"/>
          <a:ext cx="8534399" cy="3178559"/>
        </p:xfrm>
        <a:graphic>
          <a:graphicData uri="http://schemas.openxmlformats.org/drawingml/2006/table">
            <a:tbl>
              <a:tblPr>
                <a:tableStyleId>{3C2FFA5D-87B4-456A-9821-1D502468CF0F}</a:tableStyleId>
              </a:tblPr>
              <a:tblGrid>
                <a:gridCol w="43257"/>
                <a:gridCol w="705624"/>
                <a:gridCol w="882030"/>
                <a:gridCol w="1176039"/>
                <a:gridCol w="1078037"/>
                <a:gridCol w="1156439"/>
                <a:gridCol w="1274043"/>
                <a:gridCol w="1176039"/>
                <a:gridCol w="999634"/>
                <a:gridCol w="43257"/>
              </a:tblGrid>
              <a:tr h="39732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63500" marR="0">
                        <a:lnSpc>
                          <a:spcPct val="115000"/>
                        </a:lnSpc>
                        <a:spcBef>
                          <a:spcPts val="0"/>
                        </a:spcBef>
                        <a:spcAft>
                          <a:spcPts val="0"/>
                        </a:spcAft>
                      </a:pPr>
                      <a:r>
                        <a:rPr lang="en-US" sz="1400" dirty="0">
                          <a:solidFill>
                            <a:srgbClr val="FF0000"/>
                          </a:solidFill>
                        </a:rPr>
                        <a:t>Week</a:t>
                      </a:r>
                      <a:endParaRPr lang="en-US" sz="1100" dirty="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3">
                  <a:txBody>
                    <a:bodyPr/>
                    <a:lstStyle/>
                    <a:p>
                      <a:pPr marL="127000" marR="0">
                        <a:lnSpc>
                          <a:spcPct val="115000"/>
                        </a:lnSpc>
                        <a:spcBef>
                          <a:spcPts val="0"/>
                        </a:spcBef>
                        <a:spcAft>
                          <a:spcPts val="0"/>
                        </a:spcAft>
                      </a:pPr>
                      <a:r>
                        <a:rPr lang="en-US" sz="1400" dirty="0">
                          <a:solidFill>
                            <a:srgbClr val="FF0000"/>
                          </a:solidFill>
                        </a:rPr>
                        <a:t>Serum Blood Urea concentration (units/l)</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9732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9732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76200" marR="0">
                        <a:lnSpc>
                          <a:spcPts val="1075"/>
                        </a:lnSpc>
                        <a:spcBef>
                          <a:spcPts val="0"/>
                        </a:spcBef>
                        <a:spcAft>
                          <a:spcPts val="0"/>
                        </a:spcAft>
                      </a:pPr>
                      <a:r>
                        <a:rPr lang="en-US" sz="1400">
                          <a:solidFill>
                            <a:srgbClr val="FF0000"/>
                          </a:solidFill>
                        </a:rPr>
                        <a:t>Group1•</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75"/>
                        </a:lnSpc>
                        <a:spcBef>
                          <a:spcPts val="0"/>
                        </a:spcBef>
                        <a:spcAft>
                          <a:spcPts val="0"/>
                        </a:spcAft>
                      </a:pPr>
                      <a:r>
                        <a:rPr lang="en-US" sz="1400">
                          <a:solidFill>
                            <a:srgbClr val="FF0000"/>
                          </a:solidFill>
                        </a:rPr>
                        <a:t>Group2 ##</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1075"/>
                        </a:lnSpc>
                        <a:spcBef>
                          <a:spcPts val="0"/>
                        </a:spcBef>
                        <a:spcAft>
                          <a:spcPts val="0"/>
                        </a:spcAft>
                      </a:pPr>
                      <a:r>
                        <a:rPr lang="en-US" sz="1400">
                          <a:solidFill>
                            <a:srgbClr val="FF0000"/>
                          </a:solidFill>
                        </a:rPr>
                        <a:t>Group3 ##</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1075"/>
                        </a:lnSpc>
                        <a:spcBef>
                          <a:spcPts val="0"/>
                        </a:spcBef>
                        <a:spcAft>
                          <a:spcPts val="0"/>
                        </a:spcAft>
                      </a:pPr>
                      <a:r>
                        <a:rPr lang="en-US" sz="1400">
                          <a:solidFill>
                            <a:srgbClr val="FF0000"/>
                          </a:solidFill>
                        </a:rPr>
                        <a:t>Group4 ##</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75"/>
                        </a:lnSpc>
                        <a:spcBef>
                          <a:spcPts val="0"/>
                        </a:spcBef>
                        <a:spcAft>
                          <a:spcPts val="0"/>
                        </a:spcAft>
                      </a:pPr>
                      <a:r>
                        <a:rPr lang="en-US" sz="1400">
                          <a:solidFill>
                            <a:srgbClr val="FF0000"/>
                          </a:solidFill>
                        </a:rPr>
                        <a:t>Group5**</a:t>
                      </a:r>
                      <a:endParaRPr lang="en-US" sz="1100">
                        <a:solidFill>
                          <a:srgbClr val="FF0000"/>
                        </a:solidFill>
                        <a:latin typeface="Calibri"/>
                        <a:ea typeface="Times New Roman"/>
                        <a:cs typeface="Arial"/>
                      </a:endParaRPr>
                    </a:p>
                  </a:txBody>
                  <a:tcPr marL="0" marR="0" marT="0" marB="0" anchor="b"/>
                </a:tc>
                <a:tc>
                  <a:txBody>
                    <a:bodyPr/>
                    <a:lstStyle/>
                    <a:p>
                      <a:pPr marL="25400" marR="0">
                        <a:lnSpc>
                          <a:spcPts val="1075"/>
                        </a:lnSpc>
                        <a:spcBef>
                          <a:spcPts val="0"/>
                        </a:spcBef>
                        <a:spcAft>
                          <a:spcPts val="0"/>
                        </a:spcAft>
                      </a:pPr>
                      <a:r>
                        <a:rPr lang="en-US" sz="1400">
                          <a:solidFill>
                            <a:srgbClr val="FF0000"/>
                          </a:solidFill>
                        </a:rPr>
                        <a:t>Group6**</a:t>
                      </a:r>
                      <a:endParaRPr lang="en-US" sz="1100">
                        <a:solidFill>
                          <a:srgbClr val="FF0000"/>
                        </a:solidFill>
                        <a:latin typeface="Calibri"/>
                        <a:ea typeface="Times New Roman"/>
                        <a:cs typeface="Arial"/>
                      </a:endParaRPr>
                    </a:p>
                  </a:txBody>
                  <a:tcPr marL="0" marR="0" marT="0" marB="0" anchor="b"/>
                </a:tc>
                <a:tc>
                  <a:txBody>
                    <a:bodyPr/>
                    <a:lstStyle/>
                    <a:p>
                      <a:pPr marL="38100" marR="0">
                        <a:lnSpc>
                          <a:spcPts val="1075"/>
                        </a:lnSpc>
                        <a:spcBef>
                          <a:spcPts val="0"/>
                        </a:spcBef>
                        <a:spcAft>
                          <a:spcPts val="0"/>
                        </a:spcAft>
                      </a:pPr>
                      <a:r>
                        <a:rPr lang="en-US" sz="1400">
                          <a:solidFill>
                            <a:srgbClr val="FF0000"/>
                          </a:solidFill>
                        </a:rPr>
                        <a:t>Group7**</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9732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203200" marR="0">
                        <a:lnSpc>
                          <a:spcPts val="905"/>
                        </a:lnSpc>
                        <a:spcBef>
                          <a:spcPts val="0"/>
                        </a:spcBef>
                        <a:spcAft>
                          <a:spcPts val="0"/>
                        </a:spcAft>
                      </a:pPr>
                      <a:r>
                        <a:rPr lang="en-US" sz="1400">
                          <a:solidFill>
                            <a:srgbClr val="FF0000"/>
                          </a:solidFill>
                        </a:rPr>
                        <a:t>2</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05"/>
                        </a:lnSpc>
                        <a:spcBef>
                          <a:spcPts val="0"/>
                        </a:spcBef>
                        <a:spcAft>
                          <a:spcPts val="0"/>
                        </a:spcAft>
                      </a:pPr>
                      <a:r>
                        <a:rPr lang="en-US" sz="1400">
                          <a:solidFill>
                            <a:srgbClr val="FF0000"/>
                          </a:solidFill>
                        </a:rPr>
                        <a:t>23.0</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05"/>
                        </a:lnSpc>
                        <a:spcBef>
                          <a:spcPts val="0"/>
                        </a:spcBef>
                        <a:spcAft>
                          <a:spcPts val="0"/>
                        </a:spcAft>
                      </a:pPr>
                      <a:r>
                        <a:rPr lang="en-US" sz="1400">
                          <a:solidFill>
                            <a:srgbClr val="FF0000"/>
                          </a:solidFill>
                        </a:rPr>
                        <a:t>29.0</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905"/>
                        </a:lnSpc>
                        <a:spcBef>
                          <a:spcPts val="0"/>
                        </a:spcBef>
                        <a:spcAft>
                          <a:spcPts val="0"/>
                        </a:spcAft>
                      </a:pPr>
                      <a:r>
                        <a:rPr lang="en-US" sz="1400">
                          <a:solidFill>
                            <a:srgbClr val="FF0000"/>
                          </a:solidFill>
                        </a:rPr>
                        <a:t>31.50</a:t>
                      </a:r>
                      <a:endParaRPr lang="en-US" sz="1100">
                        <a:solidFill>
                          <a:srgbClr val="FF0000"/>
                        </a:solidFill>
                        <a:latin typeface="Calibri"/>
                        <a:ea typeface="Times New Roman"/>
                        <a:cs typeface="Arial"/>
                      </a:endParaRPr>
                    </a:p>
                  </a:txBody>
                  <a:tcPr marL="0" marR="0" marT="0" marB="0" anchor="b"/>
                </a:tc>
                <a:tc>
                  <a:txBody>
                    <a:bodyPr/>
                    <a:lstStyle/>
                    <a:p>
                      <a:pPr marL="114300" marR="0">
                        <a:lnSpc>
                          <a:spcPts val="905"/>
                        </a:lnSpc>
                        <a:spcBef>
                          <a:spcPts val="0"/>
                        </a:spcBef>
                        <a:spcAft>
                          <a:spcPts val="0"/>
                        </a:spcAft>
                      </a:pPr>
                      <a:r>
                        <a:rPr lang="en-US" sz="1400">
                          <a:solidFill>
                            <a:srgbClr val="FF0000"/>
                          </a:solidFill>
                        </a:rPr>
                        <a:t>32.25</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05"/>
                        </a:lnSpc>
                        <a:spcBef>
                          <a:spcPts val="0"/>
                        </a:spcBef>
                        <a:spcAft>
                          <a:spcPts val="0"/>
                        </a:spcAft>
                      </a:pPr>
                      <a:r>
                        <a:rPr lang="en-US" sz="1400">
                          <a:solidFill>
                            <a:srgbClr val="FF0000"/>
                          </a:solidFill>
                        </a:rPr>
                        <a:t>38.85</a:t>
                      </a:r>
                      <a:endParaRPr lang="en-US" sz="1100">
                        <a:solidFill>
                          <a:srgbClr val="FF0000"/>
                        </a:solidFill>
                        <a:latin typeface="Calibri"/>
                        <a:ea typeface="Times New Roman"/>
                        <a:cs typeface="Arial"/>
                      </a:endParaRPr>
                    </a:p>
                  </a:txBody>
                  <a:tcPr marL="0" marR="0" marT="0" marB="0" anchor="b"/>
                </a:tc>
                <a:tc>
                  <a:txBody>
                    <a:bodyPr/>
                    <a:lstStyle/>
                    <a:p>
                      <a:pPr marL="25400" marR="0">
                        <a:lnSpc>
                          <a:spcPts val="905"/>
                        </a:lnSpc>
                        <a:spcBef>
                          <a:spcPts val="0"/>
                        </a:spcBef>
                        <a:spcAft>
                          <a:spcPts val="0"/>
                        </a:spcAft>
                      </a:pPr>
                      <a:r>
                        <a:rPr lang="en-US" sz="1400">
                          <a:solidFill>
                            <a:srgbClr val="FF0000"/>
                          </a:solidFill>
                        </a:rPr>
                        <a:t>39.50</a:t>
                      </a:r>
                      <a:endParaRPr lang="en-US" sz="1100">
                        <a:solidFill>
                          <a:srgbClr val="FF0000"/>
                        </a:solidFill>
                        <a:latin typeface="Calibri"/>
                        <a:ea typeface="Times New Roman"/>
                        <a:cs typeface="Arial"/>
                      </a:endParaRPr>
                    </a:p>
                  </a:txBody>
                  <a:tcPr marL="0" marR="0" marT="0" marB="0" anchor="b"/>
                </a:tc>
                <a:tc>
                  <a:txBody>
                    <a:bodyPr/>
                    <a:lstStyle/>
                    <a:p>
                      <a:pPr marL="38100" marR="0">
                        <a:lnSpc>
                          <a:spcPts val="905"/>
                        </a:lnSpc>
                        <a:spcBef>
                          <a:spcPts val="0"/>
                        </a:spcBef>
                        <a:spcAft>
                          <a:spcPts val="0"/>
                        </a:spcAft>
                      </a:pPr>
                      <a:r>
                        <a:rPr lang="en-US" sz="1400">
                          <a:solidFill>
                            <a:srgbClr val="FF0000"/>
                          </a:solidFill>
                        </a:rPr>
                        <a:t>40.75</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9732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203200" marR="0">
                        <a:lnSpc>
                          <a:spcPct val="115000"/>
                        </a:lnSpc>
                        <a:spcBef>
                          <a:spcPts val="0"/>
                        </a:spcBef>
                        <a:spcAft>
                          <a:spcPts val="0"/>
                        </a:spcAft>
                      </a:pPr>
                      <a:r>
                        <a:rPr lang="en-US" sz="1400">
                          <a:solidFill>
                            <a:srgbClr val="FF0000"/>
                          </a:solidFill>
                        </a:rPr>
                        <a:t>4</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26.0</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31.0</a:t>
                      </a:r>
                      <a:endParaRPr lang="en-US" sz="1100">
                        <a:solidFill>
                          <a:srgbClr val="FF0000"/>
                        </a:solidFill>
                        <a:latin typeface="Calibri"/>
                        <a:ea typeface="Times New Roman"/>
                        <a:cs typeface="Arial"/>
                      </a:endParaRPr>
                    </a:p>
                  </a:txBody>
                  <a:tcPr marL="0" marR="0" marT="0" marB="0" anchor="b"/>
                </a:tc>
                <a:tc>
                  <a:txBody>
                    <a:bodyPr/>
                    <a:lstStyle/>
                    <a:p>
                      <a:pPr marL="50800" marR="0">
                        <a:lnSpc>
                          <a:spcPct val="115000"/>
                        </a:lnSpc>
                        <a:spcBef>
                          <a:spcPts val="0"/>
                        </a:spcBef>
                        <a:spcAft>
                          <a:spcPts val="0"/>
                        </a:spcAft>
                      </a:pPr>
                      <a:r>
                        <a:rPr lang="en-US" sz="1400">
                          <a:solidFill>
                            <a:srgbClr val="FF0000"/>
                          </a:solidFill>
                        </a:rPr>
                        <a:t>31.85</a:t>
                      </a:r>
                      <a:endParaRPr lang="en-US" sz="1100">
                        <a:solidFill>
                          <a:srgbClr val="FF0000"/>
                        </a:solidFill>
                        <a:latin typeface="Calibri"/>
                        <a:ea typeface="Times New Roman"/>
                        <a:cs typeface="Arial"/>
                      </a:endParaRPr>
                    </a:p>
                  </a:txBody>
                  <a:tcPr marL="0" marR="0" marT="0" marB="0" anchor="b"/>
                </a:tc>
                <a:tc>
                  <a:txBody>
                    <a:bodyPr/>
                    <a:lstStyle/>
                    <a:p>
                      <a:pPr marL="114300" marR="0">
                        <a:lnSpc>
                          <a:spcPct val="115000"/>
                        </a:lnSpc>
                        <a:spcBef>
                          <a:spcPts val="0"/>
                        </a:spcBef>
                        <a:spcAft>
                          <a:spcPts val="0"/>
                        </a:spcAft>
                      </a:pPr>
                      <a:r>
                        <a:rPr lang="en-US" sz="1400">
                          <a:solidFill>
                            <a:srgbClr val="FF0000"/>
                          </a:solidFill>
                        </a:rPr>
                        <a:t>32.75</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38.00</a:t>
                      </a:r>
                      <a:endParaRPr lang="en-US" sz="1100">
                        <a:solidFill>
                          <a:srgbClr val="FF0000"/>
                        </a:solidFill>
                        <a:latin typeface="Calibri"/>
                        <a:ea typeface="Times New Roman"/>
                        <a:cs typeface="Arial"/>
                      </a:endParaRPr>
                    </a:p>
                  </a:txBody>
                  <a:tcPr marL="0" marR="0" marT="0" marB="0" anchor="b"/>
                </a:tc>
                <a:tc>
                  <a:txBody>
                    <a:bodyPr/>
                    <a:lstStyle/>
                    <a:p>
                      <a:pPr marL="25400" marR="0">
                        <a:lnSpc>
                          <a:spcPct val="115000"/>
                        </a:lnSpc>
                        <a:spcBef>
                          <a:spcPts val="0"/>
                        </a:spcBef>
                        <a:spcAft>
                          <a:spcPts val="0"/>
                        </a:spcAft>
                      </a:pPr>
                      <a:r>
                        <a:rPr lang="en-US" sz="1400">
                          <a:solidFill>
                            <a:srgbClr val="FF0000"/>
                          </a:solidFill>
                        </a:rPr>
                        <a:t>39.10</a:t>
                      </a:r>
                      <a:endParaRPr lang="en-US" sz="1100">
                        <a:solidFill>
                          <a:srgbClr val="FF0000"/>
                        </a:solidFill>
                        <a:latin typeface="Calibri"/>
                        <a:ea typeface="Times New Roman"/>
                        <a:cs typeface="Arial"/>
                      </a:endParaRPr>
                    </a:p>
                  </a:txBody>
                  <a:tcPr marL="0" marR="0" marT="0" marB="0" anchor="b"/>
                </a:tc>
                <a:tc>
                  <a:txBody>
                    <a:bodyPr/>
                    <a:lstStyle/>
                    <a:p>
                      <a:pPr marL="38100" marR="0">
                        <a:lnSpc>
                          <a:spcPct val="115000"/>
                        </a:lnSpc>
                        <a:spcBef>
                          <a:spcPts val="0"/>
                        </a:spcBef>
                        <a:spcAft>
                          <a:spcPts val="0"/>
                        </a:spcAft>
                      </a:pPr>
                      <a:r>
                        <a:rPr lang="en-US" sz="1400">
                          <a:solidFill>
                            <a:srgbClr val="FF0000"/>
                          </a:solidFill>
                        </a:rPr>
                        <a:t>40.50</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97320">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203200" marR="0">
                        <a:lnSpc>
                          <a:spcPct val="115000"/>
                        </a:lnSpc>
                        <a:spcBef>
                          <a:spcPts val="0"/>
                        </a:spcBef>
                        <a:spcAft>
                          <a:spcPts val="0"/>
                        </a:spcAft>
                      </a:pPr>
                      <a:r>
                        <a:rPr lang="en-US" sz="1400">
                          <a:solidFill>
                            <a:srgbClr val="FF0000"/>
                          </a:solidFill>
                        </a:rPr>
                        <a:t>6</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28.5</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31.5</a:t>
                      </a:r>
                      <a:endParaRPr lang="en-US" sz="1100">
                        <a:solidFill>
                          <a:srgbClr val="FF0000"/>
                        </a:solidFill>
                        <a:latin typeface="Calibri"/>
                        <a:ea typeface="Times New Roman"/>
                        <a:cs typeface="Arial"/>
                      </a:endParaRPr>
                    </a:p>
                  </a:txBody>
                  <a:tcPr marL="0" marR="0" marT="0" marB="0" anchor="b"/>
                </a:tc>
                <a:tc>
                  <a:txBody>
                    <a:bodyPr/>
                    <a:lstStyle/>
                    <a:p>
                      <a:pPr marL="50800" marR="0">
                        <a:lnSpc>
                          <a:spcPct val="115000"/>
                        </a:lnSpc>
                        <a:spcBef>
                          <a:spcPts val="0"/>
                        </a:spcBef>
                        <a:spcAft>
                          <a:spcPts val="0"/>
                        </a:spcAft>
                      </a:pPr>
                      <a:r>
                        <a:rPr lang="en-US" sz="1400">
                          <a:solidFill>
                            <a:srgbClr val="FF0000"/>
                          </a:solidFill>
                        </a:rPr>
                        <a:t>32.10</a:t>
                      </a:r>
                      <a:endParaRPr lang="en-US" sz="1100">
                        <a:solidFill>
                          <a:srgbClr val="FF0000"/>
                        </a:solidFill>
                        <a:latin typeface="Calibri"/>
                        <a:ea typeface="Times New Roman"/>
                        <a:cs typeface="Arial"/>
                      </a:endParaRPr>
                    </a:p>
                  </a:txBody>
                  <a:tcPr marL="0" marR="0" marT="0" marB="0" anchor="b"/>
                </a:tc>
                <a:tc>
                  <a:txBody>
                    <a:bodyPr/>
                    <a:lstStyle/>
                    <a:p>
                      <a:pPr marL="114300" marR="0">
                        <a:lnSpc>
                          <a:spcPct val="115000"/>
                        </a:lnSpc>
                        <a:spcBef>
                          <a:spcPts val="0"/>
                        </a:spcBef>
                        <a:spcAft>
                          <a:spcPts val="0"/>
                        </a:spcAft>
                      </a:pPr>
                      <a:r>
                        <a:rPr lang="en-US" sz="1400">
                          <a:solidFill>
                            <a:srgbClr val="FF0000"/>
                          </a:solidFill>
                        </a:rPr>
                        <a:t>33.10</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37.50</a:t>
                      </a:r>
                      <a:endParaRPr lang="en-US" sz="1100">
                        <a:solidFill>
                          <a:srgbClr val="FF0000"/>
                        </a:solidFill>
                        <a:latin typeface="Calibri"/>
                        <a:ea typeface="Times New Roman"/>
                        <a:cs typeface="Arial"/>
                      </a:endParaRPr>
                    </a:p>
                  </a:txBody>
                  <a:tcPr marL="0" marR="0" marT="0" marB="0" anchor="b"/>
                </a:tc>
                <a:tc>
                  <a:txBody>
                    <a:bodyPr/>
                    <a:lstStyle/>
                    <a:p>
                      <a:pPr marL="25400" marR="0">
                        <a:lnSpc>
                          <a:spcPct val="115000"/>
                        </a:lnSpc>
                        <a:spcBef>
                          <a:spcPts val="0"/>
                        </a:spcBef>
                        <a:spcAft>
                          <a:spcPts val="0"/>
                        </a:spcAft>
                      </a:pPr>
                      <a:r>
                        <a:rPr lang="en-US" sz="1400">
                          <a:solidFill>
                            <a:srgbClr val="FF0000"/>
                          </a:solidFill>
                        </a:rPr>
                        <a:t>38.50</a:t>
                      </a:r>
                      <a:endParaRPr lang="en-US" sz="1100">
                        <a:solidFill>
                          <a:srgbClr val="FF0000"/>
                        </a:solidFill>
                        <a:latin typeface="Calibri"/>
                        <a:ea typeface="Times New Roman"/>
                        <a:cs typeface="Arial"/>
                      </a:endParaRPr>
                    </a:p>
                  </a:txBody>
                  <a:tcPr marL="0" marR="0" marT="0" marB="0" anchor="b"/>
                </a:tc>
                <a:tc>
                  <a:txBody>
                    <a:bodyPr/>
                    <a:lstStyle/>
                    <a:p>
                      <a:pPr marL="38100" marR="0">
                        <a:lnSpc>
                          <a:spcPct val="115000"/>
                        </a:lnSpc>
                        <a:spcBef>
                          <a:spcPts val="0"/>
                        </a:spcBef>
                        <a:spcAft>
                          <a:spcPts val="0"/>
                        </a:spcAft>
                      </a:pPr>
                      <a:r>
                        <a:rPr lang="en-US" sz="1400">
                          <a:solidFill>
                            <a:srgbClr val="FF0000"/>
                          </a:solidFill>
                        </a:rPr>
                        <a:t>40.10</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794639">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3">
                  <a:txBody>
                    <a:bodyPr/>
                    <a:lstStyle/>
                    <a:p>
                      <a:pPr marL="190500" marR="0">
                        <a:lnSpc>
                          <a:spcPct val="115000"/>
                        </a:lnSpc>
                        <a:spcBef>
                          <a:spcPts val="0"/>
                        </a:spcBef>
                        <a:spcAft>
                          <a:spcPts val="0"/>
                        </a:spcAft>
                      </a:pPr>
                      <a:r>
                        <a:rPr lang="en-US" sz="1400">
                          <a:solidFill>
                            <a:srgbClr val="FF0000"/>
                          </a:solidFill>
                        </a:rPr>
                        <a:t>•= Control  * = significant P&lt;0.005</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gridSpan="4">
                  <a:txBody>
                    <a:bodyPr/>
                    <a:lstStyle/>
                    <a:p>
                      <a:pPr marL="101600" marR="0">
                        <a:lnSpc>
                          <a:spcPct val="115000"/>
                        </a:lnSpc>
                        <a:spcBef>
                          <a:spcPts val="0"/>
                        </a:spcBef>
                        <a:spcAft>
                          <a:spcPts val="0"/>
                        </a:spcAft>
                      </a:pPr>
                      <a:r>
                        <a:rPr lang="en-US" sz="1400">
                          <a:solidFill>
                            <a:srgbClr val="FF0000"/>
                          </a:solidFill>
                        </a:rPr>
                        <a:t>** = significant P&lt;0.001  # # = significant p&lt;0.001 (from control)</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rtl="0"/>
            <a:r>
              <a:rPr lang="en-US" sz="2400" i="1" dirty="0" smtClean="0">
                <a:solidFill>
                  <a:srgbClr val="FF0000"/>
                </a:solidFill>
                <a:latin typeface="Times New Roman" pitchFamily="18" charset="0"/>
                <a:cs typeface="Times New Roman" pitchFamily="18" charset="0"/>
              </a:rPr>
              <a:t>Table (6): Effect of </a:t>
            </a:r>
            <a:r>
              <a:rPr lang="en-US" sz="2400" i="1" dirty="0" err="1" smtClean="0">
                <a:solidFill>
                  <a:srgbClr val="FF0000"/>
                </a:solidFill>
                <a:latin typeface="Times New Roman" pitchFamily="18" charset="0"/>
                <a:cs typeface="Times New Roman" pitchFamily="18" charset="0"/>
              </a:rPr>
              <a:t>Cd</a:t>
            </a:r>
            <a:r>
              <a:rPr lang="en-US" sz="2400" i="1" dirty="0" smtClean="0">
                <a:solidFill>
                  <a:srgbClr val="FF0000"/>
                </a:solidFill>
                <a:latin typeface="Times New Roman" pitchFamily="18" charset="0"/>
                <a:cs typeface="Times New Roman" pitchFamily="18" charset="0"/>
              </a:rPr>
              <a:t> with and without ginger on serum </a:t>
            </a:r>
            <a:r>
              <a:rPr lang="en-US" sz="2400" i="1" dirty="0" err="1" smtClean="0">
                <a:solidFill>
                  <a:srgbClr val="FF0000"/>
                </a:solidFill>
                <a:latin typeface="Times New Roman" pitchFamily="18" charset="0"/>
                <a:cs typeface="Times New Roman" pitchFamily="18" charset="0"/>
              </a:rPr>
              <a:t>creatinine</a:t>
            </a:r>
            <a:r>
              <a:rPr lang="en-US" sz="2400" i="1"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endParaRPr lang="ar-SA" sz="24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81001" y="2324862"/>
          <a:ext cx="8381998" cy="3161536"/>
        </p:xfrm>
        <a:graphic>
          <a:graphicData uri="http://schemas.openxmlformats.org/drawingml/2006/table">
            <a:tbl>
              <a:tblPr>
                <a:tableStyleId>{3C2FFA5D-87B4-456A-9821-1D502468CF0F}</a:tableStyleId>
              </a:tblPr>
              <a:tblGrid>
                <a:gridCol w="44314"/>
                <a:gridCol w="530938"/>
                <a:gridCol w="412952"/>
                <a:gridCol w="904560"/>
                <a:gridCol w="924224"/>
                <a:gridCol w="1042210"/>
                <a:gridCol w="1042210"/>
                <a:gridCol w="904560"/>
                <a:gridCol w="1002882"/>
                <a:gridCol w="1573148"/>
              </a:tblGrid>
              <a:tr h="451648">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gn="r">
                        <a:lnSpc>
                          <a:spcPct val="115000"/>
                        </a:lnSpc>
                        <a:spcBef>
                          <a:spcPts val="0"/>
                        </a:spcBef>
                        <a:spcAft>
                          <a:spcPts val="0"/>
                        </a:spcAft>
                      </a:pPr>
                      <a:r>
                        <a:rPr lang="en-US" sz="1400">
                          <a:solidFill>
                            <a:srgbClr val="FF0000"/>
                          </a:solidFill>
                        </a:rPr>
                        <a:t>Week</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4">
                  <a:txBody>
                    <a:bodyPr/>
                    <a:lstStyle/>
                    <a:p>
                      <a:pPr marL="177800" marR="0">
                        <a:lnSpc>
                          <a:spcPct val="115000"/>
                        </a:lnSpc>
                        <a:spcBef>
                          <a:spcPts val="0"/>
                        </a:spcBef>
                        <a:spcAft>
                          <a:spcPts val="0"/>
                        </a:spcAft>
                      </a:pPr>
                      <a:r>
                        <a:rPr lang="en-US" sz="1400" dirty="0">
                          <a:solidFill>
                            <a:srgbClr val="FF0000"/>
                          </a:solidFill>
                        </a:rPr>
                        <a:t>Serum </a:t>
                      </a:r>
                      <a:r>
                        <a:rPr lang="en-US" sz="1400" dirty="0" err="1">
                          <a:solidFill>
                            <a:srgbClr val="FF0000"/>
                          </a:solidFill>
                        </a:rPr>
                        <a:t>Creatinine</a:t>
                      </a:r>
                      <a:r>
                        <a:rPr lang="en-US" sz="1400" dirty="0">
                          <a:solidFill>
                            <a:srgbClr val="FF0000"/>
                          </a:solidFill>
                        </a:rPr>
                        <a:t> concentration (units/l)</a:t>
                      </a:r>
                      <a:endParaRPr lang="en-US" sz="1100" dirty="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451648">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451648">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Group1•</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Group2</a:t>
                      </a:r>
                      <a:endParaRPr lang="en-US" sz="1100">
                        <a:solidFill>
                          <a:srgbClr val="FF0000"/>
                        </a:solidFill>
                        <a:latin typeface="Calibri"/>
                        <a:ea typeface="Times New Roman"/>
                        <a:cs typeface="Arial"/>
                      </a:endParaRPr>
                    </a:p>
                  </a:txBody>
                  <a:tcPr marL="0" marR="0" marT="0" marB="0" anchor="b"/>
                </a:tc>
                <a:tc>
                  <a:txBody>
                    <a:bodyPr/>
                    <a:lstStyle/>
                    <a:p>
                      <a:pPr marL="127000" marR="0">
                        <a:lnSpc>
                          <a:spcPct val="115000"/>
                        </a:lnSpc>
                        <a:spcBef>
                          <a:spcPts val="0"/>
                        </a:spcBef>
                        <a:spcAft>
                          <a:spcPts val="0"/>
                        </a:spcAft>
                      </a:pPr>
                      <a:r>
                        <a:rPr lang="en-US" sz="1400">
                          <a:solidFill>
                            <a:srgbClr val="FF0000"/>
                          </a:solidFill>
                        </a:rPr>
                        <a:t>Group3</a:t>
                      </a:r>
                      <a:endParaRPr lang="en-US" sz="1100">
                        <a:solidFill>
                          <a:srgbClr val="FF0000"/>
                        </a:solidFill>
                        <a:latin typeface="Calibri"/>
                        <a:ea typeface="Times New Roman"/>
                        <a:cs typeface="Arial"/>
                      </a:endParaRPr>
                    </a:p>
                  </a:txBody>
                  <a:tcPr marL="0" marR="0" marT="0" marB="0" anchor="b"/>
                </a:tc>
                <a:tc>
                  <a:txBody>
                    <a:bodyPr/>
                    <a:lstStyle/>
                    <a:p>
                      <a:pPr marL="152400" marR="0">
                        <a:lnSpc>
                          <a:spcPct val="115000"/>
                        </a:lnSpc>
                        <a:spcBef>
                          <a:spcPts val="0"/>
                        </a:spcBef>
                        <a:spcAft>
                          <a:spcPts val="0"/>
                        </a:spcAft>
                      </a:pPr>
                      <a:r>
                        <a:rPr lang="en-US" sz="1400">
                          <a:solidFill>
                            <a:srgbClr val="FF0000"/>
                          </a:solidFill>
                        </a:rPr>
                        <a:t>Group4</a:t>
                      </a:r>
                      <a:endParaRPr lang="en-US" sz="1100">
                        <a:solidFill>
                          <a:srgbClr val="FF0000"/>
                        </a:solidFill>
                        <a:latin typeface="Calibri"/>
                        <a:ea typeface="Times New Roman"/>
                        <a:cs typeface="Arial"/>
                      </a:endParaRPr>
                    </a:p>
                  </a:txBody>
                  <a:tcPr marL="0" marR="0" marT="0" marB="0" anchor="b"/>
                </a:tc>
                <a:tc>
                  <a:txBody>
                    <a:bodyPr/>
                    <a:lstStyle/>
                    <a:p>
                      <a:pPr marL="127000" marR="0">
                        <a:lnSpc>
                          <a:spcPct val="115000"/>
                        </a:lnSpc>
                        <a:spcBef>
                          <a:spcPts val="0"/>
                        </a:spcBef>
                        <a:spcAft>
                          <a:spcPts val="0"/>
                        </a:spcAft>
                      </a:pPr>
                      <a:r>
                        <a:rPr lang="en-US" sz="1400">
                          <a:solidFill>
                            <a:srgbClr val="FF0000"/>
                          </a:solidFill>
                        </a:rPr>
                        <a:t>Group5</a:t>
                      </a:r>
                      <a:endParaRPr lang="en-US" sz="1100">
                        <a:solidFill>
                          <a:srgbClr val="FF0000"/>
                        </a:solidFill>
                        <a:latin typeface="Calibri"/>
                        <a:ea typeface="Times New Roman"/>
                        <a:cs typeface="Arial"/>
                      </a:endParaRPr>
                    </a:p>
                  </a:txBody>
                  <a:tcPr marL="0" marR="0" marT="0" marB="0" anchor="b"/>
                </a:tc>
                <a:tc>
                  <a:txBody>
                    <a:bodyPr/>
                    <a:lstStyle/>
                    <a:p>
                      <a:pPr marL="63500" marR="0">
                        <a:lnSpc>
                          <a:spcPct val="115000"/>
                        </a:lnSpc>
                        <a:spcBef>
                          <a:spcPts val="0"/>
                        </a:spcBef>
                        <a:spcAft>
                          <a:spcPts val="0"/>
                        </a:spcAft>
                      </a:pPr>
                      <a:r>
                        <a:rPr lang="en-US" sz="1400">
                          <a:solidFill>
                            <a:srgbClr val="FF0000"/>
                          </a:solidFill>
                        </a:rPr>
                        <a:t>Group6</a:t>
                      </a:r>
                      <a:endParaRPr lang="en-US" sz="1100">
                        <a:solidFill>
                          <a:srgbClr val="FF0000"/>
                        </a:solidFill>
                        <a:latin typeface="Calibri"/>
                        <a:ea typeface="Times New Roman"/>
                        <a:cs typeface="Arial"/>
                      </a:endParaRPr>
                    </a:p>
                  </a:txBody>
                  <a:tcPr marL="0" marR="0" marT="0" marB="0" anchor="b"/>
                </a:tc>
                <a:tc>
                  <a:txBody>
                    <a:bodyPr/>
                    <a:lstStyle/>
                    <a:p>
                      <a:pPr marL="177800" marR="0">
                        <a:lnSpc>
                          <a:spcPct val="115000"/>
                        </a:lnSpc>
                        <a:spcBef>
                          <a:spcPts val="0"/>
                        </a:spcBef>
                        <a:spcAft>
                          <a:spcPts val="0"/>
                        </a:spcAft>
                      </a:pPr>
                      <a:r>
                        <a:rPr lang="en-US" sz="1400">
                          <a:solidFill>
                            <a:srgbClr val="FF0000"/>
                          </a:solidFill>
                        </a:rPr>
                        <a:t>Group7</a:t>
                      </a:r>
                      <a:endParaRPr lang="en-US" sz="1100">
                        <a:solidFill>
                          <a:srgbClr val="FF0000"/>
                        </a:solidFill>
                        <a:latin typeface="Calibri"/>
                        <a:ea typeface="Times New Roman"/>
                        <a:cs typeface="Arial"/>
                      </a:endParaRPr>
                    </a:p>
                  </a:txBody>
                  <a:tcPr marL="0" marR="0" marT="0" marB="0" anchor="b"/>
                </a:tc>
              </a:tr>
              <a:tr h="451648">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gn="r">
                        <a:lnSpc>
                          <a:spcPts val="905"/>
                        </a:lnSpc>
                        <a:spcBef>
                          <a:spcPts val="0"/>
                        </a:spcBef>
                        <a:spcAft>
                          <a:spcPts val="0"/>
                        </a:spcAft>
                      </a:pPr>
                      <a:r>
                        <a:rPr lang="en-US" sz="1400">
                          <a:solidFill>
                            <a:srgbClr val="FF0000"/>
                          </a:solidFill>
                        </a:rPr>
                        <a:t>2</a:t>
                      </a:r>
                      <a:endParaRPr lang="en-US" sz="1100">
                        <a:solidFill>
                          <a:srgbClr val="FF0000"/>
                        </a:solidFill>
                        <a:latin typeface="Calibri"/>
                        <a:ea typeface="Times New Roman"/>
                        <a:cs typeface="Arial"/>
                      </a:endParaRPr>
                    </a:p>
                  </a:txBody>
                  <a:tcPr marL="0" marR="0" marT="0" marB="0" anchor="b"/>
                </a:tc>
                <a:tc gridSpan="2">
                  <a:txBody>
                    <a:bodyPr/>
                    <a:lstStyle/>
                    <a:p>
                      <a:pPr marL="342900" marR="0">
                        <a:lnSpc>
                          <a:spcPts val="905"/>
                        </a:lnSpc>
                        <a:spcBef>
                          <a:spcPts val="0"/>
                        </a:spcBef>
                        <a:spcAft>
                          <a:spcPts val="0"/>
                        </a:spcAft>
                      </a:pPr>
                      <a:r>
                        <a:rPr lang="en-US" sz="1400">
                          <a:solidFill>
                            <a:srgbClr val="FF0000"/>
                          </a:solidFill>
                        </a:rPr>
                        <a:t>0.45</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a:txBody>
                    <a:bodyPr/>
                    <a:lstStyle/>
                    <a:p>
                      <a:pPr marL="76200" marR="0">
                        <a:lnSpc>
                          <a:spcPts val="905"/>
                        </a:lnSpc>
                        <a:spcBef>
                          <a:spcPts val="0"/>
                        </a:spcBef>
                        <a:spcAft>
                          <a:spcPts val="0"/>
                        </a:spcAft>
                      </a:pPr>
                      <a:r>
                        <a:rPr lang="en-US" sz="1400">
                          <a:solidFill>
                            <a:srgbClr val="FF0000"/>
                          </a:solidFill>
                        </a:rPr>
                        <a:t>0.4</a:t>
                      </a:r>
                      <a:endParaRPr lang="en-US" sz="1100">
                        <a:solidFill>
                          <a:srgbClr val="FF0000"/>
                        </a:solidFill>
                        <a:latin typeface="Calibri"/>
                        <a:ea typeface="Times New Roman"/>
                        <a:cs typeface="Arial"/>
                      </a:endParaRPr>
                    </a:p>
                  </a:txBody>
                  <a:tcPr marL="0" marR="0" marT="0" marB="0" anchor="b"/>
                </a:tc>
                <a:tc>
                  <a:txBody>
                    <a:bodyPr/>
                    <a:lstStyle/>
                    <a:p>
                      <a:pPr marL="127000" marR="0">
                        <a:lnSpc>
                          <a:spcPts val="905"/>
                        </a:lnSpc>
                        <a:spcBef>
                          <a:spcPts val="0"/>
                        </a:spcBef>
                        <a:spcAft>
                          <a:spcPts val="0"/>
                        </a:spcAft>
                      </a:pPr>
                      <a:r>
                        <a:rPr lang="en-US" sz="1400">
                          <a:solidFill>
                            <a:srgbClr val="FF0000"/>
                          </a:solidFill>
                        </a:rPr>
                        <a:t>0.45</a:t>
                      </a:r>
                      <a:endParaRPr lang="en-US" sz="1100">
                        <a:solidFill>
                          <a:srgbClr val="FF0000"/>
                        </a:solidFill>
                        <a:latin typeface="Calibri"/>
                        <a:ea typeface="Times New Roman"/>
                        <a:cs typeface="Arial"/>
                      </a:endParaRPr>
                    </a:p>
                  </a:txBody>
                  <a:tcPr marL="0" marR="0" marT="0" marB="0" anchor="b"/>
                </a:tc>
                <a:tc>
                  <a:txBody>
                    <a:bodyPr/>
                    <a:lstStyle/>
                    <a:p>
                      <a:pPr marL="152400" marR="0">
                        <a:lnSpc>
                          <a:spcPts val="905"/>
                        </a:lnSpc>
                        <a:spcBef>
                          <a:spcPts val="0"/>
                        </a:spcBef>
                        <a:spcAft>
                          <a:spcPts val="0"/>
                        </a:spcAft>
                      </a:pPr>
                      <a:r>
                        <a:rPr lang="en-US" sz="1400">
                          <a:solidFill>
                            <a:srgbClr val="FF0000"/>
                          </a:solidFill>
                        </a:rPr>
                        <a:t>0.4</a:t>
                      </a:r>
                      <a:endParaRPr lang="en-US" sz="1100">
                        <a:solidFill>
                          <a:srgbClr val="FF0000"/>
                        </a:solidFill>
                        <a:latin typeface="Calibri"/>
                        <a:ea typeface="Times New Roman"/>
                        <a:cs typeface="Arial"/>
                      </a:endParaRPr>
                    </a:p>
                  </a:txBody>
                  <a:tcPr marL="0" marR="0" marT="0" marB="0" anchor="b"/>
                </a:tc>
                <a:tc>
                  <a:txBody>
                    <a:bodyPr/>
                    <a:lstStyle/>
                    <a:p>
                      <a:pPr marL="127000" marR="0">
                        <a:lnSpc>
                          <a:spcPts val="905"/>
                        </a:lnSpc>
                        <a:spcBef>
                          <a:spcPts val="0"/>
                        </a:spcBef>
                        <a:spcAft>
                          <a:spcPts val="0"/>
                        </a:spcAft>
                      </a:pPr>
                      <a:r>
                        <a:rPr lang="en-US" sz="1400">
                          <a:solidFill>
                            <a:srgbClr val="FF0000"/>
                          </a:solidFill>
                        </a:rPr>
                        <a:t>0.9</a:t>
                      </a:r>
                      <a:endParaRPr lang="en-US" sz="1100">
                        <a:solidFill>
                          <a:srgbClr val="FF0000"/>
                        </a:solidFill>
                        <a:latin typeface="Calibri"/>
                        <a:ea typeface="Times New Roman"/>
                        <a:cs typeface="Arial"/>
                      </a:endParaRPr>
                    </a:p>
                  </a:txBody>
                  <a:tcPr marL="0" marR="0" marT="0" marB="0" anchor="b"/>
                </a:tc>
                <a:tc>
                  <a:txBody>
                    <a:bodyPr/>
                    <a:lstStyle/>
                    <a:p>
                      <a:pPr marL="63500" marR="0">
                        <a:lnSpc>
                          <a:spcPts val="905"/>
                        </a:lnSpc>
                        <a:spcBef>
                          <a:spcPts val="0"/>
                        </a:spcBef>
                        <a:spcAft>
                          <a:spcPts val="0"/>
                        </a:spcAft>
                      </a:pPr>
                      <a:r>
                        <a:rPr lang="en-US" sz="1400">
                          <a:solidFill>
                            <a:srgbClr val="FF0000"/>
                          </a:solidFill>
                        </a:rPr>
                        <a:t>0.95</a:t>
                      </a:r>
                      <a:endParaRPr lang="en-US" sz="1100">
                        <a:solidFill>
                          <a:srgbClr val="FF0000"/>
                        </a:solidFill>
                        <a:latin typeface="Calibri"/>
                        <a:ea typeface="Times New Roman"/>
                        <a:cs typeface="Arial"/>
                      </a:endParaRPr>
                    </a:p>
                  </a:txBody>
                  <a:tcPr marL="0" marR="0" marT="0" marB="0" anchor="b"/>
                </a:tc>
                <a:tc>
                  <a:txBody>
                    <a:bodyPr/>
                    <a:lstStyle/>
                    <a:p>
                      <a:pPr marL="177800" marR="0">
                        <a:lnSpc>
                          <a:spcPts val="905"/>
                        </a:lnSpc>
                        <a:spcBef>
                          <a:spcPts val="0"/>
                        </a:spcBef>
                        <a:spcAft>
                          <a:spcPts val="0"/>
                        </a:spcAft>
                      </a:pPr>
                      <a:r>
                        <a:rPr lang="en-US" sz="1400">
                          <a:solidFill>
                            <a:srgbClr val="FF0000"/>
                          </a:solidFill>
                        </a:rPr>
                        <a:t>0.8</a:t>
                      </a:r>
                      <a:endParaRPr lang="en-US" sz="1100">
                        <a:solidFill>
                          <a:srgbClr val="FF0000"/>
                        </a:solidFill>
                        <a:latin typeface="Calibri"/>
                        <a:ea typeface="Times New Roman"/>
                        <a:cs typeface="Arial"/>
                      </a:endParaRPr>
                    </a:p>
                  </a:txBody>
                  <a:tcPr marL="0" marR="0" marT="0" marB="0" anchor="b"/>
                </a:tc>
              </a:tr>
              <a:tr h="451648">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gn="r">
                        <a:lnSpc>
                          <a:spcPts val="1080"/>
                        </a:lnSpc>
                        <a:spcBef>
                          <a:spcPts val="0"/>
                        </a:spcBef>
                        <a:spcAft>
                          <a:spcPts val="0"/>
                        </a:spcAft>
                      </a:pPr>
                      <a:r>
                        <a:rPr lang="en-US" sz="1400">
                          <a:solidFill>
                            <a:srgbClr val="FF0000"/>
                          </a:solidFill>
                        </a:rPr>
                        <a:t>4</a:t>
                      </a:r>
                      <a:endParaRPr lang="en-US" sz="1100">
                        <a:solidFill>
                          <a:srgbClr val="FF0000"/>
                        </a:solidFill>
                        <a:latin typeface="Calibri"/>
                        <a:ea typeface="Times New Roman"/>
                        <a:cs typeface="Arial"/>
                      </a:endParaRPr>
                    </a:p>
                  </a:txBody>
                  <a:tcPr marL="0" marR="0" marT="0" marB="0" anchor="b"/>
                </a:tc>
                <a:tc gridSpan="2">
                  <a:txBody>
                    <a:bodyPr/>
                    <a:lstStyle/>
                    <a:p>
                      <a:pPr marL="342900" marR="0">
                        <a:lnSpc>
                          <a:spcPts val="1080"/>
                        </a:lnSpc>
                        <a:spcBef>
                          <a:spcPts val="0"/>
                        </a:spcBef>
                        <a:spcAft>
                          <a:spcPts val="0"/>
                        </a:spcAft>
                      </a:pPr>
                      <a:r>
                        <a:rPr lang="en-US" sz="1400">
                          <a:solidFill>
                            <a:srgbClr val="FF0000"/>
                          </a:solidFill>
                        </a:rPr>
                        <a:t>0.85</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a:txBody>
                    <a:bodyPr/>
                    <a:lstStyle/>
                    <a:p>
                      <a:pPr marL="76200" marR="0">
                        <a:lnSpc>
                          <a:spcPts val="108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c>
                  <a:txBody>
                    <a:bodyPr/>
                    <a:lstStyle/>
                    <a:p>
                      <a:pPr marL="127000" marR="0">
                        <a:lnSpc>
                          <a:spcPts val="1080"/>
                        </a:lnSpc>
                        <a:spcBef>
                          <a:spcPts val="0"/>
                        </a:spcBef>
                        <a:spcAft>
                          <a:spcPts val="0"/>
                        </a:spcAft>
                      </a:pPr>
                      <a:r>
                        <a:rPr lang="en-US" sz="1400">
                          <a:solidFill>
                            <a:srgbClr val="FF0000"/>
                          </a:solidFill>
                        </a:rPr>
                        <a:t>0.50</a:t>
                      </a:r>
                      <a:endParaRPr lang="en-US" sz="1100">
                        <a:solidFill>
                          <a:srgbClr val="FF0000"/>
                        </a:solidFill>
                        <a:latin typeface="Calibri"/>
                        <a:ea typeface="Times New Roman"/>
                        <a:cs typeface="Arial"/>
                      </a:endParaRPr>
                    </a:p>
                  </a:txBody>
                  <a:tcPr marL="0" marR="0" marT="0" marB="0" anchor="b"/>
                </a:tc>
                <a:tc>
                  <a:txBody>
                    <a:bodyPr/>
                    <a:lstStyle/>
                    <a:p>
                      <a:pPr marL="152400" marR="0">
                        <a:lnSpc>
                          <a:spcPts val="108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c>
                  <a:txBody>
                    <a:bodyPr/>
                    <a:lstStyle/>
                    <a:p>
                      <a:pPr marL="127000" marR="0">
                        <a:lnSpc>
                          <a:spcPts val="108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c>
                  <a:txBody>
                    <a:bodyPr/>
                    <a:lstStyle/>
                    <a:p>
                      <a:pPr marL="63500" marR="0">
                        <a:lnSpc>
                          <a:spcPts val="1080"/>
                        </a:lnSpc>
                        <a:spcBef>
                          <a:spcPts val="0"/>
                        </a:spcBef>
                        <a:spcAft>
                          <a:spcPts val="0"/>
                        </a:spcAft>
                      </a:pPr>
                      <a:r>
                        <a:rPr lang="en-US" sz="1400">
                          <a:solidFill>
                            <a:srgbClr val="FF0000"/>
                          </a:solidFill>
                        </a:rPr>
                        <a:t>0.7</a:t>
                      </a:r>
                      <a:endParaRPr lang="en-US" sz="1100">
                        <a:solidFill>
                          <a:srgbClr val="FF0000"/>
                        </a:solidFill>
                        <a:latin typeface="Calibri"/>
                        <a:ea typeface="Times New Roman"/>
                        <a:cs typeface="Arial"/>
                      </a:endParaRPr>
                    </a:p>
                  </a:txBody>
                  <a:tcPr marL="0" marR="0" marT="0" marB="0" anchor="b"/>
                </a:tc>
                <a:tc>
                  <a:txBody>
                    <a:bodyPr/>
                    <a:lstStyle/>
                    <a:p>
                      <a:pPr marL="177800" marR="0">
                        <a:lnSpc>
                          <a:spcPts val="108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r>
              <a:tr h="451648">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gn="r">
                        <a:lnSpc>
                          <a:spcPct val="115000"/>
                        </a:lnSpc>
                        <a:spcBef>
                          <a:spcPts val="0"/>
                        </a:spcBef>
                        <a:spcAft>
                          <a:spcPts val="0"/>
                        </a:spcAft>
                      </a:pPr>
                      <a:r>
                        <a:rPr lang="en-US" sz="1400">
                          <a:solidFill>
                            <a:srgbClr val="FF0000"/>
                          </a:solidFill>
                        </a:rPr>
                        <a:t>6</a:t>
                      </a:r>
                      <a:endParaRPr lang="en-US" sz="1100">
                        <a:solidFill>
                          <a:srgbClr val="FF0000"/>
                        </a:solidFill>
                        <a:latin typeface="Calibri"/>
                        <a:ea typeface="Times New Roman"/>
                        <a:cs typeface="Arial"/>
                      </a:endParaRPr>
                    </a:p>
                  </a:txBody>
                  <a:tcPr marL="0" marR="0" marT="0" marB="0" anchor="b"/>
                </a:tc>
                <a:tc gridSpan="2">
                  <a:txBody>
                    <a:bodyPr/>
                    <a:lstStyle/>
                    <a:p>
                      <a:pPr marL="342900" marR="0">
                        <a:lnSpc>
                          <a:spcPct val="11500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a:txBody>
                    <a:bodyPr/>
                    <a:lstStyle/>
                    <a:p>
                      <a:pPr marL="76200" marR="0">
                        <a:lnSpc>
                          <a:spcPct val="115000"/>
                        </a:lnSpc>
                        <a:spcBef>
                          <a:spcPts val="0"/>
                        </a:spcBef>
                        <a:spcAft>
                          <a:spcPts val="0"/>
                        </a:spcAft>
                      </a:pPr>
                      <a:r>
                        <a:rPr lang="en-US" sz="1400">
                          <a:solidFill>
                            <a:srgbClr val="FF0000"/>
                          </a:solidFill>
                        </a:rPr>
                        <a:t>1.00</a:t>
                      </a:r>
                      <a:endParaRPr lang="en-US" sz="1100">
                        <a:solidFill>
                          <a:srgbClr val="FF0000"/>
                        </a:solidFill>
                        <a:latin typeface="Calibri"/>
                        <a:ea typeface="Times New Roman"/>
                        <a:cs typeface="Arial"/>
                      </a:endParaRPr>
                    </a:p>
                  </a:txBody>
                  <a:tcPr marL="0" marR="0" marT="0" marB="0" anchor="b"/>
                </a:tc>
                <a:tc>
                  <a:txBody>
                    <a:bodyPr/>
                    <a:lstStyle/>
                    <a:p>
                      <a:pPr marL="127000" marR="0">
                        <a:lnSpc>
                          <a:spcPct val="115000"/>
                        </a:lnSpc>
                        <a:spcBef>
                          <a:spcPts val="0"/>
                        </a:spcBef>
                        <a:spcAft>
                          <a:spcPts val="0"/>
                        </a:spcAft>
                      </a:pPr>
                      <a:r>
                        <a:rPr lang="en-US" sz="1400">
                          <a:solidFill>
                            <a:srgbClr val="FF0000"/>
                          </a:solidFill>
                        </a:rPr>
                        <a:t>0.95</a:t>
                      </a:r>
                      <a:endParaRPr lang="en-US" sz="1100">
                        <a:solidFill>
                          <a:srgbClr val="FF0000"/>
                        </a:solidFill>
                        <a:latin typeface="Calibri"/>
                        <a:ea typeface="Times New Roman"/>
                        <a:cs typeface="Arial"/>
                      </a:endParaRPr>
                    </a:p>
                  </a:txBody>
                  <a:tcPr marL="0" marR="0" marT="0" marB="0" anchor="b"/>
                </a:tc>
                <a:tc>
                  <a:txBody>
                    <a:bodyPr/>
                    <a:lstStyle/>
                    <a:p>
                      <a:pPr marL="152400" marR="0">
                        <a:lnSpc>
                          <a:spcPct val="115000"/>
                        </a:lnSpc>
                        <a:spcBef>
                          <a:spcPts val="0"/>
                        </a:spcBef>
                        <a:spcAft>
                          <a:spcPts val="0"/>
                        </a:spcAft>
                      </a:pPr>
                      <a:r>
                        <a:rPr lang="en-US" sz="1400">
                          <a:solidFill>
                            <a:srgbClr val="FF0000"/>
                          </a:solidFill>
                        </a:rPr>
                        <a:t>1.05</a:t>
                      </a:r>
                      <a:endParaRPr lang="en-US" sz="1100">
                        <a:solidFill>
                          <a:srgbClr val="FF0000"/>
                        </a:solidFill>
                        <a:latin typeface="Calibri"/>
                        <a:ea typeface="Times New Roman"/>
                        <a:cs typeface="Arial"/>
                      </a:endParaRPr>
                    </a:p>
                  </a:txBody>
                  <a:tcPr marL="0" marR="0" marT="0" marB="0" anchor="b"/>
                </a:tc>
                <a:tc>
                  <a:txBody>
                    <a:bodyPr/>
                    <a:lstStyle/>
                    <a:p>
                      <a:pPr marL="127000" marR="0">
                        <a:lnSpc>
                          <a:spcPct val="11500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c>
                  <a:txBody>
                    <a:bodyPr/>
                    <a:lstStyle/>
                    <a:p>
                      <a:pPr marL="63500" marR="0">
                        <a:lnSpc>
                          <a:spcPct val="11500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c>
                  <a:txBody>
                    <a:bodyPr/>
                    <a:lstStyle/>
                    <a:p>
                      <a:pPr marL="177800" marR="0">
                        <a:lnSpc>
                          <a:spcPct val="115000"/>
                        </a:lnSpc>
                        <a:spcBef>
                          <a:spcPts val="0"/>
                        </a:spcBef>
                        <a:spcAft>
                          <a:spcPts val="0"/>
                        </a:spcAft>
                      </a:pPr>
                      <a:r>
                        <a:rPr lang="en-US" sz="1400">
                          <a:solidFill>
                            <a:srgbClr val="FF0000"/>
                          </a:solidFill>
                        </a:rPr>
                        <a:t>0.5</a:t>
                      </a:r>
                      <a:endParaRPr lang="en-US" sz="1100">
                        <a:solidFill>
                          <a:srgbClr val="FF0000"/>
                        </a:solidFill>
                        <a:latin typeface="Calibri"/>
                        <a:ea typeface="Times New Roman"/>
                        <a:cs typeface="Arial"/>
                      </a:endParaRPr>
                    </a:p>
                  </a:txBody>
                  <a:tcPr marL="0" marR="0" marT="0" marB="0" anchor="b"/>
                </a:tc>
              </a:tr>
              <a:tr h="451648">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2">
                  <a:txBody>
                    <a:bodyPr/>
                    <a:lstStyle/>
                    <a:p>
                      <a:pPr marL="12700" marR="0">
                        <a:lnSpc>
                          <a:spcPct val="115000"/>
                        </a:lnSpc>
                        <a:spcBef>
                          <a:spcPts val="0"/>
                        </a:spcBef>
                        <a:spcAft>
                          <a:spcPts val="0"/>
                        </a:spcAft>
                      </a:pPr>
                      <a:r>
                        <a:rPr lang="en-US" sz="1400">
                          <a:solidFill>
                            <a:srgbClr val="FF0000"/>
                          </a:solidFill>
                        </a:rPr>
                        <a:t>•= Control</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pPr rtl="0"/>
            <a:r>
              <a:rPr lang="en-US" sz="2400" b="0" dirty="0" smtClean="0">
                <a:latin typeface="Times New Roman" pitchFamily="18" charset="0"/>
                <a:cs typeface="Times New Roman" pitchFamily="18" charset="0"/>
              </a:rPr>
              <a:t>Concerning effect of ginger as a reducing agent for uric acid; data presented in Table (7) show that there was a high significant reduction (p&lt;0.001) for all commercial food-ginger administrations. Obtained data confirmed the use of ginger as a therapeutic herb to remove the uric acid from the body, </a:t>
            </a:r>
            <a:r>
              <a:rPr lang="en-US" sz="2400" b="0" dirty="0" err="1" smtClean="0">
                <a:latin typeface="Times New Roman" pitchFamily="18" charset="0"/>
                <a:cs typeface="Times New Roman" pitchFamily="18" charset="0"/>
              </a:rPr>
              <a:t>Atef</a:t>
            </a:r>
            <a:r>
              <a:rPr lang="en-US" sz="2400" b="0" dirty="0" smtClean="0">
                <a:latin typeface="Times New Roman" pitchFamily="18" charset="0"/>
                <a:cs typeface="Times New Roman" pitchFamily="18" charset="0"/>
              </a:rPr>
              <a:t> and </a:t>
            </a:r>
            <a:r>
              <a:rPr lang="en-US" sz="2400" b="0" dirty="0" err="1" smtClean="0">
                <a:latin typeface="Times New Roman" pitchFamily="18" charset="0"/>
                <a:cs typeface="Times New Roman" pitchFamily="18" charset="0"/>
              </a:rPr>
              <a:t>Talal</a:t>
            </a:r>
            <a:r>
              <a:rPr lang="en-US" sz="2400" b="0" dirty="0" smtClean="0">
                <a:latin typeface="Times New Roman" pitchFamily="18" charset="0"/>
                <a:cs typeface="Times New Roman" pitchFamily="18" charset="0"/>
              </a:rPr>
              <a:t> (2007) reported that ginger and ginger oil reduce uric acid from cadmium exposed rats.</a:t>
            </a:r>
            <a:br>
              <a:rPr lang="en-US" sz="2400" b="0" dirty="0" smtClean="0">
                <a:latin typeface="Times New Roman" pitchFamily="18" charset="0"/>
                <a:cs typeface="Times New Roman" pitchFamily="18" charset="0"/>
              </a:rPr>
            </a:br>
            <a:r>
              <a:rPr lang="en-US" sz="2000" i="1" dirty="0" smtClean="0">
                <a:solidFill>
                  <a:srgbClr val="FF0000"/>
                </a:solidFill>
              </a:rPr>
              <a:t>Table (7): Effect of </a:t>
            </a:r>
            <a:r>
              <a:rPr lang="en-US" sz="2000" i="1" dirty="0" err="1" smtClean="0">
                <a:solidFill>
                  <a:srgbClr val="FF0000"/>
                </a:solidFill>
              </a:rPr>
              <a:t>Cd</a:t>
            </a:r>
            <a:r>
              <a:rPr lang="en-US" sz="2000" i="1" dirty="0" smtClean="0">
                <a:solidFill>
                  <a:srgbClr val="FF0000"/>
                </a:solidFill>
              </a:rPr>
              <a:t> and/or ginger on serum uric acid</a:t>
            </a:r>
            <a:r>
              <a:rPr lang="en-US" sz="2400" i="1" dirty="0" smtClean="0"/>
              <a:t>.</a:t>
            </a:r>
            <a:r>
              <a:rPr lang="en-US" sz="2400" dirty="0" smtClean="0"/>
              <a:t/>
            </a:r>
            <a:br>
              <a:rPr lang="en-US" sz="2400" dirty="0" smtClean="0"/>
            </a:br>
            <a:r>
              <a:rPr lang="en-US" sz="2400" b="0" dirty="0" smtClean="0">
                <a:latin typeface="Times New Roman" pitchFamily="18" charset="0"/>
                <a:cs typeface="Times New Roman" pitchFamily="18" charset="0"/>
              </a:rPr>
              <a:t/>
            </a:r>
            <a:br>
              <a:rPr lang="en-US" sz="2400" b="0" dirty="0" smtClean="0">
                <a:latin typeface="Times New Roman" pitchFamily="18" charset="0"/>
                <a:cs typeface="Times New Roman" pitchFamily="18" charset="0"/>
              </a:rPr>
            </a:br>
            <a:endParaRPr lang="ar-SA" sz="2400" b="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09599" y="3200399"/>
          <a:ext cx="8077202" cy="3048003"/>
        </p:xfrm>
        <a:graphic>
          <a:graphicData uri="http://schemas.openxmlformats.org/drawingml/2006/table">
            <a:tbl>
              <a:tblPr>
                <a:tableStyleId>{3C2FFA5D-87B4-456A-9821-1D502468CF0F}</a:tableStyleId>
              </a:tblPr>
              <a:tblGrid>
                <a:gridCol w="38359"/>
                <a:gridCol w="631481"/>
                <a:gridCol w="806894"/>
                <a:gridCol w="1052469"/>
                <a:gridCol w="947222"/>
                <a:gridCol w="1034927"/>
                <a:gridCol w="1122634"/>
                <a:gridCol w="1440095"/>
                <a:gridCol w="964762"/>
                <a:gridCol w="38359"/>
              </a:tblGrid>
              <a:tr h="651793">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63500" marR="0">
                        <a:lnSpc>
                          <a:spcPct val="115000"/>
                        </a:lnSpc>
                        <a:spcBef>
                          <a:spcPts val="0"/>
                        </a:spcBef>
                        <a:spcAft>
                          <a:spcPts val="0"/>
                        </a:spcAft>
                      </a:pPr>
                      <a:r>
                        <a:rPr lang="en-US" sz="1400">
                          <a:solidFill>
                            <a:srgbClr val="FF0000"/>
                          </a:solidFill>
                        </a:rPr>
                        <a:t>Week</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3">
                  <a:txBody>
                    <a:bodyPr/>
                    <a:lstStyle/>
                    <a:p>
                      <a:pPr marL="190500" marR="0">
                        <a:lnSpc>
                          <a:spcPct val="115000"/>
                        </a:lnSpc>
                        <a:spcBef>
                          <a:spcPts val="0"/>
                        </a:spcBef>
                        <a:spcAft>
                          <a:spcPts val="0"/>
                        </a:spcAft>
                      </a:pPr>
                      <a:r>
                        <a:rPr lang="en-US" sz="1400">
                          <a:solidFill>
                            <a:srgbClr val="FF0000"/>
                          </a:solidFill>
                        </a:rPr>
                        <a:t>Serum Uric Acid concentration (units/l)</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36567">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98149">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76200" marR="0">
                        <a:lnSpc>
                          <a:spcPts val="1075"/>
                        </a:lnSpc>
                        <a:spcBef>
                          <a:spcPts val="0"/>
                        </a:spcBef>
                        <a:spcAft>
                          <a:spcPts val="0"/>
                        </a:spcAft>
                      </a:pPr>
                      <a:r>
                        <a:rPr lang="en-US" sz="1400">
                          <a:solidFill>
                            <a:srgbClr val="FF0000"/>
                          </a:solidFill>
                        </a:rPr>
                        <a:t>Group1•</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75"/>
                        </a:lnSpc>
                        <a:spcBef>
                          <a:spcPts val="0"/>
                        </a:spcBef>
                        <a:spcAft>
                          <a:spcPts val="0"/>
                        </a:spcAft>
                      </a:pPr>
                      <a:r>
                        <a:rPr lang="en-US" sz="1400">
                          <a:solidFill>
                            <a:srgbClr val="FF0000"/>
                          </a:solidFill>
                        </a:rPr>
                        <a:t>Group2 ##</a:t>
                      </a:r>
                      <a:endParaRPr lang="en-US" sz="1100">
                        <a:solidFill>
                          <a:srgbClr val="FF0000"/>
                        </a:solidFill>
                        <a:latin typeface="Calibri"/>
                        <a:ea typeface="Times New Roman"/>
                        <a:cs typeface="Arial"/>
                      </a:endParaRPr>
                    </a:p>
                  </a:txBody>
                  <a:tcPr marL="0" marR="0" marT="0" marB="0" anchor="b"/>
                </a:tc>
                <a:tc>
                  <a:txBody>
                    <a:bodyPr/>
                    <a:lstStyle/>
                    <a:p>
                      <a:pPr marL="38100" marR="0">
                        <a:lnSpc>
                          <a:spcPts val="1075"/>
                        </a:lnSpc>
                        <a:spcBef>
                          <a:spcPts val="0"/>
                        </a:spcBef>
                        <a:spcAft>
                          <a:spcPts val="0"/>
                        </a:spcAft>
                      </a:pPr>
                      <a:r>
                        <a:rPr lang="en-US" sz="1400">
                          <a:solidFill>
                            <a:srgbClr val="FF0000"/>
                          </a:solidFill>
                        </a:rPr>
                        <a:t>Group3 ##</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75"/>
                        </a:lnSpc>
                        <a:spcBef>
                          <a:spcPts val="0"/>
                        </a:spcBef>
                        <a:spcAft>
                          <a:spcPts val="0"/>
                        </a:spcAft>
                      </a:pPr>
                      <a:r>
                        <a:rPr lang="en-US" sz="1400">
                          <a:solidFill>
                            <a:srgbClr val="FF0000"/>
                          </a:solidFill>
                        </a:rPr>
                        <a:t>Group4 ##</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75"/>
                        </a:lnSpc>
                        <a:spcBef>
                          <a:spcPts val="0"/>
                        </a:spcBef>
                        <a:spcAft>
                          <a:spcPts val="0"/>
                        </a:spcAft>
                      </a:pPr>
                      <a:r>
                        <a:rPr lang="en-US" sz="1400">
                          <a:solidFill>
                            <a:srgbClr val="FF0000"/>
                          </a:solidFill>
                        </a:rPr>
                        <a:t>Group5**</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1075"/>
                        </a:lnSpc>
                        <a:spcBef>
                          <a:spcPts val="0"/>
                        </a:spcBef>
                        <a:spcAft>
                          <a:spcPts val="0"/>
                        </a:spcAft>
                      </a:pPr>
                      <a:r>
                        <a:rPr lang="en-US" sz="1400">
                          <a:solidFill>
                            <a:srgbClr val="FF0000"/>
                          </a:solidFill>
                        </a:rPr>
                        <a:t>Group6**</a:t>
                      </a:r>
                      <a:endParaRPr lang="en-US" sz="1100">
                        <a:solidFill>
                          <a:srgbClr val="FF0000"/>
                        </a:solidFill>
                        <a:latin typeface="Calibri"/>
                        <a:ea typeface="Times New Roman"/>
                        <a:cs typeface="Arial"/>
                      </a:endParaRPr>
                    </a:p>
                  </a:txBody>
                  <a:tcPr marL="0" marR="0" marT="0" marB="0" anchor="b"/>
                </a:tc>
                <a:tc>
                  <a:txBody>
                    <a:bodyPr/>
                    <a:lstStyle/>
                    <a:p>
                      <a:pPr marL="25400" marR="0">
                        <a:lnSpc>
                          <a:spcPts val="1075"/>
                        </a:lnSpc>
                        <a:spcBef>
                          <a:spcPts val="0"/>
                        </a:spcBef>
                        <a:spcAft>
                          <a:spcPts val="0"/>
                        </a:spcAft>
                      </a:pPr>
                      <a:r>
                        <a:rPr lang="en-US" sz="1400">
                          <a:solidFill>
                            <a:srgbClr val="FF0000"/>
                          </a:solidFill>
                        </a:rPr>
                        <a:t>Group7**</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36567">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203200" marR="0">
                        <a:lnSpc>
                          <a:spcPts val="935"/>
                        </a:lnSpc>
                        <a:spcBef>
                          <a:spcPts val="0"/>
                        </a:spcBef>
                        <a:spcAft>
                          <a:spcPts val="0"/>
                        </a:spcAft>
                      </a:pPr>
                      <a:r>
                        <a:rPr lang="en-US" sz="1400">
                          <a:solidFill>
                            <a:srgbClr val="FF0000"/>
                          </a:solidFill>
                        </a:rPr>
                        <a:t>2</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2.55</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935"/>
                        </a:lnSpc>
                        <a:spcBef>
                          <a:spcPts val="0"/>
                        </a:spcBef>
                        <a:spcAft>
                          <a:spcPts val="0"/>
                        </a:spcAft>
                      </a:pPr>
                      <a:r>
                        <a:rPr lang="en-US" sz="1400">
                          <a:solidFill>
                            <a:srgbClr val="FF0000"/>
                          </a:solidFill>
                        </a:rPr>
                        <a:t>2.75</a:t>
                      </a:r>
                      <a:endParaRPr lang="en-US" sz="1100">
                        <a:solidFill>
                          <a:srgbClr val="FF0000"/>
                        </a:solidFill>
                        <a:latin typeface="Calibri"/>
                        <a:ea typeface="Times New Roman"/>
                        <a:cs typeface="Arial"/>
                      </a:endParaRPr>
                    </a:p>
                  </a:txBody>
                  <a:tcPr marL="0" marR="0" marT="0" marB="0" anchor="b"/>
                </a:tc>
                <a:tc>
                  <a:txBody>
                    <a:bodyPr/>
                    <a:lstStyle/>
                    <a:p>
                      <a:pPr marL="38100" marR="0">
                        <a:lnSpc>
                          <a:spcPts val="935"/>
                        </a:lnSpc>
                        <a:spcBef>
                          <a:spcPts val="0"/>
                        </a:spcBef>
                        <a:spcAft>
                          <a:spcPts val="0"/>
                        </a:spcAft>
                      </a:pPr>
                      <a:r>
                        <a:rPr lang="en-US" sz="1400">
                          <a:solidFill>
                            <a:srgbClr val="FF0000"/>
                          </a:solidFill>
                        </a:rPr>
                        <a:t>3.00</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35"/>
                        </a:lnSpc>
                        <a:spcBef>
                          <a:spcPts val="0"/>
                        </a:spcBef>
                        <a:spcAft>
                          <a:spcPts val="0"/>
                        </a:spcAft>
                      </a:pPr>
                      <a:r>
                        <a:rPr lang="en-US" sz="1400">
                          <a:solidFill>
                            <a:srgbClr val="FF0000"/>
                          </a:solidFill>
                        </a:rPr>
                        <a:t>3.30</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935"/>
                        </a:lnSpc>
                        <a:spcBef>
                          <a:spcPts val="0"/>
                        </a:spcBef>
                        <a:spcAft>
                          <a:spcPts val="0"/>
                        </a:spcAft>
                      </a:pPr>
                      <a:r>
                        <a:rPr lang="en-US" sz="1400">
                          <a:solidFill>
                            <a:srgbClr val="FF0000"/>
                          </a:solidFill>
                        </a:rPr>
                        <a:t>4.50</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935"/>
                        </a:lnSpc>
                        <a:spcBef>
                          <a:spcPts val="0"/>
                        </a:spcBef>
                        <a:spcAft>
                          <a:spcPts val="0"/>
                        </a:spcAft>
                      </a:pPr>
                      <a:r>
                        <a:rPr lang="en-US" sz="1400">
                          <a:solidFill>
                            <a:srgbClr val="FF0000"/>
                          </a:solidFill>
                        </a:rPr>
                        <a:t>4.75</a:t>
                      </a:r>
                      <a:endParaRPr lang="en-US" sz="1100">
                        <a:solidFill>
                          <a:srgbClr val="FF0000"/>
                        </a:solidFill>
                        <a:latin typeface="Calibri"/>
                        <a:ea typeface="Times New Roman"/>
                        <a:cs typeface="Arial"/>
                      </a:endParaRPr>
                    </a:p>
                  </a:txBody>
                  <a:tcPr marL="0" marR="0" marT="0" marB="0" anchor="b"/>
                </a:tc>
                <a:tc>
                  <a:txBody>
                    <a:bodyPr/>
                    <a:lstStyle/>
                    <a:p>
                      <a:pPr marL="25400" marR="0">
                        <a:lnSpc>
                          <a:spcPts val="935"/>
                        </a:lnSpc>
                        <a:spcBef>
                          <a:spcPts val="0"/>
                        </a:spcBef>
                        <a:spcAft>
                          <a:spcPts val="0"/>
                        </a:spcAft>
                      </a:pPr>
                      <a:r>
                        <a:rPr lang="en-US" sz="1400">
                          <a:solidFill>
                            <a:srgbClr val="FF0000"/>
                          </a:solidFill>
                        </a:rPr>
                        <a:t>5.10</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36567">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203200" marR="0">
                        <a:lnSpc>
                          <a:spcPts val="1080"/>
                        </a:lnSpc>
                        <a:spcBef>
                          <a:spcPts val="0"/>
                        </a:spcBef>
                        <a:spcAft>
                          <a:spcPts val="0"/>
                        </a:spcAft>
                      </a:pPr>
                      <a:r>
                        <a:rPr lang="en-US" sz="1400">
                          <a:solidFill>
                            <a:srgbClr val="FF0000"/>
                          </a:solidFill>
                        </a:rPr>
                        <a:t>4</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solidFill>
                            <a:srgbClr val="FF0000"/>
                          </a:solidFill>
                        </a:rPr>
                        <a:t>2.45</a:t>
                      </a:r>
                      <a:endParaRPr lang="en-US" sz="1100">
                        <a:solidFill>
                          <a:srgbClr val="FF0000"/>
                        </a:solidFill>
                        <a:latin typeface="Calibri"/>
                        <a:ea typeface="Times New Roman"/>
                        <a:cs typeface="Arial"/>
                      </a:endParaRPr>
                    </a:p>
                  </a:txBody>
                  <a:tcPr marL="0" marR="0" marT="0" marB="0" anchor="b"/>
                </a:tc>
                <a:tc>
                  <a:txBody>
                    <a:bodyPr/>
                    <a:lstStyle/>
                    <a:p>
                      <a:pPr marL="76200" marR="0">
                        <a:lnSpc>
                          <a:spcPts val="1080"/>
                        </a:lnSpc>
                        <a:spcBef>
                          <a:spcPts val="0"/>
                        </a:spcBef>
                        <a:spcAft>
                          <a:spcPts val="0"/>
                        </a:spcAft>
                      </a:pPr>
                      <a:r>
                        <a:rPr lang="en-US" sz="1400">
                          <a:solidFill>
                            <a:srgbClr val="FF0000"/>
                          </a:solidFill>
                        </a:rPr>
                        <a:t>2.90</a:t>
                      </a:r>
                      <a:endParaRPr lang="en-US" sz="1100">
                        <a:solidFill>
                          <a:srgbClr val="FF0000"/>
                        </a:solidFill>
                        <a:latin typeface="Calibri"/>
                        <a:ea typeface="Times New Roman"/>
                        <a:cs typeface="Arial"/>
                      </a:endParaRPr>
                    </a:p>
                  </a:txBody>
                  <a:tcPr marL="0" marR="0" marT="0" marB="0" anchor="b"/>
                </a:tc>
                <a:tc>
                  <a:txBody>
                    <a:bodyPr/>
                    <a:lstStyle/>
                    <a:p>
                      <a:pPr marL="38100" marR="0">
                        <a:lnSpc>
                          <a:spcPts val="1080"/>
                        </a:lnSpc>
                        <a:spcBef>
                          <a:spcPts val="0"/>
                        </a:spcBef>
                        <a:spcAft>
                          <a:spcPts val="0"/>
                        </a:spcAft>
                      </a:pPr>
                      <a:r>
                        <a:rPr lang="en-US" sz="1400">
                          <a:solidFill>
                            <a:srgbClr val="FF0000"/>
                          </a:solidFill>
                        </a:rPr>
                        <a:t>3.15</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solidFill>
                            <a:srgbClr val="FF0000"/>
                          </a:solidFill>
                        </a:rPr>
                        <a:t>3.4</a:t>
                      </a:r>
                      <a:endParaRPr lang="en-US" sz="1100">
                        <a:solidFill>
                          <a:srgbClr val="FF0000"/>
                        </a:solidFill>
                        <a:latin typeface="Calibri"/>
                        <a:ea typeface="Times New Roman"/>
                        <a:cs typeface="Arial"/>
                      </a:endParaRPr>
                    </a:p>
                  </a:txBody>
                  <a:tcPr marL="0" marR="0" marT="0" marB="0" anchor="b"/>
                </a:tc>
                <a:tc>
                  <a:txBody>
                    <a:bodyPr/>
                    <a:lstStyle/>
                    <a:p>
                      <a:pPr marL="101600" marR="0">
                        <a:lnSpc>
                          <a:spcPts val="1080"/>
                        </a:lnSpc>
                        <a:spcBef>
                          <a:spcPts val="0"/>
                        </a:spcBef>
                        <a:spcAft>
                          <a:spcPts val="0"/>
                        </a:spcAft>
                      </a:pPr>
                      <a:r>
                        <a:rPr lang="en-US" sz="1400">
                          <a:solidFill>
                            <a:srgbClr val="FF0000"/>
                          </a:solidFill>
                        </a:rPr>
                        <a:t>4.65</a:t>
                      </a:r>
                      <a:endParaRPr lang="en-US" sz="1100">
                        <a:solidFill>
                          <a:srgbClr val="FF0000"/>
                        </a:solidFill>
                        <a:latin typeface="Calibri"/>
                        <a:ea typeface="Times New Roman"/>
                        <a:cs typeface="Arial"/>
                      </a:endParaRPr>
                    </a:p>
                  </a:txBody>
                  <a:tcPr marL="0" marR="0" marT="0" marB="0" anchor="b"/>
                </a:tc>
                <a:tc>
                  <a:txBody>
                    <a:bodyPr/>
                    <a:lstStyle/>
                    <a:p>
                      <a:pPr marL="50800" marR="0">
                        <a:lnSpc>
                          <a:spcPts val="1080"/>
                        </a:lnSpc>
                        <a:spcBef>
                          <a:spcPts val="0"/>
                        </a:spcBef>
                        <a:spcAft>
                          <a:spcPts val="0"/>
                        </a:spcAft>
                      </a:pPr>
                      <a:r>
                        <a:rPr lang="en-US" sz="1400">
                          <a:solidFill>
                            <a:srgbClr val="FF0000"/>
                          </a:solidFill>
                        </a:rPr>
                        <a:t>4.85</a:t>
                      </a:r>
                      <a:endParaRPr lang="en-US" sz="1100">
                        <a:solidFill>
                          <a:srgbClr val="FF0000"/>
                        </a:solidFill>
                        <a:latin typeface="Calibri"/>
                        <a:ea typeface="Times New Roman"/>
                        <a:cs typeface="Arial"/>
                      </a:endParaRPr>
                    </a:p>
                  </a:txBody>
                  <a:tcPr marL="0" marR="0" marT="0" marB="0" anchor="b"/>
                </a:tc>
                <a:tc>
                  <a:txBody>
                    <a:bodyPr/>
                    <a:lstStyle/>
                    <a:p>
                      <a:pPr marL="25400" marR="0">
                        <a:lnSpc>
                          <a:spcPts val="1080"/>
                        </a:lnSpc>
                        <a:spcBef>
                          <a:spcPts val="0"/>
                        </a:spcBef>
                        <a:spcAft>
                          <a:spcPts val="0"/>
                        </a:spcAft>
                      </a:pPr>
                      <a:r>
                        <a:rPr lang="en-US" sz="1400">
                          <a:solidFill>
                            <a:srgbClr val="FF0000"/>
                          </a:solidFill>
                        </a:rPr>
                        <a:t>5.25</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336567">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203200" marR="0">
                        <a:lnSpc>
                          <a:spcPct val="115000"/>
                        </a:lnSpc>
                        <a:spcBef>
                          <a:spcPts val="0"/>
                        </a:spcBef>
                        <a:spcAft>
                          <a:spcPts val="0"/>
                        </a:spcAft>
                      </a:pPr>
                      <a:r>
                        <a:rPr lang="en-US" sz="1400">
                          <a:solidFill>
                            <a:srgbClr val="FF0000"/>
                          </a:solidFill>
                        </a:rPr>
                        <a:t>6</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2.30</a:t>
                      </a:r>
                      <a:endParaRPr lang="en-US" sz="1100">
                        <a:solidFill>
                          <a:srgbClr val="FF0000"/>
                        </a:solidFill>
                        <a:latin typeface="Calibri"/>
                        <a:ea typeface="Times New Roman"/>
                        <a:cs typeface="Arial"/>
                      </a:endParaRPr>
                    </a:p>
                  </a:txBody>
                  <a:tcPr marL="0" marR="0" marT="0" marB="0" anchor="b"/>
                </a:tc>
                <a:tc>
                  <a:txBody>
                    <a:bodyPr/>
                    <a:lstStyle/>
                    <a:p>
                      <a:pPr marL="76200" marR="0">
                        <a:lnSpc>
                          <a:spcPct val="115000"/>
                        </a:lnSpc>
                        <a:spcBef>
                          <a:spcPts val="0"/>
                        </a:spcBef>
                        <a:spcAft>
                          <a:spcPts val="0"/>
                        </a:spcAft>
                      </a:pPr>
                      <a:r>
                        <a:rPr lang="en-US" sz="1400">
                          <a:solidFill>
                            <a:srgbClr val="FF0000"/>
                          </a:solidFill>
                        </a:rPr>
                        <a:t>3.10</a:t>
                      </a:r>
                      <a:endParaRPr lang="en-US" sz="1100">
                        <a:solidFill>
                          <a:srgbClr val="FF0000"/>
                        </a:solidFill>
                        <a:latin typeface="Calibri"/>
                        <a:ea typeface="Times New Roman"/>
                        <a:cs typeface="Arial"/>
                      </a:endParaRPr>
                    </a:p>
                  </a:txBody>
                  <a:tcPr marL="0" marR="0" marT="0" marB="0" anchor="b"/>
                </a:tc>
                <a:tc>
                  <a:txBody>
                    <a:bodyPr/>
                    <a:lstStyle/>
                    <a:p>
                      <a:pPr marL="38100" marR="0">
                        <a:lnSpc>
                          <a:spcPct val="115000"/>
                        </a:lnSpc>
                        <a:spcBef>
                          <a:spcPts val="0"/>
                        </a:spcBef>
                        <a:spcAft>
                          <a:spcPts val="0"/>
                        </a:spcAft>
                      </a:pPr>
                      <a:r>
                        <a:rPr lang="en-US" sz="1400">
                          <a:solidFill>
                            <a:srgbClr val="FF0000"/>
                          </a:solidFill>
                        </a:rPr>
                        <a:t>3.25</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3.45</a:t>
                      </a:r>
                      <a:endParaRPr lang="en-US" sz="1100">
                        <a:solidFill>
                          <a:srgbClr val="FF0000"/>
                        </a:solidFill>
                        <a:latin typeface="Calibri"/>
                        <a:ea typeface="Times New Roman"/>
                        <a:cs typeface="Arial"/>
                      </a:endParaRPr>
                    </a:p>
                  </a:txBody>
                  <a:tcPr marL="0" marR="0" marT="0" marB="0" anchor="b"/>
                </a:tc>
                <a:tc>
                  <a:txBody>
                    <a:bodyPr/>
                    <a:lstStyle/>
                    <a:p>
                      <a:pPr marL="101600" marR="0">
                        <a:lnSpc>
                          <a:spcPct val="115000"/>
                        </a:lnSpc>
                        <a:spcBef>
                          <a:spcPts val="0"/>
                        </a:spcBef>
                        <a:spcAft>
                          <a:spcPts val="0"/>
                        </a:spcAft>
                      </a:pPr>
                      <a:r>
                        <a:rPr lang="en-US" sz="1400">
                          <a:solidFill>
                            <a:srgbClr val="FF0000"/>
                          </a:solidFill>
                        </a:rPr>
                        <a:t>4.70</a:t>
                      </a:r>
                      <a:endParaRPr lang="en-US" sz="1100">
                        <a:solidFill>
                          <a:srgbClr val="FF0000"/>
                        </a:solidFill>
                        <a:latin typeface="Calibri"/>
                        <a:ea typeface="Times New Roman"/>
                        <a:cs typeface="Arial"/>
                      </a:endParaRPr>
                    </a:p>
                  </a:txBody>
                  <a:tcPr marL="0" marR="0" marT="0" marB="0" anchor="b"/>
                </a:tc>
                <a:tc>
                  <a:txBody>
                    <a:bodyPr/>
                    <a:lstStyle/>
                    <a:p>
                      <a:pPr marL="50800" marR="0">
                        <a:lnSpc>
                          <a:spcPct val="115000"/>
                        </a:lnSpc>
                        <a:spcBef>
                          <a:spcPts val="0"/>
                        </a:spcBef>
                        <a:spcAft>
                          <a:spcPts val="0"/>
                        </a:spcAft>
                      </a:pPr>
                      <a:r>
                        <a:rPr lang="en-US" sz="1400">
                          <a:solidFill>
                            <a:srgbClr val="FF0000"/>
                          </a:solidFill>
                        </a:rPr>
                        <a:t>4.90</a:t>
                      </a:r>
                      <a:endParaRPr lang="en-US" sz="1100">
                        <a:solidFill>
                          <a:srgbClr val="FF0000"/>
                        </a:solidFill>
                        <a:latin typeface="Calibri"/>
                        <a:ea typeface="Times New Roman"/>
                        <a:cs typeface="Arial"/>
                      </a:endParaRPr>
                    </a:p>
                  </a:txBody>
                  <a:tcPr marL="0" marR="0" marT="0" marB="0" anchor="b"/>
                </a:tc>
                <a:tc>
                  <a:txBody>
                    <a:bodyPr/>
                    <a:lstStyle/>
                    <a:p>
                      <a:pPr marL="25400" marR="0">
                        <a:lnSpc>
                          <a:spcPct val="115000"/>
                        </a:lnSpc>
                        <a:spcBef>
                          <a:spcPts val="0"/>
                        </a:spcBef>
                        <a:spcAft>
                          <a:spcPts val="0"/>
                        </a:spcAft>
                      </a:pPr>
                      <a:r>
                        <a:rPr lang="en-US" sz="1400">
                          <a:solidFill>
                            <a:srgbClr val="FF0000"/>
                          </a:solidFill>
                        </a:rPr>
                        <a:t>5.30</a:t>
                      </a:r>
                      <a:endParaRPr lang="en-US" sz="1100">
                        <a:solidFill>
                          <a:srgbClr val="FF0000"/>
                        </a:solidFill>
                        <a:latin typeface="Calibri"/>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r>
              <a:tr h="651793">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gridSpan="3">
                  <a:txBody>
                    <a:bodyPr/>
                    <a:lstStyle/>
                    <a:p>
                      <a:pPr marL="215900" marR="0">
                        <a:lnSpc>
                          <a:spcPct val="115000"/>
                        </a:lnSpc>
                        <a:spcBef>
                          <a:spcPts val="0"/>
                        </a:spcBef>
                        <a:spcAft>
                          <a:spcPts val="0"/>
                        </a:spcAft>
                      </a:pPr>
                      <a:r>
                        <a:rPr lang="en-US" sz="1400">
                          <a:solidFill>
                            <a:srgbClr val="FF0000"/>
                          </a:solidFill>
                        </a:rPr>
                        <a:t>•= Control  * = significant P&lt;0.005</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gridSpan="4">
                  <a:txBody>
                    <a:bodyPr/>
                    <a:lstStyle/>
                    <a:p>
                      <a:pPr marL="114300" marR="0">
                        <a:lnSpc>
                          <a:spcPct val="115000"/>
                        </a:lnSpc>
                        <a:spcBef>
                          <a:spcPts val="0"/>
                        </a:spcBef>
                        <a:spcAft>
                          <a:spcPts val="0"/>
                        </a:spcAft>
                      </a:pPr>
                      <a:r>
                        <a:rPr lang="en-US" sz="1400">
                          <a:solidFill>
                            <a:srgbClr val="FF0000"/>
                          </a:solidFill>
                        </a:rPr>
                        <a:t>** = significant P&lt;0.001  # # = significant p&lt;0.001 (from control)</a:t>
                      </a:r>
                      <a:endParaRPr lang="en-US" sz="1100">
                        <a:solidFill>
                          <a:srgbClr val="FF0000"/>
                        </a:solidFill>
                        <a:latin typeface="Calibri"/>
                        <a:ea typeface="Times New Roman"/>
                        <a:cs typeface="Arial"/>
                      </a:endParaRPr>
                    </a:p>
                  </a:txBody>
                  <a:tcPr marL="0" marR="0" marT="0" marB="0" anchor="b"/>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a:lnSpc>
                          <a:spcPct val="115000"/>
                        </a:lnSpc>
                        <a:spcBef>
                          <a:spcPts val="0"/>
                        </a:spcBef>
                        <a:spcAft>
                          <a:spcPts val="0"/>
                        </a:spcAft>
                      </a:pPr>
                      <a:endParaRPr lang="en-US" sz="1400">
                        <a:solidFill>
                          <a:srgbClr val="FF0000"/>
                        </a:solidFill>
                        <a:latin typeface="Times New Roman"/>
                        <a:ea typeface="Times New Roman"/>
                        <a:cs typeface="Arial"/>
                      </a:endParaRPr>
                    </a:p>
                  </a:txBody>
                  <a:tcPr marL="0" marR="0" marT="0" marB="0" anchor="b"/>
                </a:tc>
                <a:tc>
                  <a:txBody>
                    <a:bodyPr/>
                    <a:lstStyle/>
                    <a:p>
                      <a:pPr marL="0" marR="0">
                        <a:lnSpc>
                          <a:spcPct val="115000"/>
                        </a:lnSpc>
                        <a:spcBef>
                          <a:spcPts val="0"/>
                        </a:spcBef>
                        <a:spcAft>
                          <a:spcPts val="0"/>
                        </a:spcAft>
                      </a:pPr>
                      <a:endParaRPr lang="en-US" sz="1400" dirty="0">
                        <a:solidFill>
                          <a:srgbClr val="FF0000"/>
                        </a:solidFill>
                        <a:latin typeface="Times New Roman"/>
                        <a:ea typeface="Times New Roman"/>
                        <a:cs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382000" cy="6494085"/>
          </a:xfrm>
          <a:prstGeom prst="rect">
            <a:avLst/>
          </a:prstGeom>
        </p:spPr>
        <p:txBody>
          <a:bodyPr wrap="square">
            <a:spAutoFit/>
          </a:bodyPr>
          <a:lstStyle/>
          <a:p>
            <a:pPr algn="l" rtl="0" hangingPunct="0"/>
            <a:r>
              <a:rPr lang="en-US" sz="2300" dirty="0">
                <a:latin typeface="Times New Roman" pitchFamily="18" charset="0"/>
                <a:cs typeface="Times New Roman" pitchFamily="18" charset="0"/>
              </a:rPr>
              <a:t>Overall, the present study confirmed that cadmium and ginger act against each other; while cadmium elevates the liver and kidney functions; ginger lowers the same parameters, this reduction could be attributed to the fact that ginger contains high content of antioxidants that makes it a free radical scavenger (</a:t>
            </a:r>
            <a:r>
              <a:rPr lang="en-US" sz="2300" dirty="0" err="1">
                <a:latin typeface="Times New Roman" pitchFamily="18" charset="0"/>
                <a:cs typeface="Times New Roman" pitchFamily="18" charset="0"/>
              </a:rPr>
              <a:t>Krishnakanta</a:t>
            </a:r>
            <a:r>
              <a:rPr lang="en-US" sz="2300" dirty="0">
                <a:latin typeface="Times New Roman" pitchFamily="18" charset="0"/>
                <a:cs typeface="Times New Roman" pitchFamily="18" charset="0"/>
              </a:rPr>
              <a:t> and </a:t>
            </a:r>
            <a:r>
              <a:rPr lang="en-US" sz="2300" dirty="0" err="1">
                <a:latin typeface="Times New Roman" pitchFamily="18" charset="0"/>
                <a:cs typeface="Times New Roman" pitchFamily="18" charset="0"/>
              </a:rPr>
              <a:t>Lockesh</a:t>
            </a:r>
            <a:r>
              <a:rPr lang="en-US" sz="2300" dirty="0">
                <a:latin typeface="Times New Roman" pitchFamily="18" charset="0"/>
                <a:cs typeface="Times New Roman" pitchFamily="18" charset="0"/>
              </a:rPr>
              <a:t>, 1993). Moreover, another study by Yuki Masuda </a:t>
            </a:r>
            <a:r>
              <a:rPr lang="en-US" sz="2300" i="1" dirty="0" err="1">
                <a:latin typeface="Times New Roman" pitchFamily="18" charset="0"/>
                <a:cs typeface="Times New Roman" pitchFamily="18" charset="0"/>
              </a:rPr>
              <a:t>etal</a:t>
            </a:r>
            <a:r>
              <a:rPr lang="en-US" sz="2300" i="1" dirty="0">
                <a:latin typeface="Times New Roman" pitchFamily="18" charset="0"/>
                <a:cs typeface="Times New Roman" pitchFamily="18" charset="0"/>
              </a:rPr>
              <a:t>. </a:t>
            </a:r>
            <a:r>
              <a:rPr lang="en-US" sz="2300" dirty="0">
                <a:latin typeface="Times New Roman" pitchFamily="18" charset="0"/>
                <a:cs typeface="Times New Roman" pitchFamily="18" charset="0"/>
              </a:rPr>
              <a:t>(2008), reported that the </a:t>
            </a:r>
            <a:r>
              <a:rPr lang="en-US" sz="2300" dirty="0" err="1">
                <a:latin typeface="Times New Roman" pitchFamily="18" charset="0"/>
                <a:cs typeface="Times New Roman" pitchFamily="18" charset="0"/>
              </a:rPr>
              <a:t>antioxidantactivity</a:t>
            </a:r>
            <a:r>
              <a:rPr lang="en-US" sz="2300" dirty="0">
                <a:latin typeface="Times New Roman" pitchFamily="18" charset="0"/>
                <a:cs typeface="Times New Roman" pitchFamily="18" charset="0"/>
              </a:rPr>
              <a:t> of ginger might be due to not only radical scavenging activity of antioxidants but also their affinity to the substrates</a:t>
            </a:r>
            <a:r>
              <a:rPr lang="en-US" sz="2300" dirty="0" smtClean="0">
                <a:latin typeface="Times New Roman" pitchFamily="18" charset="0"/>
                <a:cs typeface="Times New Roman" pitchFamily="18" charset="0"/>
              </a:rPr>
              <a:t>.</a:t>
            </a:r>
            <a:r>
              <a:rPr lang="en-US" sz="2300" dirty="0">
                <a:latin typeface="Times New Roman" pitchFamily="18" charset="0"/>
                <a:cs typeface="Times New Roman" pitchFamily="18" charset="0"/>
              </a:rPr>
              <a:t> While </a:t>
            </a:r>
            <a:r>
              <a:rPr lang="en-US" sz="2300" dirty="0" err="1">
                <a:latin typeface="Times New Roman" pitchFamily="18" charset="0"/>
                <a:cs typeface="Times New Roman" pitchFamily="18" charset="0"/>
              </a:rPr>
              <a:t>Egwurugwu</a:t>
            </a:r>
            <a:r>
              <a:rPr lang="en-US" sz="2300" i="1" dirty="0" err="1">
                <a:latin typeface="Times New Roman" pitchFamily="18" charset="0"/>
                <a:cs typeface="Times New Roman" pitchFamily="18" charset="0"/>
              </a:rPr>
              <a:t>et</a:t>
            </a:r>
            <a:r>
              <a:rPr lang="en-US" sz="2300" i="1" dirty="0">
                <a:latin typeface="Times New Roman" pitchFamily="18" charset="0"/>
                <a:cs typeface="Times New Roman" pitchFamily="18" charset="0"/>
              </a:rPr>
              <a:t> al.</a:t>
            </a:r>
            <a:r>
              <a:rPr lang="en-US" sz="2300" dirty="0">
                <a:latin typeface="Times New Roman" pitchFamily="18" charset="0"/>
                <a:cs typeface="Times New Roman" pitchFamily="18" charset="0"/>
              </a:rPr>
              <a:t> (2007) reported that ginger therapy was more effective as more </a:t>
            </a:r>
            <a:r>
              <a:rPr lang="en-US" sz="2300" dirty="0" err="1">
                <a:latin typeface="Times New Roman" pitchFamily="18" charset="0"/>
                <a:cs typeface="Times New Roman" pitchFamily="18" charset="0"/>
              </a:rPr>
              <a:t>Cd</a:t>
            </a:r>
            <a:r>
              <a:rPr lang="en-US" sz="2300" dirty="0">
                <a:latin typeface="Times New Roman" pitchFamily="18" charset="0"/>
                <a:cs typeface="Times New Roman" pitchFamily="18" charset="0"/>
              </a:rPr>
              <a:t> intake was avoided. We assumed that ginger through the said antioxidant activities, first improved the blood balance with the confirmed results improving the liver functions followed by improving the kidney functions. This is the first hypothesis explaining the role of ginger in improving liver and kidney functions; so it is very early to confirm it, much more studies are needed before any firm conclusions can be drawn.</a:t>
            </a:r>
          </a:p>
          <a:p>
            <a:pPr algn="l" rtl="0"/>
            <a:r>
              <a:rPr lang="en-US" sz="2400" dirty="0">
                <a:latin typeface="Times New Roman" pitchFamily="18" charset="0"/>
                <a:cs typeface="Times New Roman" pitchFamily="18" charset="0"/>
              </a:rPr>
              <a:t> </a:t>
            </a:r>
          </a:p>
          <a:p>
            <a:pPr algn="l" rtl="0"/>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000" u="sng" dirty="0" smtClean="0">
                <a:solidFill>
                  <a:srgbClr val="FF0000"/>
                </a:solidFill>
              </a:rPr>
              <a:t>REFERENCES</a:t>
            </a:r>
            <a:br>
              <a:rPr lang="en-US" sz="4000" u="sng" dirty="0" smtClean="0">
                <a:solidFill>
                  <a:srgbClr val="FF0000"/>
                </a:solidFill>
              </a:rPr>
            </a:br>
            <a:endParaRPr lang="ar-SA" sz="4000"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l" rtl="0"/>
            <a:r>
              <a:rPr lang="en-US" sz="2400" b="1" dirty="0" err="1" smtClean="0">
                <a:solidFill>
                  <a:srgbClr val="FF0000"/>
                </a:solidFill>
                <a:latin typeface="Times New Roman" pitchFamily="18" charset="0"/>
                <a:cs typeface="Times New Roman" pitchFamily="18" charset="0"/>
              </a:rPr>
              <a:t>Ajith</a:t>
            </a:r>
            <a:r>
              <a:rPr lang="en-US" sz="2400" b="1" dirty="0" smtClean="0">
                <a:solidFill>
                  <a:srgbClr val="FF0000"/>
                </a:solidFill>
                <a:latin typeface="Times New Roman" pitchFamily="18" charset="0"/>
                <a:cs typeface="Times New Roman" pitchFamily="18" charset="0"/>
              </a:rPr>
              <a:t>, T. A., </a:t>
            </a:r>
            <a:r>
              <a:rPr lang="en-US" sz="2400" b="1" dirty="0" err="1" smtClean="0">
                <a:solidFill>
                  <a:srgbClr val="FF0000"/>
                </a:solidFill>
                <a:latin typeface="Times New Roman" pitchFamily="18" charset="0"/>
                <a:cs typeface="Times New Roman" pitchFamily="18" charset="0"/>
              </a:rPr>
              <a:t>Nivitha</a:t>
            </a:r>
            <a:r>
              <a:rPr lang="en-US" sz="2400" b="1" dirty="0" smtClean="0">
                <a:solidFill>
                  <a:srgbClr val="FF0000"/>
                </a:solidFill>
                <a:latin typeface="Times New Roman" pitchFamily="18" charset="0"/>
                <a:cs typeface="Times New Roman" pitchFamily="18" charset="0"/>
              </a:rPr>
              <a:t>, V. and </a:t>
            </a:r>
            <a:r>
              <a:rPr lang="en-US" sz="2400" b="1" dirty="0" err="1" smtClean="0">
                <a:solidFill>
                  <a:srgbClr val="FF0000"/>
                </a:solidFill>
                <a:latin typeface="Times New Roman" pitchFamily="18" charset="0"/>
                <a:cs typeface="Times New Roman" pitchFamily="18" charset="0"/>
              </a:rPr>
              <a:t>Usha</a:t>
            </a:r>
            <a:r>
              <a:rPr lang="en-US" sz="2400" b="1" dirty="0" smtClean="0">
                <a:solidFill>
                  <a:srgbClr val="FF0000"/>
                </a:solidFill>
                <a:latin typeface="Times New Roman" pitchFamily="18" charset="0"/>
                <a:cs typeface="Times New Roman" pitchFamily="18" charset="0"/>
              </a:rPr>
              <a:t>, S. (2006).</a:t>
            </a:r>
            <a:endParaRPr lang="en-US" sz="2400" dirty="0" smtClean="0">
              <a:solidFill>
                <a:srgbClr val="FF0000"/>
              </a:solidFill>
              <a:latin typeface="Times New Roman" pitchFamily="18" charset="0"/>
              <a:cs typeface="Times New Roman" pitchFamily="18" charset="0"/>
            </a:endParaRPr>
          </a:p>
          <a:p>
            <a:pPr algn="l" rtl="0" hangingPunct="0"/>
            <a:r>
              <a:rPr lang="en-US" sz="2400" dirty="0" err="1" smtClean="0">
                <a:latin typeface="Times New Roman" pitchFamily="18" charset="0"/>
                <a:cs typeface="Times New Roman" pitchFamily="18" charset="0"/>
              </a:rPr>
              <a:t>Zingiberofficinale</a:t>
            </a:r>
            <a:r>
              <a:rPr lang="en-US" sz="2400" dirty="0" smtClean="0">
                <a:latin typeface="Times New Roman" pitchFamily="18" charset="0"/>
                <a:cs typeface="Times New Roman" pitchFamily="18" charset="0"/>
              </a:rPr>
              <a:t> Roscoe alone and in combination with alpha-</a:t>
            </a:r>
            <a:r>
              <a:rPr lang="en-US" sz="2400" dirty="0" err="1" smtClean="0">
                <a:latin typeface="Times New Roman" pitchFamily="18" charset="0"/>
                <a:cs typeface="Times New Roman" pitchFamily="18" charset="0"/>
              </a:rPr>
              <a:t>tocopherol</a:t>
            </a:r>
            <a:r>
              <a:rPr lang="en-US" sz="2400" dirty="0" smtClean="0">
                <a:latin typeface="Times New Roman" pitchFamily="18" charset="0"/>
                <a:cs typeface="Times New Roman" pitchFamily="18" charset="0"/>
              </a:rPr>
              <a:t> protect the kidney against </a:t>
            </a:r>
            <a:r>
              <a:rPr lang="en-US" sz="2400" dirty="0" err="1" smtClean="0">
                <a:latin typeface="Times New Roman" pitchFamily="18" charset="0"/>
                <a:cs typeface="Times New Roman" pitchFamily="18" charset="0"/>
              </a:rPr>
              <a:t>cisplatin</a:t>
            </a:r>
            <a:r>
              <a:rPr lang="en-US" sz="2400" dirty="0" smtClean="0">
                <a:latin typeface="Times New Roman" pitchFamily="18" charset="0"/>
                <a:cs typeface="Times New Roman" pitchFamily="18" charset="0"/>
              </a:rPr>
              <a:t>-induced acute renal failure, Jun., 45(6):921-927.</a:t>
            </a:r>
          </a:p>
          <a:p>
            <a:pPr algn="l" rtl="0" hangingPunct="0"/>
            <a:r>
              <a:rPr lang="en-US" sz="2600" b="1" dirty="0" smtClean="0">
                <a:solidFill>
                  <a:srgbClr val="FF0000"/>
                </a:solidFill>
                <a:latin typeface="Times New Roman" pitchFamily="18" charset="0"/>
                <a:cs typeface="Times New Roman" pitchFamily="18" charset="0"/>
              </a:rPr>
              <a:t>Andre, L. O. Paolo, R. G. </a:t>
            </a:r>
            <a:r>
              <a:rPr lang="en-US" sz="2600" b="1" dirty="0" err="1" smtClean="0">
                <a:solidFill>
                  <a:srgbClr val="FF0000"/>
                </a:solidFill>
                <a:latin typeface="Times New Roman" pitchFamily="18" charset="0"/>
                <a:cs typeface="Times New Roman" pitchFamily="18" charset="0"/>
              </a:rPr>
              <a:t>Silvana</a:t>
            </a:r>
            <a:r>
              <a:rPr lang="en-US" sz="2600" b="1" dirty="0" smtClean="0">
                <a:solidFill>
                  <a:srgbClr val="FF0000"/>
                </a:solidFill>
                <a:latin typeface="Times New Roman" pitchFamily="18" charset="0"/>
                <a:cs typeface="Times New Roman" pitchFamily="18" charset="0"/>
              </a:rPr>
              <a:t>, C. J. and </a:t>
            </a:r>
            <a:r>
              <a:rPr lang="en-US" sz="2600" b="1" dirty="0" err="1" smtClean="0">
                <a:solidFill>
                  <a:srgbClr val="FF0000"/>
                </a:solidFill>
                <a:latin typeface="Times New Roman" pitchFamily="18" charset="0"/>
                <a:cs typeface="Times New Roman" pitchFamily="18" charset="0"/>
              </a:rPr>
              <a:t>Josino</a:t>
            </a:r>
            <a:r>
              <a:rPr lang="en-US" sz="2600" b="1" dirty="0" smtClean="0">
                <a:solidFill>
                  <a:srgbClr val="FF0000"/>
                </a:solidFill>
                <a:latin typeface="Times New Roman" pitchFamily="18" charset="0"/>
                <a:cs typeface="Times New Roman" pitchFamily="18" charset="0"/>
              </a:rPr>
              <a:t>, C. M. (2005). </a:t>
            </a:r>
            <a:r>
              <a:rPr lang="en-US" sz="2600" dirty="0" err="1" smtClean="0">
                <a:latin typeface="Times New Roman" pitchFamily="18" charset="0"/>
                <a:cs typeface="Times New Roman" pitchFamily="18" charset="0"/>
              </a:rPr>
              <a:t>Diatary</a:t>
            </a:r>
            <a:r>
              <a:rPr lang="en-US" sz="2600" dirty="0" smtClean="0">
                <a:latin typeface="Times New Roman" pitchFamily="18" charset="0"/>
                <a:cs typeface="Times New Roman" pitchFamily="18" charset="0"/>
              </a:rPr>
              <a:t> intake </a:t>
            </a:r>
            <a:r>
              <a:rPr lang="en-US" sz="2600" dirty="0" err="1" smtClean="0">
                <a:latin typeface="Times New Roman" pitchFamily="18" charset="0"/>
                <a:cs typeface="Times New Roman" pitchFamily="18" charset="0"/>
              </a:rPr>
              <a:t>andhealth</a:t>
            </a:r>
            <a:r>
              <a:rPr lang="en-US" sz="2600" dirty="0" smtClean="0">
                <a:latin typeface="Times New Roman" pitchFamily="18" charset="0"/>
                <a:cs typeface="Times New Roman" pitchFamily="18" charset="0"/>
              </a:rPr>
              <a:t> effects of selected toxic elements, Braz. J. Plant Physiol.,17 (1): 79-93.</a:t>
            </a:r>
          </a:p>
          <a:p>
            <a:pPr algn="l" rtl="0"/>
            <a:r>
              <a:rPr lang="en-US" sz="2600" b="1" dirty="0" err="1" smtClean="0">
                <a:solidFill>
                  <a:srgbClr val="FF0000"/>
                </a:solidFill>
                <a:latin typeface="Times New Roman" pitchFamily="18" charset="0"/>
                <a:cs typeface="Times New Roman" pitchFamily="18" charset="0"/>
              </a:rPr>
              <a:t>Atef</a:t>
            </a:r>
            <a:r>
              <a:rPr lang="en-US" sz="2600" b="1" dirty="0" smtClean="0">
                <a:solidFill>
                  <a:srgbClr val="FF0000"/>
                </a:solidFill>
                <a:latin typeface="Times New Roman" pitchFamily="18" charset="0"/>
                <a:cs typeface="Times New Roman" pitchFamily="18" charset="0"/>
              </a:rPr>
              <a:t>, M. Al-Attar and </a:t>
            </a:r>
            <a:r>
              <a:rPr lang="en-US" sz="2600" b="1" dirty="0" err="1" smtClean="0">
                <a:solidFill>
                  <a:srgbClr val="FF0000"/>
                </a:solidFill>
                <a:latin typeface="Times New Roman" pitchFamily="18" charset="0"/>
                <a:cs typeface="Times New Roman" pitchFamily="18" charset="0"/>
              </a:rPr>
              <a:t>Talal</a:t>
            </a:r>
            <a:r>
              <a:rPr lang="en-US" sz="2600" b="1" dirty="0" smtClean="0">
                <a:solidFill>
                  <a:srgbClr val="FF0000"/>
                </a:solidFill>
                <a:latin typeface="Times New Roman" pitchFamily="18" charset="0"/>
                <a:cs typeface="Times New Roman" pitchFamily="18" charset="0"/>
              </a:rPr>
              <a:t>, A. </a:t>
            </a:r>
            <a:r>
              <a:rPr lang="en-US" sz="2600" b="1" dirty="0" err="1" smtClean="0">
                <a:solidFill>
                  <a:srgbClr val="FF0000"/>
                </a:solidFill>
                <a:latin typeface="Times New Roman" pitchFamily="18" charset="0"/>
                <a:cs typeface="Times New Roman" pitchFamily="18" charset="0"/>
              </a:rPr>
              <a:t>Zari</a:t>
            </a:r>
            <a:r>
              <a:rPr lang="en-US" sz="2600" b="1" dirty="0" smtClean="0">
                <a:solidFill>
                  <a:srgbClr val="FF0000"/>
                </a:solidFill>
                <a:latin typeface="Times New Roman" pitchFamily="18" charset="0"/>
                <a:cs typeface="Times New Roman" pitchFamily="18" charset="0"/>
              </a:rPr>
              <a:t> (2007).</a:t>
            </a:r>
            <a:endParaRPr lang="en-US" sz="2600" dirty="0" smtClean="0">
              <a:solidFill>
                <a:srgbClr val="FF0000"/>
              </a:solidFill>
              <a:latin typeface="Times New Roman" pitchFamily="18" charset="0"/>
              <a:cs typeface="Times New Roman" pitchFamily="18" charset="0"/>
            </a:endParaRPr>
          </a:p>
          <a:p>
            <a:pPr algn="l" rtl="0" hangingPunct="0"/>
            <a:r>
              <a:rPr lang="en-US" sz="2600" dirty="0" err="1" smtClean="0">
                <a:latin typeface="Times New Roman" pitchFamily="18" charset="0"/>
                <a:cs typeface="Times New Roman" pitchFamily="18" charset="0"/>
              </a:rPr>
              <a:t>Modulatory</a:t>
            </a:r>
            <a:r>
              <a:rPr lang="en-US" sz="2600" dirty="0" smtClean="0">
                <a:latin typeface="Times New Roman" pitchFamily="18" charset="0"/>
                <a:cs typeface="Times New Roman" pitchFamily="18" charset="0"/>
              </a:rPr>
              <a:t> effects of ginger and clove oils on physiological responses in </a:t>
            </a:r>
            <a:r>
              <a:rPr lang="en-US" sz="2600" dirty="0" err="1" smtClean="0">
                <a:latin typeface="Times New Roman" pitchFamily="18" charset="0"/>
                <a:cs typeface="Times New Roman" pitchFamily="18" charset="0"/>
              </a:rPr>
              <a:t>streptozotocin</a:t>
            </a:r>
            <a:r>
              <a:rPr lang="en-US" sz="2600" dirty="0" smtClean="0">
                <a:latin typeface="Times New Roman" pitchFamily="18" charset="0"/>
                <a:cs typeface="Times New Roman" pitchFamily="18" charset="0"/>
              </a:rPr>
              <a:t>-induced diabetic rats. Intern. J. </a:t>
            </a:r>
            <a:r>
              <a:rPr lang="en-US" sz="2600" dirty="0" err="1" smtClean="0">
                <a:latin typeface="Times New Roman" pitchFamily="18" charset="0"/>
                <a:cs typeface="Times New Roman" pitchFamily="18" charset="0"/>
              </a:rPr>
              <a:t>Pharmacol</a:t>
            </a:r>
            <a:r>
              <a:rPr lang="en-US" sz="2600" dirty="0" smtClean="0">
                <a:latin typeface="Times New Roman" pitchFamily="18" charset="0"/>
                <a:cs typeface="Times New Roman" pitchFamily="18" charset="0"/>
              </a:rPr>
              <a:t>., 3(1): 34-40</a:t>
            </a:r>
            <a:r>
              <a:rPr lang="en-US" sz="2600" b="1"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algn="l" rtl="0"/>
            <a:r>
              <a:rPr lang="en-US" sz="2600" dirty="0" smtClean="0">
                <a:latin typeface="Times New Roman" pitchFamily="18" charset="0"/>
                <a:cs typeface="Times New Roman" pitchFamily="18" charset="0"/>
              </a:rPr>
              <a:t> </a:t>
            </a:r>
          </a:p>
          <a:p>
            <a:pPr algn="l" rtl="0" hangingPunct="0"/>
            <a:endParaRPr lang="en-US" sz="2400" dirty="0" smtClean="0">
              <a:latin typeface="Times New Roman" pitchFamily="18" charset="0"/>
              <a:cs typeface="Times New Roman" pitchFamily="18" charset="0"/>
            </a:endParaRPr>
          </a:p>
          <a:p>
            <a:pPr algn="l" rtl="0"/>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305800" cy="5262979"/>
          </a:xfrm>
          <a:prstGeom prst="rect">
            <a:avLst/>
          </a:prstGeom>
        </p:spPr>
        <p:txBody>
          <a:bodyPr wrap="square">
            <a:spAutoFit/>
          </a:bodyPr>
          <a:lstStyle/>
          <a:p>
            <a:pPr algn="l" rtl="0"/>
            <a:r>
              <a:rPr lang="en-US" sz="2800" b="1" i="1" dirty="0" smtClean="0">
                <a:latin typeface="Times New Roman" pitchFamily="18" charset="0"/>
                <a:cs typeface="Times New Roman" pitchFamily="18" charset="0"/>
              </a:rPr>
              <a:t>Group 5 was fed with commercial food - ginger (95:5, w/w) and cadmium water (50 </a:t>
            </a:r>
            <a:r>
              <a:rPr lang="en-US" sz="2800" b="1" i="1" dirty="0" err="1" smtClean="0">
                <a:latin typeface="Times New Roman" pitchFamily="18" charset="0"/>
                <a:cs typeface="Times New Roman" pitchFamily="18" charset="0"/>
              </a:rPr>
              <a:t>ppm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Cd</a:t>
            </a:r>
            <a:r>
              <a:rPr lang="en-US" sz="2800" b="1" i="1" dirty="0" smtClean="0">
                <a:latin typeface="Times New Roman" pitchFamily="18" charset="0"/>
                <a:cs typeface="Times New Roman" pitchFamily="18" charset="0"/>
              </a:rPr>
              <a:t> in water). Group 6 was fed with commercial food- ginger (95:5, w/w) and cadmium water (100 </a:t>
            </a:r>
            <a:r>
              <a:rPr lang="en-US" sz="2800" b="1" i="1" dirty="0" err="1" smtClean="0">
                <a:latin typeface="Times New Roman" pitchFamily="18" charset="0"/>
                <a:cs typeface="Times New Roman" pitchFamily="18" charset="0"/>
              </a:rPr>
              <a:t>ppm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Cd</a:t>
            </a:r>
            <a:r>
              <a:rPr lang="en-US" sz="2800" b="1" i="1" dirty="0" smtClean="0">
                <a:latin typeface="Times New Roman" pitchFamily="18" charset="0"/>
                <a:cs typeface="Times New Roman" pitchFamily="18" charset="0"/>
              </a:rPr>
              <a:t> in water) . While Group 7 was fed with commercial food- ginger (95:5, w/w) and cadmium water (200 </a:t>
            </a:r>
            <a:r>
              <a:rPr lang="en-US" sz="2800" b="1" i="1" dirty="0" err="1" smtClean="0">
                <a:latin typeface="Times New Roman" pitchFamily="18" charset="0"/>
                <a:cs typeface="Times New Roman" pitchFamily="18" charset="0"/>
              </a:rPr>
              <a:t>ppm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Cd</a:t>
            </a:r>
            <a:r>
              <a:rPr lang="en-US" sz="2800" b="1" i="1" dirty="0" smtClean="0">
                <a:latin typeface="Times New Roman" pitchFamily="18" charset="0"/>
                <a:cs typeface="Times New Roman" pitchFamily="18" charset="0"/>
              </a:rPr>
              <a:t> in water). Cadmium induced significant elevation for liver and kidney parameters, while ginger lowered these parameters. It was concluded that cadmium and Ginger act against each other producing two way antagonistic effect. It was finally observed that ginger expressed an antagonistic action on cadmium toxicity.</a:t>
            </a:r>
            <a:endParaRPr lang="ar-SA"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04800" y="381000"/>
            <a:ext cx="8534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Duruibe</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J. O.,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Ogwuegbu</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M. O. C. and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Egwurugwu</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J. N. (2007).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Heavy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metalpollution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human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biotoxic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effects. Int. J. Phys. Sci., 2(5): 112-118</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Egwurugwu</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H. N.,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Ufearo</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 S.,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Abanobi</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O. C.,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Nwokocha</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 R.,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Duruibe</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J. O.,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Adeleye</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G. S.,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Ebuniomo</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 O. and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Onwufuji</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O. (2007)</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Effect of ginger(</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Zingiberofficinale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on cadmium toxicity. African Journal of Biotechnology, Vol.6 (18): 2078-2082.</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Ezeuko</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Vitalis</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NwokochaChukwuemeka</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R. and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Mounmbegna</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Philippe (2007)</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Effects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of</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Zingiberofficinale</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liver function of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mercuricchloride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-induced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hepatotoxicity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adult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wistar</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rats. Rev Electron Biomed. Electron J. Biomed., 3: 40-45.</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838200"/>
            <a:ext cx="8763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2300" b="1" u="sng" dirty="0" smtClean="0">
                <a:solidFill>
                  <a:srgbClr val="FF0000"/>
                </a:solidFill>
                <a:latin typeface="Times New Roman" pitchFamily="18" charset="0"/>
                <a:ea typeface="Times New Roman" pitchFamily="18" charset="0"/>
                <a:cs typeface="Times New Roman" pitchFamily="18" charset="0"/>
              </a:rPr>
              <a:t>الملخص العربى</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تم تقسيم الفئران المستخدمة فى البحث (اثنان واربعون) الى سبعة مجموعات متساويه وأختبارمدى تاثير الكادميوم عليهم وأيضا دراسة تاثير الزنجبيل على وظائف الكبد والكلى. المجموعة الأولى كانت عينه الكونترول( تم تغذيتها على الغذاء التجارى لفئران التجارب والماء) المجموعة الثانيه(تم تغذيتها على الغذاء التجارى وماء يحتوى على نسبه </a:t>
            </a:r>
            <a:r>
              <a:rPr kumimoji="0" lang="en-US" sz="2300" b="1" i="0" u="none" strike="noStrike" cap="none" normalizeH="0" baseline="0" dirty="0" err="1" smtClean="0">
                <a:ln>
                  <a:noFill/>
                </a:ln>
                <a:effectLst/>
                <a:latin typeface="Times New Roman" pitchFamily="18" charset="0"/>
                <a:ea typeface="Times New Roman" pitchFamily="18" charset="0"/>
                <a:cs typeface="Times New Roman" pitchFamily="18" charset="0"/>
              </a:rPr>
              <a:t>ppm</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50 كادميوم) المجموعه الثالثه( تم تغذيتها على الغذاء التجارى وماء يحتوى على نسبه </a:t>
            </a:r>
            <a:r>
              <a:rPr kumimoji="0" lang="en-US" sz="2300" b="1" i="0" u="none" strike="noStrike" cap="none" normalizeH="0" baseline="0" dirty="0" err="1" smtClean="0">
                <a:ln>
                  <a:noFill/>
                </a:ln>
                <a:effectLst/>
                <a:latin typeface="Times New Roman" pitchFamily="18" charset="0"/>
                <a:ea typeface="Times New Roman" pitchFamily="18" charset="0"/>
                <a:cs typeface="Times New Roman" pitchFamily="18" charset="0"/>
              </a:rPr>
              <a:t>ppm</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100 كادميوم) المجموعة الرابعه (تم تغذيتها على الغذاء التجارى وماء يحتوى على نسبه </a:t>
            </a:r>
            <a:r>
              <a:rPr kumimoji="0" lang="en-US" sz="2300" b="1" i="0" u="none" strike="noStrike" cap="none" normalizeH="0" baseline="0" dirty="0" err="1" smtClean="0">
                <a:ln>
                  <a:noFill/>
                </a:ln>
                <a:effectLst/>
                <a:latin typeface="Times New Roman" pitchFamily="18" charset="0"/>
                <a:ea typeface="Times New Roman" pitchFamily="18" charset="0"/>
                <a:cs typeface="Times New Roman" pitchFamily="18" charset="0"/>
              </a:rPr>
              <a:t>ppm</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200 كادميوم) المجموعة الخامسة(تم تغذيتها على خليط من الغذاء التجارى والزنجبيل بنسبة (</a:t>
            </a:r>
            <a:r>
              <a:rPr kumimoji="0" lang="en-US" sz="2300" b="1" i="0" u="none" strike="noStrike" cap="none" normalizeH="0" baseline="0" dirty="0" smtClean="0">
                <a:ln>
                  <a:noFill/>
                </a:ln>
                <a:effectLst/>
                <a:latin typeface="Times New Roman" pitchFamily="18" charset="0"/>
                <a:ea typeface="Times New Roman" pitchFamily="18" charset="0"/>
                <a:cs typeface="Times New Roman" pitchFamily="18" charset="0"/>
              </a:rPr>
              <a:t>95:5 w/w</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 وماء يحتوى على نسبه </a:t>
            </a:r>
            <a:r>
              <a:rPr kumimoji="0" lang="en-US" sz="2300" b="1" i="0" u="none" strike="noStrike" cap="none" normalizeH="0" baseline="0" dirty="0" err="1" smtClean="0">
                <a:ln>
                  <a:noFill/>
                </a:ln>
                <a:effectLst/>
                <a:latin typeface="Times New Roman" pitchFamily="18" charset="0"/>
                <a:ea typeface="Times New Roman" pitchFamily="18" charset="0"/>
                <a:cs typeface="Times New Roman" pitchFamily="18" charset="0"/>
              </a:rPr>
              <a:t>ppm</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50 كادميوم) المجموعة السادسه((تم تغذيتها على خليط من الغذاء التجارى والزنجبيل بنسبة (</a:t>
            </a:r>
            <a:r>
              <a:rPr kumimoji="0" lang="en-US" sz="2300" b="1" i="0" u="none" strike="noStrike" cap="none" normalizeH="0" baseline="0" dirty="0" smtClean="0">
                <a:ln>
                  <a:noFill/>
                </a:ln>
                <a:effectLst/>
                <a:latin typeface="Times New Roman" pitchFamily="18" charset="0"/>
                <a:ea typeface="Times New Roman" pitchFamily="18" charset="0"/>
                <a:cs typeface="Times New Roman" pitchFamily="18" charset="0"/>
              </a:rPr>
              <a:t>95:5 w/w</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 وماء يحتوى على نسبه </a:t>
            </a:r>
            <a:r>
              <a:rPr kumimoji="0" lang="en-US" sz="2300" b="1" i="0" u="none" strike="noStrike" cap="none" normalizeH="0" baseline="0" dirty="0" err="1" smtClean="0">
                <a:ln>
                  <a:noFill/>
                </a:ln>
                <a:effectLst/>
                <a:latin typeface="Times New Roman" pitchFamily="18" charset="0"/>
                <a:ea typeface="Times New Roman" pitchFamily="18" charset="0"/>
                <a:cs typeface="Times New Roman" pitchFamily="18" charset="0"/>
              </a:rPr>
              <a:t>ppm</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100 كادميوم) المجموعة السابعه((تم تغذيتها على خليط من الغذاء التجارى والزنجبيل بنسبة (</a:t>
            </a:r>
            <a:r>
              <a:rPr kumimoji="0" lang="en-US" sz="2300" b="1" i="0" u="none" strike="noStrike" cap="none" normalizeH="0" baseline="0" dirty="0" smtClean="0">
                <a:ln>
                  <a:noFill/>
                </a:ln>
                <a:effectLst/>
                <a:latin typeface="Times New Roman" pitchFamily="18" charset="0"/>
                <a:ea typeface="Times New Roman" pitchFamily="18" charset="0"/>
                <a:cs typeface="Times New Roman" pitchFamily="18" charset="0"/>
              </a:rPr>
              <a:t>95:5 w/w</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 وماء يحتوى على نسبه </a:t>
            </a:r>
            <a:r>
              <a:rPr kumimoji="0" lang="en-US" sz="2300" b="1" i="0" u="none" strike="noStrike" cap="none" normalizeH="0" baseline="0" dirty="0" err="1" smtClean="0">
                <a:ln>
                  <a:noFill/>
                </a:ln>
                <a:effectLst/>
                <a:latin typeface="Times New Roman" pitchFamily="18" charset="0"/>
                <a:ea typeface="Times New Roman" pitchFamily="18" charset="0"/>
                <a:cs typeface="Times New Roman" pitchFamily="18" charset="0"/>
              </a:rPr>
              <a:t>ppm</a:t>
            </a:r>
            <a:r>
              <a:rPr kumimoji="0" lang="ar-SA" sz="2300" b="1" i="0" u="none" strike="noStrike" cap="none" normalizeH="0" baseline="0" dirty="0" smtClean="0">
                <a:ln>
                  <a:noFill/>
                </a:ln>
                <a:effectLst/>
                <a:latin typeface="Times New Roman" pitchFamily="18" charset="0"/>
                <a:ea typeface="Times New Roman" pitchFamily="18" charset="0"/>
                <a:cs typeface="Times New Roman" pitchFamily="18" charset="0"/>
              </a:rPr>
              <a:t> 200 كادميوم). أثبتت النتائج المتحصل عليها أن الكادميوم قد أدى الى حدوث أرتفاع معنوى فى وظائف الكبد والكلى بينما أدى تناول الزنجبيل الى أنخفاض تلك الوظائف بدرجة معنويه. وقد تم أستنتاج أن كلا من الكادميوم والزنجبيل يعملان ضد بعضهما مما يؤكد وجود فعل مضاد للزنجبيل ضد التسمم بالكادميوم.  </a:t>
            </a:r>
            <a:endParaRPr kumimoji="0" lang="ar-SA" sz="23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u="sng" dirty="0" smtClean="0">
                <a:solidFill>
                  <a:srgbClr val="FF0000"/>
                </a:solidFill>
              </a:rPr>
              <a:t/>
            </a:r>
            <a:br>
              <a:rPr lang="ar-SA" u="sng" dirty="0" smtClean="0">
                <a:solidFill>
                  <a:srgbClr val="FF0000"/>
                </a:solidFill>
              </a:rPr>
            </a:br>
            <a:r>
              <a:rPr lang="en-US" u="sng" dirty="0" smtClean="0">
                <a:solidFill>
                  <a:srgbClr val="FF0000"/>
                </a:solidFill>
              </a:rPr>
              <a:t>INTRODUCTION</a:t>
            </a:r>
            <a:br>
              <a:rPr lang="en-US" u="sng" dirty="0" smtClean="0">
                <a:solidFill>
                  <a:srgbClr val="FF0000"/>
                </a:solidFill>
              </a:rPr>
            </a:br>
            <a:endParaRPr lang="ar-SA" u="sng" dirty="0">
              <a:solidFill>
                <a:srgbClr val="FF0000"/>
              </a:solidFill>
            </a:endParaRPr>
          </a:p>
        </p:txBody>
      </p:sp>
      <p:sp>
        <p:nvSpPr>
          <p:cNvPr id="3" name="Content Placeholder 2"/>
          <p:cNvSpPr>
            <a:spLocks noGrp="1"/>
          </p:cNvSpPr>
          <p:nvPr>
            <p:ph idx="1"/>
          </p:nvPr>
        </p:nvSpPr>
        <p:spPr/>
        <p:txBody>
          <a:bodyPr>
            <a:normAutofit/>
          </a:bodyPr>
          <a:lstStyle/>
          <a:p>
            <a:pPr algn="l" rtl="0"/>
            <a:r>
              <a:rPr lang="en-US" sz="2400" dirty="0" smtClean="0">
                <a:latin typeface="Times New Roman" pitchFamily="18" charset="0"/>
                <a:cs typeface="Times New Roman" pitchFamily="18" charset="0"/>
              </a:rPr>
              <a:t>Cadmium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is a naturally </a:t>
            </a:r>
            <a:r>
              <a:rPr lang="en-US" sz="2400" dirty="0" err="1" smtClean="0">
                <a:latin typeface="Times New Roman" pitchFamily="18" charset="0"/>
                <a:cs typeface="Times New Roman" pitchFamily="18" charset="0"/>
              </a:rPr>
              <a:t>occurringminor</a:t>
            </a:r>
            <a:r>
              <a:rPr lang="en-US" sz="2400" dirty="0" smtClean="0">
                <a:latin typeface="Times New Roman" pitchFamily="18" charset="0"/>
                <a:cs typeface="Times New Roman" pitchFamily="18" charset="0"/>
              </a:rPr>
              <a:t> element; it was first discovered in Germany in 1817 as a by-product of the zinc refining process. Its name is derived from the Latin </a:t>
            </a:r>
            <a:r>
              <a:rPr lang="en-US" sz="2400" i="1" dirty="0" err="1" smtClean="0">
                <a:latin typeface="Times New Roman" pitchFamily="18" charset="0"/>
                <a:cs typeface="Times New Roman" pitchFamily="18" charset="0"/>
              </a:rPr>
              <a:t>cadmia</a:t>
            </a:r>
            <a:r>
              <a:rPr lang="en-US" sz="2400" dirty="0" smtClean="0">
                <a:latin typeface="Times New Roman" pitchFamily="18" charset="0"/>
                <a:cs typeface="Times New Roman" pitchFamily="18" charset="0"/>
              </a:rPr>
              <a:t> and the Greek </a:t>
            </a:r>
            <a:r>
              <a:rPr lang="en-US" sz="2400" i="1" dirty="0" err="1" smtClean="0">
                <a:latin typeface="Times New Roman" pitchFamily="18" charset="0"/>
                <a:cs typeface="Times New Roman" pitchFamily="18" charset="0"/>
              </a:rPr>
              <a:t>kadmeia</a:t>
            </a:r>
            <a:r>
              <a:rPr lang="en-US" sz="2400" dirty="0" smtClean="0">
                <a:latin typeface="Times New Roman" pitchFamily="18" charset="0"/>
                <a:cs typeface="Times New Roman" pitchFamily="18" charset="0"/>
              </a:rPr>
              <a:t>. It is one of the metallic components in the earth’s crust and oceans that released into the environment from both natural and anthropogenic sources including agricultural activities (</a:t>
            </a:r>
            <a:r>
              <a:rPr lang="en-US" sz="2400" dirty="0" err="1" smtClean="0">
                <a:latin typeface="Times New Roman" pitchFamily="18" charset="0"/>
                <a:cs typeface="Times New Roman" pitchFamily="18" charset="0"/>
              </a:rPr>
              <a:t>Duruibe</a:t>
            </a:r>
            <a:r>
              <a:rPr lang="en-US" sz="2400" i="1" dirty="0" err="1" smtClean="0">
                <a:latin typeface="Times New Roman" pitchFamily="18" charset="0"/>
                <a:cs typeface="Times New Roman" pitchFamily="18" charset="0"/>
              </a:rPr>
              <a:t>et</a:t>
            </a:r>
            <a:r>
              <a:rPr lang="en-US" sz="2400" i="1" dirty="0" smtClean="0">
                <a:latin typeface="Times New Roman" pitchFamily="18" charset="0"/>
                <a:cs typeface="Times New Roman" pitchFamily="18" charset="0"/>
              </a:rPr>
              <a:t> al,</a:t>
            </a:r>
            <a:r>
              <a:rPr lang="en-US" sz="2400" dirty="0" smtClean="0">
                <a:latin typeface="Times New Roman" pitchFamily="18" charset="0"/>
                <a:cs typeface="Times New Roman" pitchFamily="18" charset="0"/>
              </a:rPr>
              <a:t> 2007). Activities that cause the released of </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 into the soil, causing soil pollution, result in subsequent water pollution (</a:t>
            </a:r>
            <a:r>
              <a:rPr lang="en-US" sz="2400" dirty="0" err="1" smtClean="0">
                <a:latin typeface="Times New Roman" pitchFamily="18" charset="0"/>
                <a:cs typeface="Times New Roman" pitchFamily="18" charset="0"/>
              </a:rPr>
              <a:t>Peplow</a:t>
            </a:r>
            <a:r>
              <a:rPr lang="en-US" sz="2400" dirty="0" smtClean="0">
                <a:latin typeface="Times New Roman" pitchFamily="18" charset="0"/>
                <a:cs typeface="Times New Roman" pitchFamily="18" charset="0"/>
              </a:rPr>
              <a:t>, 1999).</a:t>
            </a:r>
          </a:p>
          <a:p>
            <a:pPr algn="l" rtl="0"/>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830997"/>
          </a:xfrm>
          <a:prstGeom prst="rect">
            <a:avLst/>
          </a:prstGeom>
        </p:spPr>
        <p:txBody>
          <a:bodyPr wrap="square">
            <a:spAutoFit/>
          </a:bodyPr>
          <a:lstStyle/>
          <a:p>
            <a:pPr algn="l" rtl="0"/>
            <a:r>
              <a:rPr lang="en-US" sz="2400" dirty="0">
                <a:latin typeface="Times New Roman" pitchFamily="18" charset="0"/>
                <a:cs typeface="Times New Roman" pitchFamily="18" charset="0"/>
              </a:rPr>
              <a:t>Presence of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in agricultural soils from phosphate fertilizers will also result in its increased uptake by plants, accumulating in </a:t>
            </a:r>
            <a:r>
              <a:rPr lang="en-US" sz="2400" dirty="0" smtClean="0">
                <a:latin typeface="Times New Roman" pitchFamily="18" charset="0"/>
                <a:cs typeface="Times New Roman" pitchFamily="18" charset="0"/>
              </a:rPr>
              <a:t>plant     </a:t>
            </a:r>
            <a:endParaRPr lang="ar-SA" sz="2400" dirty="0">
              <a:latin typeface="Times New Roman" pitchFamily="18" charset="0"/>
              <a:cs typeface="Times New Roman" pitchFamily="18" charset="0"/>
            </a:endParaRPr>
          </a:p>
        </p:txBody>
      </p:sp>
      <p:sp>
        <p:nvSpPr>
          <p:cNvPr id="3" name="Rectangle 2"/>
          <p:cNvSpPr/>
          <p:nvPr/>
        </p:nvSpPr>
        <p:spPr>
          <a:xfrm>
            <a:off x="304800" y="1371600"/>
            <a:ext cx="8458200" cy="4893647"/>
          </a:xfrm>
          <a:prstGeom prst="rect">
            <a:avLst/>
          </a:prstGeom>
        </p:spPr>
        <p:txBody>
          <a:bodyPr wrap="square">
            <a:spAutoFit/>
          </a:bodyPr>
          <a:lstStyle/>
          <a:p>
            <a:pPr algn="l" rtl="0"/>
            <a:r>
              <a:rPr lang="en-US" sz="2400" dirty="0">
                <a:latin typeface="Times New Roman" pitchFamily="18" charset="0"/>
                <a:cs typeface="Times New Roman" pitchFamily="18" charset="0"/>
              </a:rPr>
              <a:t>tissues, more especially corns and vegetables (Andre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2005).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is recognized to produce toxic effects on humans. Long-term occupational exposure can cause adverse health effects on the lungs and kidneys; there is a strong positive correlation between liver concentration of cadmium and death from heart disease (</a:t>
            </a:r>
            <a:r>
              <a:rPr lang="en-US" sz="2400" dirty="0" err="1">
                <a:latin typeface="Times New Roman" pitchFamily="18" charset="0"/>
                <a:cs typeface="Times New Roman" pitchFamily="18" charset="0"/>
              </a:rPr>
              <a:t>Voors</a:t>
            </a:r>
            <a:r>
              <a:rPr lang="en-US" sz="2400" dirty="0">
                <a:latin typeface="Times New Roman" pitchFamily="18" charset="0"/>
                <a:cs typeface="Times New Roman" pitchFamily="18" charset="0"/>
              </a:rPr>
              <a:t> and Shuman, 1977</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More than 50000 residents of cadmium-polluted areas in Japan have taken health checks for preventing cadmium induced renal effects and </a:t>
            </a:r>
            <a:r>
              <a:rPr lang="en-US" sz="2400" dirty="0" err="1">
                <a:latin typeface="Times New Roman" pitchFamily="18" charset="0"/>
                <a:cs typeface="Times New Roman" pitchFamily="18" charset="0"/>
              </a:rPr>
              <a:t>Itai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Itai</a:t>
            </a:r>
            <a:r>
              <a:rPr lang="en-US" sz="2400" dirty="0">
                <a:latin typeface="Times New Roman" pitchFamily="18" charset="0"/>
                <a:cs typeface="Times New Roman" pitchFamily="18" charset="0"/>
              </a:rPr>
              <a:t> disease (Japanese Ministry of Health and Welfare (1968)). In the same trend, some investigators reported that many workers exposed to cadmium have been reported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suffer from cadmium health effects (Flanagan </a:t>
            </a:r>
            <a:r>
              <a:rPr lang="en-US" sz="2400" i="1" dirty="0">
                <a:latin typeface="Times New Roman" pitchFamily="18" charset="0"/>
                <a:cs typeface="Times New Roman" pitchFamily="18" charset="0"/>
              </a:rPr>
              <a:t>et al., </a:t>
            </a:r>
            <a:r>
              <a:rPr lang="en-US" sz="2400" dirty="0" smtClean="0">
                <a:latin typeface="Times New Roman" pitchFamily="18" charset="0"/>
                <a:cs typeface="Times New Roman" pitchFamily="18" charset="0"/>
              </a:rPr>
              <a:t>1978).</a:t>
            </a:r>
            <a:endParaRPr lang="en-US" sz="2400" dirty="0">
              <a:latin typeface="Times New Roman" pitchFamily="18" charset="0"/>
              <a:cs typeface="Times New Roman" pitchFamily="18" charset="0"/>
            </a:endParaRPr>
          </a:p>
          <a:p>
            <a:pPr algn="l" rtl="0"/>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228600" y="609600"/>
            <a:ext cx="8610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residents of cadmium-polluted areas or workers occupationally exposed to cadmium show effects by accumulating cadmium in the renal cortex at a critical concentration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Friberg</a:t>
            </a:r>
            <a:r>
              <a:rPr kumimoji="0" lang="en-US" sz="24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et</a:t>
            </a:r>
            <a:r>
              <a:rPr kumimoji="0" lang="en-US"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al.,</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1974).</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Also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Cd</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is a highly toxic element for animals; produces severe lethal effects whenever animals are exposed to it. Moreover, lethality is directly affected by the route of administration or exposure. Oral administration for certain duration does not produce much mortality as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intraperitoneal</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or intra muscular treatment (Buckley and David, 1987). </a:t>
            </a:r>
            <a:r>
              <a:rPr lang="en-US" sz="2400" dirty="0">
                <a:latin typeface="Times New Roman" pitchFamily="18" charset="0"/>
                <a:cs typeface="Times New Roman" pitchFamily="18" charset="0"/>
              </a:rPr>
              <a:t>Mortality in mice was reported after several low </a:t>
            </a:r>
            <a:r>
              <a:rPr lang="en-US" sz="2400" dirty="0" err="1">
                <a:latin typeface="Times New Roman" pitchFamily="18" charset="0"/>
                <a:cs typeface="Times New Roman" pitchFamily="18" charset="0"/>
              </a:rPr>
              <a:t>intraperitoneal</a:t>
            </a:r>
            <a:r>
              <a:rPr lang="en-US" sz="2400" dirty="0">
                <a:latin typeface="Times New Roman" pitchFamily="18" charset="0"/>
                <a:cs typeface="Times New Roman" pitchFamily="18" charset="0"/>
              </a:rPr>
              <a:t> doses of cadmium chloride</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Mortality by cadmium is of sex related dose and age dependent effect (Anderson and Ole, 1988). On the other hand, other study</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Klaassen</a:t>
            </a:r>
            <a:r>
              <a:rPr lang="en-US" sz="2400" dirty="0">
                <a:latin typeface="Times New Roman" pitchFamily="18" charset="0"/>
                <a:cs typeface="Times New Roman" pitchFamily="18" charset="0"/>
              </a:rPr>
              <a:t> and Liu, 1998) stated that mortality in animals due to cadmium toxicity does not occur due to cardio toxicity, but rather by liver injury,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4893647"/>
          </a:xfrm>
          <a:prstGeom prst="rect">
            <a:avLst/>
          </a:prstGeom>
        </p:spPr>
        <p:txBody>
          <a:bodyPr wrap="square">
            <a:spAutoFit/>
          </a:bodyPr>
          <a:lstStyle/>
          <a:p>
            <a:pPr algn="l" rtl="0"/>
            <a:r>
              <a:rPr lang="en-US" sz="2400" dirty="0">
                <a:latin typeface="Times New Roman" pitchFamily="18" charset="0"/>
                <a:cs typeface="Times New Roman" pitchFamily="18" charset="0"/>
              </a:rPr>
              <a:t>, because the liver accumulates substantial amounts of cadmium after both acute and chronic exposures and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pretreatment does not alter its organ </a:t>
            </a:r>
            <a:r>
              <a:rPr lang="en-US" sz="2400" dirty="0" smtClean="0">
                <a:latin typeface="Times New Roman" pitchFamily="18" charset="0"/>
                <a:cs typeface="Times New Roman" pitchFamily="18" charset="0"/>
              </a:rPr>
              <a:t>distribution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is having no known beneficial function in animal life (</a:t>
            </a:r>
            <a:r>
              <a:rPr lang="en-US" sz="2400" dirty="0" err="1">
                <a:latin typeface="Times New Roman" pitchFamily="18" charset="0"/>
                <a:cs typeface="Times New Roman" pitchFamily="18" charset="0"/>
              </a:rPr>
              <a:t>Cocchioni</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1989). All the biological functions like excretion, digestion, respiration and reproduction are affected by cadmium intoxication causing death of the individual; once in the living system.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binds with enzymes having </a:t>
            </a:r>
            <a:r>
              <a:rPr lang="en-US" sz="2400" dirty="0" err="1">
                <a:latin typeface="Times New Roman" pitchFamily="18" charset="0"/>
                <a:cs typeface="Times New Roman" pitchFamily="18" charset="0"/>
              </a:rPr>
              <a:t>sulfhydrl</a:t>
            </a:r>
            <a:r>
              <a:rPr lang="en-US" sz="2400" dirty="0">
                <a:latin typeface="Times New Roman" pitchFamily="18" charset="0"/>
                <a:cs typeface="Times New Roman" pitchFamily="18" charset="0"/>
              </a:rPr>
              <a:t> groups (</a:t>
            </a:r>
            <a:r>
              <a:rPr lang="en-US" sz="2400" dirty="0" err="1">
                <a:latin typeface="Times New Roman" pitchFamily="18" charset="0"/>
                <a:cs typeface="Times New Roman" pitchFamily="18" charset="0"/>
              </a:rPr>
              <a:t>Grose</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1987), disturbs cell membrane permeability (</a:t>
            </a:r>
            <a:r>
              <a:rPr lang="en-US" sz="2400" dirty="0" err="1">
                <a:latin typeface="Times New Roman" pitchFamily="18" charset="0"/>
                <a:cs typeface="Times New Roman" pitchFamily="18" charset="0"/>
              </a:rPr>
              <a:t>Kazantzis</a:t>
            </a:r>
            <a:r>
              <a:rPr lang="en-US" sz="2400" dirty="0">
                <a:latin typeface="Times New Roman" pitchFamily="18" charset="0"/>
                <a:cs typeface="Times New Roman" pitchFamily="18" charset="0"/>
              </a:rPr>
              <a:t>, 1987), deposits in cell organelles (Nakano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1987) and binds with the nucleic acids (</a:t>
            </a:r>
            <a:r>
              <a:rPr lang="en-US" sz="2400" dirty="0" err="1">
                <a:latin typeface="Times New Roman" pitchFamily="18" charset="0"/>
                <a:cs typeface="Times New Roman" pitchFamily="18" charset="0"/>
              </a:rPr>
              <a:t>Scicchiltano</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Pegg</a:t>
            </a:r>
            <a:r>
              <a:rPr lang="en-US" sz="2400" dirty="0">
                <a:latin typeface="Times New Roman" pitchFamily="18" charset="0"/>
                <a:cs typeface="Times New Roman" pitchFamily="18" charset="0"/>
              </a:rPr>
              <a:t>, 1987). Chronic feeding of cadmium at low levels to rats, rabbits, lamb and pigs causes diminished growth and feed consumption (</a:t>
            </a:r>
            <a:r>
              <a:rPr lang="en-US" sz="2400" dirty="0" err="1">
                <a:latin typeface="Times New Roman" pitchFamily="18" charset="0"/>
                <a:cs typeface="Times New Roman" pitchFamily="18" charset="0"/>
              </a:rPr>
              <a:t>Rogenfelt</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1984) .</a:t>
            </a: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5632311"/>
          </a:xfrm>
          <a:prstGeom prst="rect">
            <a:avLst/>
          </a:prstGeom>
        </p:spPr>
        <p:txBody>
          <a:bodyPr wrap="square">
            <a:spAutoFit/>
          </a:bodyPr>
          <a:lstStyle/>
          <a:p>
            <a:pPr algn="l" rtl="0"/>
            <a:r>
              <a:rPr lang="en-US" sz="2400" dirty="0">
                <a:latin typeface="Times New Roman" pitchFamily="18" charset="0"/>
                <a:cs typeface="Times New Roman" pitchFamily="18" charset="0"/>
              </a:rPr>
              <a:t>Another study revealed that the bio-effect of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on mice depends on dose administered, absorption and distribution in metallothionein-1 transgenic mice (Liu and </a:t>
            </a:r>
            <a:r>
              <a:rPr lang="en-US" sz="2400" dirty="0" err="1">
                <a:latin typeface="Times New Roman" pitchFamily="18" charset="0"/>
                <a:cs typeface="Times New Roman" pitchFamily="18" charset="0"/>
              </a:rPr>
              <a:t>Klaassen</a:t>
            </a:r>
            <a:r>
              <a:rPr lang="en-US" sz="2400" dirty="0">
                <a:latin typeface="Times New Roman" pitchFamily="18" charset="0"/>
                <a:cs typeface="Times New Roman" pitchFamily="18" charset="0"/>
              </a:rPr>
              <a:t>, 1996). </a:t>
            </a:r>
            <a:r>
              <a:rPr lang="en-US" sz="2400" dirty="0" err="1">
                <a:latin typeface="Times New Roman" pitchFamily="18" charset="0"/>
                <a:cs typeface="Times New Roman" pitchFamily="18" charset="0"/>
              </a:rPr>
              <a:t>Malgorzata</a:t>
            </a:r>
            <a:r>
              <a:rPr lang="en-US" sz="2400" dirty="0">
                <a:latin typeface="Times New Roman" pitchFamily="18" charset="0"/>
                <a:cs typeface="Times New Roman" pitchFamily="18" charset="0"/>
              </a:rPr>
              <a:t>, (1998) reported that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exposure to fishes resulted in 40% mortality 96 hr after the end of the exposure due to disturbances in physiological functions in the fishes. Previous surveys showed different treatment methods for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toxicity such as increased intake of Zn, Se, Cu, and </a:t>
            </a:r>
            <a:r>
              <a:rPr lang="en-US" sz="2400" dirty="0" err="1">
                <a:latin typeface="Times New Roman" pitchFamily="18" charset="0"/>
                <a:cs typeface="Times New Roman" pitchFamily="18" charset="0"/>
              </a:rPr>
              <a:t>Ge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Pizent</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2001, Paolo</a:t>
            </a:r>
            <a:r>
              <a:rPr lang="en-US" sz="2400" i="1" dirty="0">
                <a:latin typeface="Times New Roman" pitchFamily="18" charset="0"/>
                <a:cs typeface="Times New Roman" pitchFamily="18" charset="0"/>
              </a:rPr>
              <a:t> et al</a:t>
            </a:r>
            <a:r>
              <a:rPr lang="en-US" sz="2400" dirty="0">
                <a:latin typeface="Times New Roman" pitchFamily="18" charset="0"/>
                <a:cs typeface="Times New Roman" pitchFamily="18" charset="0"/>
              </a:rPr>
              <a:t>., 2005) which also </a:t>
            </a:r>
            <a:r>
              <a:rPr lang="en-US" sz="2400" dirty="0" err="1">
                <a:latin typeface="Times New Roman" pitchFamily="18" charset="0"/>
                <a:cs typeface="Times New Roman" pitchFamily="18" charset="0"/>
              </a:rPr>
              <a:t>actas</a:t>
            </a:r>
            <a:r>
              <a:rPr lang="en-US" sz="2400" dirty="0">
                <a:latin typeface="Times New Roman" pitchFamily="18" charset="0"/>
                <a:cs typeface="Times New Roman" pitchFamily="18" charset="0"/>
              </a:rPr>
              <a:t> metallic antioxidant (</a:t>
            </a:r>
            <a:r>
              <a:rPr lang="en-US" sz="2400" dirty="0" err="1">
                <a:latin typeface="Times New Roman" pitchFamily="18" charset="0"/>
                <a:cs typeface="Times New Roman" pitchFamily="18" charset="0"/>
              </a:rPr>
              <a:t>Yiin</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1998</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And the use of </a:t>
            </a:r>
            <a:r>
              <a:rPr lang="en-US" sz="2400" dirty="0" err="1">
                <a:latin typeface="Times New Roman" pitchFamily="18" charset="0"/>
                <a:cs typeface="Times New Roman" pitchFamily="18" charset="0"/>
              </a:rPr>
              <a:t>dihydroxyethyldithiocarbamate</a:t>
            </a:r>
            <a:r>
              <a:rPr lang="en-US" sz="2400" dirty="0">
                <a:latin typeface="Times New Roman" pitchFamily="18" charset="0"/>
                <a:cs typeface="Times New Roman" pitchFamily="18" charset="0"/>
              </a:rPr>
              <a:t> (DHDC), </a:t>
            </a:r>
            <a:r>
              <a:rPr lang="en-US" sz="2400" dirty="0" err="1">
                <a:latin typeface="Times New Roman" pitchFamily="18" charset="0"/>
                <a:cs typeface="Times New Roman" pitchFamily="18" charset="0"/>
              </a:rPr>
              <a:t>diethyldithiocarbamate</a:t>
            </a:r>
            <a:r>
              <a:rPr lang="en-US" sz="2400" dirty="0">
                <a:latin typeface="Times New Roman" pitchFamily="18" charset="0"/>
                <a:cs typeface="Times New Roman" pitchFamily="18" charset="0"/>
              </a:rPr>
              <a:t> (DEDC), and </a:t>
            </a:r>
            <a:r>
              <a:rPr lang="en-US" sz="2400" dirty="0" err="1">
                <a:latin typeface="Times New Roman" pitchFamily="18" charset="0"/>
                <a:cs typeface="Times New Roman" pitchFamily="18" charset="0"/>
              </a:rPr>
              <a:t>dicarbox-ymethallthiocarbamate</a:t>
            </a:r>
            <a:r>
              <a:rPr lang="en-US" sz="2400" dirty="0">
                <a:latin typeface="Times New Roman" pitchFamily="18" charset="0"/>
                <a:cs typeface="Times New Roman" pitchFamily="18" charset="0"/>
              </a:rPr>
              <a:t> (DCDC) in mobilizing </a:t>
            </a:r>
            <a:r>
              <a:rPr lang="en-US" sz="2400" dirty="0" err="1">
                <a:latin typeface="Times New Roman" pitchFamily="18" charset="0"/>
                <a:cs typeface="Times New Roman" pitchFamily="18" charset="0"/>
              </a:rPr>
              <a:t>metallothionein</a:t>
            </a:r>
            <a:r>
              <a:rPr lang="en-US" sz="2400" dirty="0">
                <a:latin typeface="Times New Roman" pitchFamily="18" charset="0"/>
                <a:cs typeface="Times New Roman" pitchFamily="18" charset="0"/>
              </a:rPr>
              <a:t>-bound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from some organs and tissues of mice, and promoting the excretion (Gale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1993 a and b). However the use of ginger to suppress the </a:t>
            </a:r>
            <a:r>
              <a:rPr lang="en-US" sz="2400" dirty="0" err="1">
                <a:latin typeface="Times New Roman" pitchFamily="18" charset="0"/>
                <a:cs typeface="Times New Roman" pitchFamily="18" charset="0"/>
              </a:rPr>
              <a:t>Cd</a:t>
            </a:r>
            <a:r>
              <a:rPr lang="en-US" sz="2400" dirty="0">
                <a:latin typeface="Times New Roman" pitchFamily="18" charset="0"/>
                <a:cs typeface="Times New Roman" pitchFamily="18" charset="0"/>
              </a:rPr>
              <a:t> toxicity will be a good decision as it is used safely as a food additive. </a:t>
            </a: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1"/>
            <a:ext cx="8915400" cy="4893647"/>
          </a:xfrm>
          <a:prstGeom prst="rect">
            <a:avLst/>
          </a:prstGeom>
        </p:spPr>
        <p:txBody>
          <a:bodyPr wrap="square">
            <a:spAutoFit/>
          </a:bodyPr>
          <a:lstStyle/>
          <a:p>
            <a:pPr algn="l" rtl="0"/>
            <a:r>
              <a:rPr lang="en-US" sz="2400" dirty="0" smtClean="0">
                <a:latin typeface="Times New Roman" pitchFamily="18" charset="0"/>
                <a:cs typeface="Times New Roman" pitchFamily="18" charset="0"/>
              </a:rPr>
              <a:t>Ginger (</a:t>
            </a:r>
            <a:r>
              <a:rPr lang="en-US" sz="2400" dirty="0" err="1" smtClean="0">
                <a:latin typeface="Times New Roman" pitchFamily="18" charset="0"/>
                <a:cs typeface="Times New Roman" pitchFamily="18" charset="0"/>
              </a:rPr>
              <a:t>Zingibercountriesofficinale</a:t>
            </a:r>
            <a:r>
              <a:rPr lang="en-US" sz="2400" dirty="0" smtClean="0">
                <a:latin typeface="Times New Roman" pitchFamily="18" charset="0"/>
                <a:cs typeface="Times New Roman" pitchFamily="18" charset="0"/>
              </a:rPr>
              <a:t>) is a very famous plant in many, grows best in tropical and sub tropical areas, which </a:t>
            </a:r>
            <a:r>
              <a:rPr lang="en-US" sz="2400" dirty="0">
                <a:latin typeface="Times New Roman" pitchFamily="18" charset="0"/>
                <a:cs typeface="Times New Roman" pitchFamily="18" charset="0"/>
              </a:rPr>
              <a:t>have good rainfall with hot and humid conditions during the summer season. This member of the </a:t>
            </a:r>
            <a:r>
              <a:rPr lang="en-US" sz="2400" dirty="0" err="1">
                <a:latin typeface="Times New Roman" pitchFamily="18" charset="0"/>
                <a:cs typeface="Times New Roman" pitchFamily="18" charset="0"/>
              </a:rPr>
              <a:t>Zingiberaceae</a:t>
            </a:r>
            <a:r>
              <a:rPr lang="en-US" sz="2400" dirty="0">
                <a:latin typeface="Times New Roman" pitchFamily="18" charset="0"/>
                <a:cs typeface="Times New Roman" pitchFamily="18" charset="0"/>
              </a:rPr>
              <a:t> family originated in Southeast Asia and has been introduced to many parts of the globe where it proliferates in suitable environments. The main constituents of ginger include volatile oil, (</a:t>
            </a:r>
            <a:r>
              <a:rPr lang="en-US" sz="2400" dirty="0" err="1">
                <a:latin typeface="Times New Roman" pitchFamily="18" charset="0"/>
                <a:cs typeface="Times New Roman" pitchFamily="18" charset="0"/>
              </a:rPr>
              <a:t>bisabolene</a:t>
            </a:r>
            <a:r>
              <a:rPr lang="en-US" sz="2400" dirty="0">
                <a:latin typeface="Times New Roman" pitchFamily="18" charset="0"/>
                <a:cs typeface="Times New Roman" pitchFamily="18" charset="0"/>
              </a:rPr>
              <a:t>, cineol, </a:t>
            </a:r>
            <a:r>
              <a:rPr lang="en-US" sz="2400" dirty="0" err="1">
                <a:latin typeface="Times New Roman" pitchFamily="18" charset="0"/>
                <a:cs typeface="Times New Roman" pitchFamily="18" charset="0"/>
              </a:rPr>
              <a:t>phellandrene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citral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borned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citronellol</a:t>
            </a:r>
            <a:r>
              <a:rPr lang="en-US" sz="2400" dirty="0">
                <a:latin typeface="Times New Roman" pitchFamily="18" charset="0"/>
                <a:cs typeface="Times New Roman" pitchFamily="18" charset="0"/>
              </a:rPr>
              <a:t>, geranial linalool, limonene, </a:t>
            </a:r>
            <a:r>
              <a:rPr lang="en-US" sz="2400" dirty="0" err="1">
                <a:latin typeface="Times New Roman" pitchFamily="18" charset="0"/>
                <a:cs typeface="Times New Roman" pitchFamily="18" charset="0"/>
              </a:rPr>
              <a:t>zingeberol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zingeberene</a:t>
            </a:r>
            <a:r>
              <a:rPr lang="en-US" sz="2400" dirty="0">
                <a:latin typeface="Times New Roman" pitchFamily="18" charset="0"/>
                <a:cs typeface="Times New Roman" pitchFamily="18" charset="0"/>
              </a:rPr>
              <a:t>, and camphene), oleoresin (</a:t>
            </a:r>
            <a:r>
              <a:rPr lang="en-US" sz="2400" dirty="0" err="1">
                <a:latin typeface="Times New Roman" pitchFamily="18" charset="0"/>
                <a:cs typeface="Times New Roman" pitchFamily="18" charset="0"/>
              </a:rPr>
              <a:t>gingerol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shogoal</a:t>
            </a:r>
            <a:r>
              <a:rPr lang="en-US" sz="2400" dirty="0">
                <a:latin typeface="Times New Roman" pitchFamily="18" charset="0"/>
                <a:cs typeface="Times New Roman" pitchFamily="18" charset="0"/>
              </a:rPr>
              <a:t>), phenol (</a:t>
            </a:r>
            <a:r>
              <a:rPr lang="en-US" sz="2400" dirty="0" err="1">
                <a:latin typeface="Times New Roman" pitchFamily="18" charset="0"/>
                <a:cs typeface="Times New Roman" pitchFamily="18" charset="0"/>
              </a:rPr>
              <a:t>gingeol</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zingerone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proteolytic</a:t>
            </a:r>
            <a:r>
              <a:rPr lang="en-US" sz="2400" dirty="0">
                <a:latin typeface="Times New Roman" pitchFamily="18" charset="0"/>
                <a:cs typeface="Times New Roman" pitchFamily="18" charset="0"/>
              </a:rPr>
              <a:t> enzymes (</a:t>
            </a:r>
            <a:r>
              <a:rPr lang="en-US" sz="2400" dirty="0" err="1">
                <a:latin typeface="Times New Roman" pitchFamily="18" charset="0"/>
                <a:cs typeface="Times New Roman" pitchFamily="18" charset="0"/>
              </a:rPr>
              <a:t>zingibain</a:t>
            </a:r>
            <a:r>
              <a:rPr lang="en-US" sz="2400" dirty="0">
                <a:latin typeface="Times New Roman" pitchFamily="18" charset="0"/>
                <a:cs typeface="Times New Roman" pitchFamily="18" charset="0"/>
              </a:rPr>
              <a:t>), vitamin B6, vitamin C, calcium, magnesium, phosphorus, potassium, </a:t>
            </a:r>
            <a:r>
              <a:rPr lang="en-US" sz="2400" dirty="0" err="1">
                <a:latin typeface="Times New Roman" pitchFamily="18" charset="0"/>
                <a:cs typeface="Times New Roman" pitchFamily="18" charset="0"/>
              </a:rPr>
              <a:t>linoleoc</a:t>
            </a:r>
            <a:r>
              <a:rPr lang="en-US" sz="2400" dirty="0">
                <a:latin typeface="Times New Roman" pitchFamily="18" charset="0"/>
                <a:cs typeface="Times New Roman" pitchFamily="18" charset="0"/>
              </a:rPr>
              <a:t> acid (</a:t>
            </a:r>
            <a:r>
              <a:rPr lang="en-US" sz="2400" dirty="0" err="1">
                <a:latin typeface="Times New Roman" pitchFamily="18" charset="0"/>
                <a:cs typeface="Times New Roman" pitchFamily="18" charset="0"/>
              </a:rPr>
              <a:t>Kikuzaki</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Nakatani</a:t>
            </a:r>
            <a:r>
              <a:rPr lang="en-US" sz="2400" dirty="0">
                <a:latin typeface="Times New Roman" pitchFamily="18" charset="0"/>
                <a:cs typeface="Times New Roman" pitchFamily="18" charset="0"/>
              </a:rPr>
              <a:t>, 1993). The pungency and aroma of ginger are because of the </a:t>
            </a:r>
            <a:r>
              <a:rPr lang="en-US" sz="2400" dirty="0" err="1">
                <a:latin typeface="Times New Roman" pitchFamily="18" charset="0"/>
                <a:cs typeface="Times New Roman" pitchFamily="18" charset="0"/>
              </a:rPr>
              <a:t>gingerol</a:t>
            </a:r>
            <a:r>
              <a:rPr lang="en-US" sz="2400" dirty="0">
                <a:latin typeface="Times New Roman" pitchFamily="18" charset="0"/>
                <a:cs typeface="Times New Roman" pitchFamily="18" charset="0"/>
              </a:rPr>
              <a:t> and volatile oil respectively (</a:t>
            </a:r>
            <a:r>
              <a:rPr lang="en-US" sz="2400" dirty="0" err="1">
                <a:latin typeface="Times New Roman" pitchFamily="18" charset="0"/>
                <a:cs typeface="Times New Roman" pitchFamily="18" charset="0"/>
              </a:rPr>
              <a:t>Kikuzaki</a:t>
            </a:r>
            <a:r>
              <a:rPr lang="en-US" sz="2400" i="1" dirty="0" err="1">
                <a:latin typeface="Times New Roman" pitchFamily="18" charset="0"/>
                <a:cs typeface="Times New Roman" pitchFamily="18" charset="0"/>
              </a:rPr>
              <a:t>et</a:t>
            </a:r>
            <a:r>
              <a:rPr lang="en-US" sz="2400" i="1" dirty="0">
                <a:latin typeface="Times New Roman" pitchFamily="18" charset="0"/>
                <a:cs typeface="Times New Roman" pitchFamily="18" charset="0"/>
              </a:rPr>
              <a:t> al.,</a:t>
            </a:r>
            <a:r>
              <a:rPr lang="en-US" sz="2400" dirty="0">
                <a:latin typeface="Times New Roman" pitchFamily="18" charset="0"/>
                <a:cs typeface="Times New Roman" pitchFamily="18" charset="0"/>
              </a:rPr>
              <a:t> 1994).</a:t>
            </a:r>
            <a:r>
              <a:rPr lang="en-US" sz="2400" dirty="0" smtClean="0">
                <a:latin typeface="Times New Roman" pitchFamily="18" charset="0"/>
                <a:cs typeface="Times New Roman" pitchFamily="18" charset="0"/>
              </a:rPr>
              <a:t>  </a:t>
            </a: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 جيهان (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د جيهان (1)</Template>
  <TotalTime>0</TotalTime>
  <Words>3914</Words>
  <Application>Microsoft Office PowerPoint</Application>
  <PresentationFormat>عرض على الشاشة (3:4)‏</PresentationFormat>
  <Paragraphs>322</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د جيهان (1)</vt:lpstr>
      <vt:lpstr>عرض تقديمي في PowerPoint</vt:lpstr>
      <vt:lpstr> ABSTRACT </vt:lpstr>
      <vt:lpstr>عرض تقديمي في PowerPoint</vt:lpstr>
      <vt:lpstr> INTRODUCTION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MATERIALS AND METHODS </vt:lpstr>
      <vt:lpstr>عرض تقديمي في PowerPoint</vt:lpstr>
      <vt:lpstr>عرض تقديمي في PowerPoint</vt:lpstr>
      <vt:lpstr>RESULTS AND DISCUSSION </vt:lpstr>
      <vt:lpstr>عرض تقديمي في PowerPoint</vt:lpstr>
      <vt:lpstr>عرض تقديمي في PowerPoint</vt:lpstr>
      <vt:lpstr>عرض تقديمي في PowerPoint</vt:lpstr>
      <vt:lpstr>عرض تقديمي في PowerPoint</vt:lpstr>
      <vt:lpstr>Table (3): Effect of Cd with and without ginger on serum GOT. </vt:lpstr>
      <vt:lpstr>Table (4): Effect of Cd with and without ginger on serum GPT. </vt:lpstr>
      <vt:lpstr>عرض تقديمي في PowerPoint</vt:lpstr>
      <vt:lpstr>Table (5): Effect of Cd with and without ginger on serum blood urea. </vt:lpstr>
      <vt:lpstr>Table (6): Effect of Cd with and without ginger on serum creatinine. </vt:lpstr>
      <vt:lpstr>Concerning effect of ginger as a reducing agent for uric acid; data presented in Table (7) show that there was a high significant reduction (p&lt;0.001) for all commercial food-ginger administrations. Obtained data confirmed the use of ginger as a therapeutic herb to remove the uric acid from the body, Atef and Talal (2007) reported that ginger and ginger oil reduce uric acid from cadmium exposed rats. Table (7): Effect of Cd and/or ginger on serum uric acid.  </vt:lpstr>
      <vt:lpstr>عرض تقديمي في PowerPoint</vt:lpstr>
      <vt:lpstr>REFERENCES </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MAX</dc:creator>
  <cp:lastModifiedBy>MAX</cp:lastModifiedBy>
  <cp:revision>1</cp:revision>
  <dcterms:created xsi:type="dcterms:W3CDTF">2014-06-05T23:05:29Z</dcterms:created>
  <dcterms:modified xsi:type="dcterms:W3CDTF">2014-06-05T23:06:07Z</dcterms:modified>
</cp:coreProperties>
</file>