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9" r:id="rId23"/>
    <p:sldId id="278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9A7968-1EEF-4E0B-BDEE-902FF0BC15B1}" type="doc">
      <dgm:prSet loTypeId="urn:microsoft.com/office/officeart/2008/layout/PictureStrips" loCatId="list" qsTypeId="urn:microsoft.com/office/officeart/2005/8/quickstyle/3d1" qsCatId="3D" csTypeId="urn:microsoft.com/office/officeart/2005/8/colors/accent0_1" csCatId="mainScheme" phldr="1"/>
      <dgm:spPr/>
      <dgm:t>
        <a:bodyPr/>
        <a:lstStyle/>
        <a:p>
          <a:pPr rtl="1"/>
          <a:endParaRPr lang="ar-EG"/>
        </a:p>
      </dgm:t>
    </dgm:pt>
    <dgm:pt modelId="{F6C4749A-153B-44E8-B9F8-E16A51DB88D0}">
      <dgm:prSet/>
      <dgm:spPr/>
      <dgm:t>
        <a:bodyPr/>
        <a:lstStyle/>
        <a:p>
          <a:pPr rtl="1"/>
          <a:r>
            <a:rPr lang="ar-EG" dirty="0" smtClean="0"/>
            <a:t>تعريف البحث </a:t>
          </a:r>
          <a:endParaRPr lang="ar-EG" dirty="0"/>
        </a:p>
      </dgm:t>
    </dgm:pt>
    <dgm:pt modelId="{9BCADF64-A7E8-490E-8E50-B773EBD5B635}" type="parTrans" cxnId="{44E6F024-5BAB-4E06-8964-7CF61FB9DA9D}">
      <dgm:prSet/>
      <dgm:spPr/>
      <dgm:t>
        <a:bodyPr/>
        <a:lstStyle/>
        <a:p>
          <a:pPr rtl="1"/>
          <a:endParaRPr lang="ar-EG"/>
        </a:p>
      </dgm:t>
    </dgm:pt>
    <dgm:pt modelId="{DD449F00-66DE-4147-9FAC-FFE80F48BCF5}" type="sibTrans" cxnId="{44E6F024-5BAB-4E06-8964-7CF61FB9DA9D}">
      <dgm:prSet/>
      <dgm:spPr/>
      <dgm:t>
        <a:bodyPr/>
        <a:lstStyle/>
        <a:p>
          <a:pPr rtl="1"/>
          <a:endParaRPr lang="ar-EG"/>
        </a:p>
      </dgm:t>
    </dgm:pt>
    <dgm:pt modelId="{5086C824-7EBE-4DF8-810B-F08CB59EC534}">
      <dgm:prSet/>
      <dgm:spPr/>
      <dgm:t>
        <a:bodyPr/>
        <a:lstStyle/>
        <a:p>
          <a:pPr rtl="1"/>
          <a:r>
            <a:rPr lang="ar-EG" dirty="0" smtClean="0"/>
            <a:t>كيفية اختيار النقطة البحثية</a:t>
          </a:r>
          <a:endParaRPr lang="ar-EG" dirty="0"/>
        </a:p>
      </dgm:t>
    </dgm:pt>
    <dgm:pt modelId="{953AC8DB-7DB1-45F5-A9BD-4A4654744F98}" type="parTrans" cxnId="{A0BCAF91-DBCA-4E63-BD0A-E98A372838EC}">
      <dgm:prSet/>
      <dgm:spPr/>
      <dgm:t>
        <a:bodyPr/>
        <a:lstStyle/>
        <a:p>
          <a:pPr rtl="1"/>
          <a:endParaRPr lang="ar-EG"/>
        </a:p>
      </dgm:t>
    </dgm:pt>
    <dgm:pt modelId="{1F97E433-A9DB-48AC-94D8-9EC548CBBD57}" type="sibTrans" cxnId="{A0BCAF91-DBCA-4E63-BD0A-E98A372838EC}">
      <dgm:prSet/>
      <dgm:spPr/>
      <dgm:t>
        <a:bodyPr/>
        <a:lstStyle/>
        <a:p>
          <a:pPr rtl="1"/>
          <a:endParaRPr lang="ar-EG"/>
        </a:p>
      </dgm:t>
    </dgm:pt>
    <dgm:pt modelId="{0EDEC62A-C4BE-44E6-B992-C7F9C5BF7CFE}">
      <dgm:prSet/>
      <dgm:spPr/>
      <dgm:t>
        <a:bodyPr/>
        <a:lstStyle/>
        <a:p>
          <a:pPr rtl="1"/>
          <a:r>
            <a:rPr lang="ar-EG" dirty="0" smtClean="0"/>
            <a:t>مكونات الورقة البحثية </a:t>
          </a:r>
          <a:endParaRPr lang="ar-EG" dirty="0"/>
        </a:p>
      </dgm:t>
    </dgm:pt>
    <dgm:pt modelId="{9ED163CB-8A8A-4472-83B4-ED48FAD71599}" type="parTrans" cxnId="{48ADF60F-BDA6-4B2C-9E03-2028ADB5E35D}">
      <dgm:prSet/>
      <dgm:spPr/>
      <dgm:t>
        <a:bodyPr/>
        <a:lstStyle/>
        <a:p>
          <a:pPr rtl="1"/>
          <a:endParaRPr lang="ar-EG"/>
        </a:p>
      </dgm:t>
    </dgm:pt>
    <dgm:pt modelId="{3CC28270-689C-48D7-B20B-459DCDCACD8E}" type="sibTrans" cxnId="{48ADF60F-BDA6-4B2C-9E03-2028ADB5E35D}">
      <dgm:prSet/>
      <dgm:spPr/>
      <dgm:t>
        <a:bodyPr/>
        <a:lstStyle/>
        <a:p>
          <a:pPr rtl="1"/>
          <a:endParaRPr lang="ar-EG"/>
        </a:p>
      </dgm:t>
    </dgm:pt>
    <dgm:pt modelId="{4B56F0C4-B184-42E8-9E47-EA8C20066B65}">
      <dgm:prSet custT="1"/>
      <dgm:spPr/>
      <dgm:t>
        <a:bodyPr/>
        <a:lstStyle/>
        <a:p>
          <a:pPr rtl="1"/>
          <a:r>
            <a:rPr lang="ar-EG" sz="2400" dirty="0" smtClean="0"/>
            <a:t>طرق جمع المادة العلمية</a:t>
          </a:r>
          <a:endParaRPr lang="ar-EG" sz="2400" dirty="0"/>
        </a:p>
      </dgm:t>
    </dgm:pt>
    <dgm:pt modelId="{9DD6AF16-B414-47ED-AE71-78BCA6671804}" type="parTrans" cxnId="{6BE63FD1-D869-4D4F-9411-224178249EFA}">
      <dgm:prSet/>
      <dgm:spPr/>
      <dgm:t>
        <a:bodyPr/>
        <a:lstStyle/>
        <a:p>
          <a:pPr rtl="1"/>
          <a:endParaRPr lang="ar-EG"/>
        </a:p>
      </dgm:t>
    </dgm:pt>
    <dgm:pt modelId="{DAB75DF0-BB8E-4110-AAA8-C9DC9FA852C5}" type="sibTrans" cxnId="{6BE63FD1-D869-4D4F-9411-224178249EFA}">
      <dgm:prSet/>
      <dgm:spPr/>
      <dgm:t>
        <a:bodyPr/>
        <a:lstStyle/>
        <a:p>
          <a:pPr rtl="1"/>
          <a:endParaRPr lang="ar-EG"/>
        </a:p>
      </dgm:t>
    </dgm:pt>
    <dgm:pt modelId="{0F640442-419E-4086-BECB-A2781B3DB54A}">
      <dgm:prSet/>
      <dgm:spPr/>
      <dgm:t>
        <a:bodyPr/>
        <a:lstStyle/>
        <a:p>
          <a:pPr rtl="1"/>
          <a:r>
            <a:rPr lang="ar-EG" dirty="0" smtClean="0"/>
            <a:t>صياغة الورقة البحثية</a:t>
          </a:r>
          <a:endParaRPr lang="ar-EG" dirty="0"/>
        </a:p>
      </dgm:t>
    </dgm:pt>
    <dgm:pt modelId="{2C86F238-9A17-4B3B-A9CF-EFB435E84B5B}" type="parTrans" cxnId="{129E4C09-BA72-4513-97E5-5D49A83FB0C8}">
      <dgm:prSet/>
      <dgm:spPr/>
      <dgm:t>
        <a:bodyPr/>
        <a:lstStyle/>
        <a:p>
          <a:pPr rtl="1"/>
          <a:endParaRPr lang="ar-EG"/>
        </a:p>
      </dgm:t>
    </dgm:pt>
    <dgm:pt modelId="{0308954B-2241-4968-9F17-C5DFAD7B4AA5}" type="sibTrans" cxnId="{129E4C09-BA72-4513-97E5-5D49A83FB0C8}">
      <dgm:prSet/>
      <dgm:spPr/>
      <dgm:t>
        <a:bodyPr/>
        <a:lstStyle/>
        <a:p>
          <a:pPr rtl="1"/>
          <a:endParaRPr lang="ar-EG"/>
        </a:p>
      </dgm:t>
    </dgm:pt>
    <dgm:pt modelId="{515FE743-9646-4ED0-B2F1-2C4B815C9D10}">
      <dgm:prSet/>
      <dgm:spPr/>
      <dgm:t>
        <a:bodyPr/>
        <a:lstStyle/>
        <a:p>
          <a:pPr rtl="1"/>
          <a:r>
            <a:rPr lang="ar-EG" dirty="0" smtClean="0"/>
            <a:t>فوائد ممارسة البحث الصفي</a:t>
          </a:r>
          <a:endParaRPr lang="ar-EG" dirty="0"/>
        </a:p>
      </dgm:t>
    </dgm:pt>
    <dgm:pt modelId="{3E2C4D13-1166-47A1-B79D-9110F7FBD3E1}" type="parTrans" cxnId="{D04F628A-2E77-4952-AD48-65CF00121A0D}">
      <dgm:prSet/>
      <dgm:spPr/>
      <dgm:t>
        <a:bodyPr/>
        <a:lstStyle/>
        <a:p>
          <a:pPr rtl="1"/>
          <a:endParaRPr lang="ar-EG"/>
        </a:p>
      </dgm:t>
    </dgm:pt>
    <dgm:pt modelId="{18B2B9DA-4EB1-48FF-B2DA-E8477C3936D3}" type="sibTrans" cxnId="{D04F628A-2E77-4952-AD48-65CF00121A0D}">
      <dgm:prSet/>
      <dgm:spPr/>
      <dgm:t>
        <a:bodyPr/>
        <a:lstStyle/>
        <a:p>
          <a:pPr rtl="1"/>
          <a:endParaRPr lang="ar-EG"/>
        </a:p>
      </dgm:t>
    </dgm:pt>
    <dgm:pt modelId="{8F6FA91E-D492-4CA8-BF4D-3EFAA0A6D7FA}" type="pres">
      <dgm:prSet presAssocID="{5A9A7968-1EEF-4E0B-BDEE-902FF0BC15B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0885AD1E-FF1E-4514-A18A-47D00498F75A}" type="pres">
      <dgm:prSet presAssocID="{F6C4749A-153B-44E8-B9F8-E16A51DB88D0}" presName="composite" presStyleCnt="0"/>
      <dgm:spPr/>
      <dgm:t>
        <a:bodyPr/>
        <a:lstStyle/>
        <a:p>
          <a:pPr rtl="1"/>
          <a:endParaRPr lang="ar-EG"/>
        </a:p>
      </dgm:t>
    </dgm:pt>
    <dgm:pt modelId="{83886952-874F-484A-A4C0-FCA7FA6F6C25}" type="pres">
      <dgm:prSet presAssocID="{F6C4749A-153B-44E8-B9F8-E16A51DB88D0}" presName="rect1" presStyleLbl="trAlignAcc1" presStyleIdx="0" presStyleCnt="6" custScaleY="104912" custLinFactX="23839" custLinFactNeighborX="100000" custLinFactNeighborY="-38015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67781C4B-63A7-4BDA-903D-073D1E75A641}" type="pres">
      <dgm:prSet presAssocID="{F6C4749A-153B-44E8-B9F8-E16A51DB88D0}" presName="rect2" presStyleLbl="fgImgPlace1" presStyleIdx="0" presStyleCnt="6" custScaleX="121702" custLinFactNeighborX="40048" custLinFactNeighborY="-7802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rtl="1"/>
          <a:endParaRPr lang="ar-EG"/>
        </a:p>
      </dgm:t>
    </dgm:pt>
    <dgm:pt modelId="{084FEEE7-2255-4CA4-B9BA-528EFDE6D8FB}" type="pres">
      <dgm:prSet presAssocID="{DD449F00-66DE-4147-9FAC-FFE80F48BCF5}" presName="sibTrans" presStyleCnt="0"/>
      <dgm:spPr/>
      <dgm:t>
        <a:bodyPr/>
        <a:lstStyle/>
        <a:p>
          <a:pPr rtl="1"/>
          <a:endParaRPr lang="ar-EG"/>
        </a:p>
      </dgm:t>
    </dgm:pt>
    <dgm:pt modelId="{00147790-CC32-4A66-8E4D-0BAEF2F19796}" type="pres">
      <dgm:prSet presAssocID="{0EDEC62A-C4BE-44E6-B992-C7F9C5BF7CFE}" presName="composite" presStyleCnt="0"/>
      <dgm:spPr/>
      <dgm:t>
        <a:bodyPr/>
        <a:lstStyle/>
        <a:p>
          <a:pPr rtl="1"/>
          <a:endParaRPr lang="ar-EG"/>
        </a:p>
      </dgm:t>
    </dgm:pt>
    <dgm:pt modelId="{6610A5BD-9371-48C9-AC82-691BEE266D0A}" type="pres">
      <dgm:prSet presAssocID="{0EDEC62A-C4BE-44E6-B992-C7F9C5BF7CFE}" presName="rect1" presStyleLbl="trAlignAcc1" presStyleIdx="1" presStyleCnt="6" custScaleX="99134" custScaleY="104608" custLinFactY="9865" custLinFactNeighborX="4747" custLinFactNeighborY="100000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27132A6E-7A96-4200-83CA-B3EEB61BF939}" type="pres">
      <dgm:prSet presAssocID="{0EDEC62A-C4BE-44E6-B992-C7F9C5BF7CFE}" presName="rect2" presStyleLbl="fgImgPlace1" presStyleIdx="1" presStyleCnt="6" custScaleY="108339" custLinFactNeighborX="26972" custLinFactNeighborY="-875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pPr rtl="1"/>
          <a:endParaRPr lang="ar-EG"/>
        </a:p>
      </dgm:t>
    </dgm:pt>
    <dgm:pt modelId="{4BA77D9B-4068-4DF8-BB2B-7B2E75CABBFE}" type="pres">
      <dgm:prSet presAssocID="{3CC28270-689C-48D7-B20B-459DCDCACD8E}" presName="sibTrans" presStyleCnt="0"/>
      <dgm:spPr/>
      <dgm:t>
        <a:bodyPr/>
        <a:lstStyle/>
        <a:p>
          <a:pPr rtl="1"/>
          <a:endParaRPr lang="ar-EG"/>
        </a:p>
      </dgm:t>
    </dgm:pt>
    <dgm:pt modelId="{B7F64618-F43F-41B5-817C-8358C8F9680D}" type="pres">
      <dgm:prSet presAssocID="{5086C824-7EBE-4DF8-810B-F08CB59EC534}" presName="composite" presStyleCnt="0"/>
      <dgm:spPr/>
      <dgm:t>
        <a:bodyPr/>
        <a:lstStyle/>
        <a:p>
          <a:pPr rtl="1"/>
          <a:endParaRPr lang="ar-EG"/>
        </a:p>
      </dgm:t>
    </dgm:pt>
    <dgm:pt modelId="{9BD9F0ED-CE65-4FFD-84D2-84CA06B45E22}" type="pres">
      <dgm:prSet presAssocID="{5086C824-7EBE-4DF8-810B-F08CB59EC534}" presName="rect1" presStyleLbl="trAlignAcc1" presStyleIdx="2" presStyleCnt="6" custScaleX="70512" custScaleY="106562" custLinFactY="-48033" custLinFactNeighborX="-293" custLinFactNeighborY="-100000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9192397A-DBBC-43E7-BB5E-E70E5D2A5E31}" type="pres">
      <dgm:prSet presAssocID="{5086C824-7EBE-4DF8-810B-F08CB59EC534}" presName="rect2" presStyleLbl="fgImgPlace1" presStyleIdx="2" presStyleCnt="6" custScaleX="109112" custLinFactNeighborX="-19246" custLinFactNeighborY="-942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pPr rtl="1"/>
          <a:endParaRPr lang="ar-EG"/>
        </a:p>
      </dgm:t>
    </dgm:pt>
    <dgm:pt modelId="{71748B09-77F5-4972-B040-D37F620AC1CA}" type="pres">
      <dgm:prSet presAssocID="{1F97E433-A9DB-48AC-94D8-9EC548CBBD57}" presName="sibTrans" presStyleCnt="0"/>
      <dgm:spPr/>
    </dgm:pt>
    <dgm:pt modelId="{4B0789F1-BBCE-446C-A9C2-CBA1DAD001E4}" type="pres">
      <dgm:prSet presAssocID="{4B56F0C4-B184-42E8-9E47-EA8C20066B65}" presName="composite" presStyleCnt="0"/>
      <dgm:spPr/>
    </dgm:pt>
    <dgm:pt modelId="{2F3927EE-57F0-48A6-92E8-369E16E352B3}" type="pres">
      <dgm:prSet presAssocID="{4B56F0C4-B184-42E8-9E47-EA8C20066B65}" presName="rect1" presStyleLbl="trAlignAcc1" presStyleIdx="3" presStyleCnt="6" custScaleX="67822" custScaleY="99251" custLinFactNeighborX="-96347" custLinFactNeighborY="-22168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AFCBCCBE-F1CD-48D3-9A36-0646C2AFF62F}" type="pres">
      <dgm:prSet presAssocID="{4B56F0C4-B184-42E8-9E47-EA8C20066B65}" presName="rect2" presStyleLbl="fgImgPlace1" presStyleIdx="3" presStyleCnt="6" custScaleX="97916" custLinFactNeighborX="23996" custLinFactNeighborY="-763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pPr rtl="1"/>
          <a:endParaRPr lang="ar-EG"/>
        </a:p>
      </dgm:t>
    </dgm:pt>
    <dgm:pt modelId="{CB5CF24C-F65E-4BBB-A753-D0BD996C16A8}" type="pres">
      <dgm:prSet presAssocID="{DAB75DF0-BB8E-4110-AAA8-C9DC9FA852C5}" presName="sibTrans" presStyleCnt="0"/>
      <dgm:spPr/>
    </dgm:pt>
    <dgm:pt modelId="{2CBC7945-33C0-4C77-9193-C79126AF5B11}" type="pres">
      <dgm:prSet presAssocID="{0F640442-419E-4086-BECB-A2781B3DB54A}" presName="composite" presStyleCnt="0"/>
      <dgm:spPr/>
    </dgm:pt>
    <dgm:pt modelId="{BF1EC617-EDF3-43E6-B349-98203875ACEB}" type="pres">
      <dgm:prSet presAssocID="{0F640442-419E-4086-BECB-A2781B3DB54A}" presName="rect1" presStyleLbl="trAlignAcc1" presStyleIdx="4" presStyleCnt="6" custScaleY="104912" custLinFactX="6164" custLinFactNeighborX="100000" custLinFactNeighborY="-6926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27D97E83-60BE-4C28-8B99-8245F12A8EC3}" type="pres">
      <dgm:prSet presAssocID="{0F640442-419E-4086-BECB-A2781B3DB54A}" presName="rect2" presStyleLbl="fgImgPlace1" presStyleIdx="4" presStyleCnt="6" custScaleX="108574" custLinFactNeighborX="16813" custLinFactNeighborY="482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rtl="1"/>
          <a:endParaRPr lang="ar-EG"/>
        </a:p>
      </dgm:t>
    </dgm:pt>
    <dgm:pt modelId="{5E0AA4BA-EF8C-4723-BBB2-C76209BF3C9C}" type="pres">
      <dgm:prSet presAssocID="{0308954B-2241-4968-9F17-C5DFAD7B4AA5}" presName="sibTrans" presStyleCnt="0"/>
      <dgm:spPr/>
    </dgm:pt>
    <dgm:pt modelId="{1CCD20AC-24FA-49D2-8EE1-6325414F9A83}" type="pres">
      <dgm:prSet presAssocID="{515FE743-9646-4ED0-B2F1-2C4B815C9D10}" presName="composite" presStyleCnt="0"/>
      <dgm:spPr/>
    </dgm:pt>
    <dgm:pt modelId="{8CA1BAE2-D4D7-4291-AC62-E9588CE6DB5B}" type="pres">
      <dgm:prSet presAssocID="{515FE743-9646-4ED0-B2F1-2C4B815C9D10}" presName="rect1" presStyleLbl="trAlignAcc1" presStyleIdx="5" presStyleCnt="6" custScaleX="68479" custScaleY="103173" custLinFactX="-3942" custLinFactNeighborX="-100000" custLinFactNeighborY="-8231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D608D662-1336-49F0-94C4-EBABDFD853C9}" type="pres">
      <dgm:prSet presAssocID="{515FE743-9646-4ED0-B2F1-2C4B815C9D10}" presName="rect2" presStyleLbl="fgImgPlace1" presStyleIdx="5" presStyleCnt="6" custLinFactNeighborX="-168" custLinFactNeighborY="4407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pPr rtl="1"/>
          <a:endParaRPr lang="ar-EG"/>
        </a:p>
      </dgm:t>
    </dgm:pt>
  </dgm:ptLst>
  <dgm:cxnLst>
    <dgm:cxn modelId="{129E4C09-BA72-4513-97E5-5D49A83FB0C8}" srcId="{5A9A7968-1EEF-4E0B-BDEE-902FF0BC15B1}" destId="{0F640442-419E-4086-BECB-A2781B3DB54A}" srcOrd="4" destOrd="0" parTransId="{2C86F238-9A17-4B3B-A9CF-EFB435E84B5B}" sibTransId="{0308954B-2241-4968-9F17-C5DFAD7B4AA5}"/>
    <dgm:cxn modelId="{5797576A-C0E7-4BF3-A792-8CC438F8F948}" type="presOf" srcId="{4B56F0C4-B184-42E8-9E47-EA8C20066B65}" destId="{2F3927EE-57F0-48A6-92E8-369E16E352B3}" srcOrd="0" destOrd="0" presId="urn:microsoft.com/office/officeart/2008/layout/PictureStrips"/>
    <dgm:cxn modelId="{D04F628A-2E77-4952-AD48-65CF00121A0D}" srcId="{5A9A7968-1EEF-4E0B-BDEE-902FF0BC15B1}" destId="{515FE743-9646-4ED0-B2F1-2C4B815C9D10}" srcOrd="5" destOrd="0" parTransId="{3E2C4D13-1166-47A1-B79D-9110F7FBD3E1}" sibTransId="{18B2B9DA-4EB1-48FF-B2DA-E8477C3936D3}"/>
    <dgm:cxn modelId="{FB43CAB7-F829-4E17-A123-996BA814E843}" type="presOf" srcId="{0EDEC62A-C4BE-44E6-B992-C7F9C5BF7CFE}" destId="{6610A5BD-9371-48C9-AC82-691BEE266D0A}" srcOrd="0" destOrd="0" presId="urn:microsoft.com/office/officeart/2008/layout/PictureStrips"/>
    <dgm:cxn modelId="{44E6F024-5BAB-4E06-8964-7CF61FB9DA9D}" srcId="{5A9A7968-1EEF-4E0B-BDEE-902FF0BC15B1}" destId="{F6C4749A-153B-44E8-B9F8-E16A51DB88D0}" srcOrd="0" destOrd="0" parTransId="{9BCADF64-A7E8-490E-8E50-B773EBD5B635}" sibTransId="{DD449F00-66DE-4147-9FAC-FFE80F48BCF5}"/>
    <dgm:cxn modelId="{6BE63FD1-D869-4D4F-9411-224178249EFA}" srcId="{5A9A7968-1EEF-4E0B-BDEE-902FF0BC15B1}" destId="{4B56F0C4-B184-42E8-9E47-EA8C20066B65}" srcOrd="3" destOrd="0" parTransId="{9DD6AF16-B414-47ED-AE71-78BCA6671804}" sibTransId="{DAB75DF0-BB8E-4110-AAA8-C9DC9FA852C5}"/>
    <dgm:cxn modelId="{F2ABFD65-8877-48A1-B0CB-115E4C02A726}" type="presOf" srcId="{515FE743-9646-4ED0-B2F1-2C4B815C9D10}" destId="{8CA1BAE2-D4D7-4291-AC62-E9588CE6DB5B}" srcOrd="0" destOrd="0" presId="urn:microsoft.com/office/officeart/2008/layout/PictureStrips"/>
    <dgm:cxn modelId="{48ADF60F-BDA6-4B2C-9E03-2028ADB5E35D}" srcId="{5A9A7968-1EEF-4E0B-BDEE-902FF0BC15B1}" destId="{0EDEC62A-C4BE-44E6-B992-C7F9C5BF7CFE}" srcOrd="1" destOrd="0" parTransId="{9ED163CB-8A8A-4472-83B4-ED48FAD71599}" sibTransId="{3CC28270-689C-48D7-B20B-459DCDCACD8E}"/>
    <dgm:cxn modelId="{A0D3B2DA-D8BC-49EB-8A82-BD8A377B4A4A}" type="presOf" srcId="{5086C824-7EBE-4DF8-810B-F08CB59EC534}" destId="{9BD9F0ED-CE65-4FFD-84D2-84CA06B45E22}" srcOrd="0" destOrd="0" presId="urn:microsoft.com/office/officeart/2008/layout/PictureStrips"/>
    <dgm:cxn modelId="{BAB7486F-E6C1-4186-92E6-98F7D8427E68}" type="presOf" srcId="{5A9A7968-1EEF-4E0B-BDEE-902FF0BC15B1}" destId="{8F6FA91E-D492-4CA8-BF4D-3EFAA0A6D7FA}" srcOrd="0" destOrd="0" presId="urn:microsoft.com/office/officeart/2008/layout/PictureStrips"/>
    <dgm:cxn modelId="{F437DCDF-0283-4341-9BB6-DA3E5919E7F7}" type="presOf" srcId="{0F640442-419E-4086-BECB-A2781B3DB54A}" destId="{BF1EC617-EDF3-43E6-B349-98203875ACEB}" srcOrd="0" destOrd="0" presId="urn:microsoft.com/office/officeart/2008/layout/PictureStrips"/>
    <dgm:cxn modelId="{A0BCAF91-DBCA-4E63-BD0A-E98A372838EC}" srcId="{5A9A7968-1EEF-4E0B-BDEE-902FF0BC15B1}" destId="{5086C824-7EBE-4DF8-810B-F08CB59EC534}" srcOrd="2" destOrd="0" parTransId="{953AC8DB-7DB1-45F5-A9BD-4A4654744F98}" sibTransId="{1F97E433-A9DB-48AC-94D8-9EC548CBBD57}"/>
    <dgm:cxn modelId="{EC215DDD-FFAE-4C1D-8582-CB6C809924D3}" type="presOf" srcId="{F6C4749A-153B-44E8-B9F8-E16A51DB88D0}" destId="{83886952-874F-484A-A4C0-FCA7FA6F6C25}" srcOrd="0" destOrd="0" presId="urn:microsoft.com/office/officeart/2008/layout/PictureStrips"/>
    <dgm:cxn modelId="{13968E6F-2080-484F-8620-7F564B23EB9A}" type="presParOf" srcId="{8F6FA91E-D492-4CA8-BF4D-3EFAA0A6D7FA}" destId="{0885AD1E-FF1E-4514-A18A-47D00498F75A}" srcOrd="0" destOrd="0" presId="urn:microsoft.com/office/officeart/2008/layout/PictureStrips"/>
    <dgm:cxn modelId="{C610CB6A-C965-4B15-AB71-2F9DEA05772F}" type="presParOf" srcId="{0885AD1E-FF1E-4514-A18A-47D00498F75A}" destId="{83886952-874F-484A-A4C0-FCA7FA6F6C25}" srcOrd="0" destOrd="0" presId="urn:microsoft.com/office/officeart/2008/layout/PictureStrips"/>
    <dgm:cxn modelId="{316ADCFF-78DA-45CC-B0CF-E1FE66EC5267}" type="presParOf" srcId="{0885AD1E-FF1E-4514-A18A-47D00498F75A}" destId="{67781C4B-63A7-4BDA-903D-073D1E75A641}" srcOrd="1" destOrd="0" presId="urn:microsoft.com/office/officeart/2008/layout/PictureStrips"/>
    <dgm:cxn modelId="{CB80C54D-F1C8-4A40-8E00-CF2B8CD498FD}" type="presParOf" srcId="{8F6FA91E-D492-4CA8-BF4D-3EFAA0A6D7FA}" destId="{084FEEE7-2255-4CA4-B9BA-528EFDE6D8FB}" srcOrd="1" destOrd="0" presId="urn:microsoft.com/office/officeart/2008/layout/PictureStrips"/>
    <dgm:cxn modelId="{72055701-2411-4904-9A6D-83E5CF5989ED}" type="presParOf" srcId="{8F6FA91E-D492-4CA8-BF4D-3EFAA0A6D7FA}" destId="{00147790-CC32-4A66-8E4D-0BAEF2F19796}" srcOrd="2" destOrd="0" presId="urn:microsoft.com/office/officeart/2008/layout/PictureStrips"/>
    <dgm:cxn modelId="{1194E593-F270-4639-A40A-05723227BBAE}" type="presParOf" srcId="{00147790-CC32-4A66-8E4D-0BAEF2F19796}" destId="{6610A5BD-9371-48C9-AC82-691BEE266D0A}" srcOrd="0" destOrd="0" presId="urn:microsoft.com/office/officeart/2008/layout/PictureStrips"/>
    <dgm:cxn modelId="{EF5708E2-3903-43A0-AF68-AA030CACE040}" type="presParOf" srcId="{00147790-CC32-4A66-8E4D-0BAEF2F19796}" destId="{27132A6E-7A96-4200-83CA-B3EEB61BF939}" srcOrd="1" destOrd="0" presId="urn:microsoft.com/office/officeart/2008/layout/PictureStrips"/>
    <dgm:cxn modelId="{9E5EA4DA-DDF8-4493-AD95-C9E8A81424A1}" type="presParOf" srcId="{8F6FA91E-D492-4CA8-BF4D-3EFAA0A6D7FA}" destId="{4BA77D9B-4068-4DF8-BB2B-7B2E75CABBFE}" srcOrd="3" destOrd="0" presId="urn:microsoft.com/office/officeart/2008/layout/PictureStrips"/>
    <dgm:cxn modelId="{6AABFDE4-210F-42C7-B3F5-86E04F670216}" type="presParOf" srcId="{8F6FA91E-D492-4CA8-BF4D-3EFAA0A6D7FA}" destId="{B7F64618-F43F-41B5-817C-8358C8F9680D}" srcOrd="4" destOrd="0" presId="urn:microsoft.com/office/officeart/2008/layout/PictureStrips"/>
    <dgm:cxn modelId="{F5B2B85F-3A73-40A1-85B7-A59105634D96}" type="presParOf" srcId="{B7F64618-F43F-41B5-817C-8358C8F9680D}" destId="{9BD9F0ED-CE65-4FFD-84D2-84CA06B45E22}" srcOrd="0" destOrd="0" presId="urn:microsoft.com/office/officeart/2008/layout/PictureStrips"/>
    <dgm:cxn modelId="{7F34DCE9-294F-4623-8216-059992ECCA56}" type="presParOf" srcId="{B7F64618-F43F-41B5-817C-8358C8F9680D}" destId="{9192397A-DBBC-43E7-BB5E-E70E5D2A5E31}" srcOrd="1" destOrd="0" presId="urn:microsoft.com/office/officeart/2008/layout/PictureStrips"/>
    <dgm:cxn modelId="{3BB78BCE-178C-4B72-B534-C8973CEE44A1}" type="presParOf" srcId="{8F6FA91E-D492-4CA8-BF4D-3EFAA0A6D7FA}" destId="{71748B09-77F5-4972-B040-D37F620AC1CA}" srcOrd="5" destOrd="0" presId="urn:microsoft.com/office/officeart/2008/layout/PictureStrips"/>
    <dgm:cxn modelId="{34F7E790-A4D6-4E5E-B225-0F030D265BBA}" type="presParOf" srcId="{8F6FA91E-D492-4CA8-BF4D-3EFAA0A6D7FA}" destId="{4B0789F1-BBCE-446C-A9C2-CBA1DAD001E4}" srcOrd="6" destOrd="0" presId="urn:microsoft.com/office/officeart/2008/layout/PictureStrips"/>
    <dgm:cxn modelId="{E631C745-6F60-4B53-B979-88008747FC20}" type="presParOf" srcId="{4B0789F1-BBCE-446C-A9C2-CBA1DAD001E4}" destId="{2F3927EE-57F0-48A6-92E8-369E16E352B3}" srcOrd="0" destOrd="0" presId="urn:microsoft.com/office/officeart/2008/layout/PictureStrips"/>
    <dgm:cxn modelId="{C615A2E4-7528-4701-BA80-09742BB538C7}" type="presParOf" srcId="{4B0789F1-BBCE-446C-A9C2-CBA1DAD001E4}" destId="{AFCBCCBE-F1CD-48D3-9A36-0646C2AFF62F}" srcOrd="1" destOrd="0" presId="urn:microsoft.com/office/officeart/2008/layout/PictureStrips"/>
    <dgm:cxn modelId="{B2C82897-E5D2-43F4-AD55-DDFC059E2466}" type="presParOf" srcId="{8F6FA91E-D492-4CA8-BF4D-3EFAA0A6D7FA}" destId="{CB5CF24C-F65E-4BBB-A753-D0BD996C16A8}" srcOrd="7" destOrd="0" presId="urn:microsoft.com/office/officeart/2008/layout/PictureStrips"/>
    <dgm:cxn modelId="{028E9C3D-0E53-4004-9609-A30E58B7DDDF}" type="presParOf" srcId="{8F6FA91E-D492-4CA8-BF4D-3EFAA0A6D7FA}" destId="{2CBC7945-33C0-4C77-9193-C79126AF5B11}" srcOrd="8" destOrd="0" presId="urn:microsoft.com/office/officeart/2008/layout/PictureStrips"/>
    <dgm:cxn modelId="{DDA3C777-ED89-4122-877C-6A18DE920DBF}" type="presParOf" srcId="{2CBC7945-33C0-4C77-9193-C79126AF5B11}" destId="{BF1EC617-EDF3-43E6-B349-98203875ACEB}" srcOrd="0" destOrd="0" presId="urn:microsoft.com/office/officeart/2008/layout/PictureStrips"/>
    <dgm:cxn modelId="{8FD14BB9-46CA-40DA-B3B2-3E084A9431D1}" type="presParOf" srcId="{2CBC7945-33C0-4C77-9193-C79126AF5B11}" destId="{27D97E83-60BE-4C28-8B99-8245F12A8EC3}" srcOrd="1" destOrd="0" presId="urn:microsoft.com/office/officeart/2008/layout/PictureStrips"/>
    <dgm:cxn modelId="{B6D0585E-728A-4019-B1CA-6EEF1A0071F6}" type="presParOf" srcId="{8F6FA91E-D492-4CA8-BF4D-3EFAA0A6D7FA}" destId="{5E0AA4BA-EF8C-4723-BBB2-C76209BF3C9C}" srcOrd="9" destOrd="0" presId="urn:microsoft.com/office/officeart/2008/layout/PictureStrips"/>
    <dgm:cxn modelId="{9F161A55-7A8D-4888-8E12-DE43830C970F}" type="presParOf" srcId="{8F6FA91E-D492-4CA8-BF4D-3EFAA0A6D7FA}" destId="{1CCD20AC-24FA-49D2-8EE1-6325414F9A83}" srcOrd="10" destOrd="0" presId="urn:microsoft.com/office/officeart/2008/layout/PictureStrips"/>
    <dgm:cxn modelId="{B1A4A61A-A8AA-4C36-93D2-C33D330ACC50}" type="presParOf" srcId="{1CCD20AC-24FA-49D2-8EE1-6325414F9A83}" destId="{8CA1BAE2-D4D7-4291-AC62-E9588CE6DB5B}" srcOrd="0" destOrd="0" presId="urn:microsoft.com/office/officeart/2008/layout/PictureStrips"/>
    <dgm:cxn modelId="{6AB75E2C-A864-492C-B306-F799F43F19FA}" type="presParOf" srcId="{1CCD20AC-24FA-49D2-8EE1-6325414F9A83}" destId="{D608D662-1336-49F0-94C4-EBABDFD853C9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E10BB9-A54C-4EE2-8E55-DCBC73B56ADC}" type="doc">
      <dgm:prSet loTypeId="urn:microsoft.com/office/officeart/2005/8/layout/default#1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pPr rtl="1"/>
          <a:endParaRPr lang="ar-EG"/>
        </a:p>
      </dgm:t>
    </dgm:pt>
    <dgm:pt modelId="{8F75E434-9977-4651-B21D-A7751A846EC2}">
      <dgm:prSet phldrT="[نص]"/>
      <dgm:spPr/>
      <dgm:t>
        <a:bodyPr/>
        <a:lstStyle/>
        <a:p>
          <a:pPr rtl="1"/>
          <a:r>
            <a:rPr lang="ar-EG" dirty="0" smtClean="0"/>
            <a:t>دراسة وتحليل</a:t>
          </a:r>
          <a:endParaRPr lang="ar-EG" dirty="0"/>
        </a:p>
      </dgm:t>
    </dgm:pt>
    <dgm:pt modelId="{614837BF-6F4D-4397-A1F4-BCD2AD070839}" type="parTrans" cxnId="{0B8E1F35-98DE-4C01-9ED6-77D786D792D0}">
      <dgm:prSet/>
      <dgm:spPr/>
      <dgm:t>
        <a:bodyPr/>
        <a:lstStyle/>
        <a:p>
          <a:pPr rtl="1"/>
          <a:endParaRPr lang="ar-EG"/>
        </a:p>
      </dgm:t>
    </dgm:pt>
    <dgm:pt modelId="{9E727E4B-386A-4561-9A13-406254E4B388}" type="sibTrans" cxnId="{0B8E1F35-98DE-4C01-9ED6-77D786D792D0}">
      <dgm:prSet/>
      <dgm:spPr/>
      <dgm:t>
        <a:bodyPr/>
        <a:lstStyle/>
        <a:p>
          <a:pPr rtl="1"/>
          <a:endParaRPr lang="ar-EG"/>
        </a:p>
      </dgm:t>
    </dgm:pt>
    <dgm:pt modelId="{BCF6DB32-8F80-4D2B-9D7A-72908170A2F4}">
      <dgm:prSet/>
      <dgm:spPr/>
      <dgm:t>
        <a:bodyPr/>
        <a:lstStyle/>
        <a:p>
          <a:pPr rtl="1"/>
          <a:r>
            <a:rPr lang="ar-EG" dirty="0" smtClean="0"/>
            <a:t>ابتكار </a:t>
          </a:r>
          <a:r>
            <a:rPr lang="ar-EG" dirty="0"/>
            <a:t>وإبداع وتجديد</a:t>
          </a:r>
        </a:p>
      </dgm:t>
    </dgm:pt>
    <dgm:pt modelId="{457BE531-1A92-442E-A87A-54491FA6F46C}" type="parTrans" cxnId="{5386E82A-F62F-4DCB-9B53-D0A69B3CFEAF}">
      <dgm:prSet/>
      <dgm:spPr/>
      <dgm:t>
        <a:bodyPr/>
        <a:lstStyle/>
        <a:p>
          <a:pPr rtl="1"/>
          <a:endParaRPr lang="ar-EG"/>
        </a:p>
      </dgm:t>
    </dgm:pt>
    <dgm:pt modelId="{1010D2DC-AB39-41BA-984F-58D3A760B599}" type="sibTrans" cxnId="{5386E82A-F62F-4DCB-9B53-D0A69B3CFEAF}">
      <dgm:prSet/>
      <dgm:spPr/>
      <dgm:t>
        <a:bodyPr/>
        <a:lstStyle/>
        <a:p>
          <a:pPr rtl="1"/>
          <a:endParaRPr lang="ar-EG"/>
        </a:p>
      </dgm:t>
    </dgm:pt>
    <dgm:pt modelId="{10E03F43-D3CE-472A-8487-0B8219701A78}">
      <dgm:prSet/>
      <dgm:spPr/>
      <dgm:t>
        <a:bodyPr/>
        <a:lstStyle/>
        <a:p>
          <a:pPr rtl="1"/>
          <a:r>
            <a:rPr lang="ar-EG" dirty="0" smtClean="0"/>
            <a:t>تحقيق </a:t>
          </a:r>
          <a:r>
            <a:rPr lang="ar-EG" dirty="0"/>
            <a:t>صحة معلومة مجهولة</a:t>
          </a:r>
        </a:p>
      </dgm:t>
    </dgm:pt>
    <dgm:pt modelId="{92E75464-7C9E-4BC7-861F-A33FEDBED5FE}" type="parTrans" cxnId="{6A742D3E-53A1-469C-86C8-36E29018E809}">
      <dgm:prSet/>
      <dgm:spPr/>
      <dgm:t>
        <a:bodyPr/>
        <a:lstStyle/>
        <a:p>
          <a:pPr rtl="1"/>
          <a:endParaRPr lang="ar-EG"/>
        </a:p>
      </dgm:t>
    </dgm:pt>
    <dgm:pt modelId="{0BFB7DDD-4B35-474A-90AD-82F0F544AECF}" type="sibTrans" cxnId="{6A742D3E-53A1-469C-86C8-36E29018E809}">
      <dgm:prSet/>
      <dgm:spPr/>
      <dgm:t>
        <a:bodyPr/>
        <a:lstStyle/>
        <a:p>
          <a:pPr rtl="1"/>
          <a:endParaRPr lang="ar-EG"/>
        </a:p>
      </dgm:t>
    </dgm:pt>
    <dgm:pt modelId="{5DF1044B-AA92-4A73-9ECE-97970653744C}" type="pres">
      <dgm:prSet presAssocID="{24E10BB9-A54C-4EE2-8E55-DCBC73B56AD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F97C77D1-9212-467A-91FA-C0C8F00AA392}" type="pres">
      <dgm:prSet presAssocID="{8F75E434-9977-4651-B21D-A7751A846EC2}" presName="node" presStyleLbl="node1" presStyleIdx="0" presStyleCnt="3" custLinFactNeighborX="-14328" custLinFactNeighborY="-3674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3387AAB9-A9AC-413F-AD9F-899173EC08BF}" type="pres">
      <dgm:prSet presAssocID="{9E727E4B-386A-4561-9A13-406254E4B388}" presName="sibTrans" presStyleCnt="0"/>
      <dgm:spPr/>
    </dgm:pt>
    <dgm:pt modelId="{DC9EE199-A4A0-4582-A43A-F9C90245E352}" type="pres">
      <dgm:prSet presAssocID="{BCF6DB32-8F80-4D2B-9D7A-72908170A2F4}" presName="node" presStyleLbl="node1" presStyleIdx="1" presStyleCnt="3" custScaleY="100000" custLinFactNeighborX="-2434" custLinFactNeighborY="2010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3FDF2922-409F-4978-ACB5-CD0FC5262B0C}" type="pres">
      <dgm:prSet presAssocID="{1010D2DC-AB39-41BA-984F-58D3A760B599}" presName="sibTrans" presStyleCnt="0"/>
      <dgm:spPr/>
    </dgm:pt>
    <dgm:pt modelId="{6E140500-E0E3-48B1-BDA2-1898081A1316}" type="pres">
      <dgm:prSet presAssocID="{10E03F43-D3CE-472A-8487-0B8219701A7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D7B289EF-C721-42BF-B3F9-B5CE39928B42}" type="presOf" srcId="{8F75E434-9977-4651-B21D-A7751A846EC2}" destId="{F97C77D1-9212-467A-91FA-C0C8F00AA392}" srcOrd="0" destOrd="0" presId="urn:microsoft.com/office/officeart/2005/8/layout/default#1"/>
    <dgm:cxn modelId="{7603389C-584E-4197-87A2-05D882B23CFE}" type="presOf" srcId="{10E03F43-D3CE-472A-8487-0B8219701A78}" destId="{6E140500-E0E3-48B1-BDA2-1898081A1316}" srcOrd="0" destOrd="0" presId="urn:microsoft.com/office/officeart/2005/8/layout/default#1"/>
    <dgm:cxn modelId="{4E01BFD0-3082-46C0-AC80-682A53BC904F}" type="presOf" srcId="{24E10BB9-A54C-4EE2-8E55-DCBC73B56ADC}" destId="{5DF1044B-AA92-4A73-9ECE-97970653744C}" srcOrd="0" destOrd="0" presId="urn:microsoft.com/office/officeart/2005/8/layout/default#1"/>
    <dgm:cxn modelId="{0B8E1F35-98DE-4C01-9ED6-77D786D792D0}" srcId="{24E10BB9-A54C-4EE2-8E55-DCBC73B56ADC}" destId="{8F75E434-9977-4651-B21D-A7751A846EC2}" srcOrd="0" destOrd="0" parTransId="{614837BF-6F4D-4397-A1F4-BCD2AD070839}" sibTransId="{9E727E4B-386A-4561-9A13-406254E4B388}"/>
    <dgm:cxn modelId="{3329F5A5-3968-4827-875B-CECA94B8F1B5}" type="presOf" srcId="{BCF6DB32-8F80-4D2B-9D7A-72908170A2F4}" destId="{DC9EE199-A4A0-4582-A43A-F9C90245E352}" srcOrd="0" destOrd="0" presId="urn:microsoft.com/office/officeart/2005/8/layout/default#1"/>
    <dgm:cxn modelId="{5386E82A-F62F-4DCB-9B53-D0A69B3CFEAF}" srcId="{24E10BB9-A54C-4EE2-8E55-DCBC73B56ADC}" destId="{BCF6DB32-8F80-4D2B-9D7A-72908170A2F4}" srcOrd="1" destOrd="0" parTransId="{457BE531-1A92-442E-A87A-54491FA6F46C}" sibTransId="{1010D2DC-AB39-41BA-984F-58D3A760B599}"/>
    <dgm:cxn modelId="{6A742D3E-53A1-469C-86C8-36E29018E809}" srcId="{24E10BB9-A54C-4EE2-8E55-DCBC73B56ADC}" destId="{10E03F43-D3CE-472A-8487-0B8219701A78}" srcOrd="2" destOrd="0" parTransId="{92E75464-7C9E-4BC7-861F-A33FEDBED5FE}" sibTransId="{0BFB7DDD-4B35-474A-90AD-82F0F544AECF}"/>
    <dgm:cxn modelId="{16297824-C677-41DA-B498-6533C3C3EF3D}" type="presParOf" srcId="{5DF1044B-AA92-4A73-9ECE-97970653744C}" destId="{F97C77D1-9212-467A-91FA-C0C8F00AA392}" srcOrd="0" destOrd="0" presId="urn:microsoft.com/office/officeart/2005/8/layout/default#1"/>
    <dgm:cxn modelId="{72B5CFAC-14A8-46E2-A3CA-3162FB37E544}" type="presParOf" srcId="{5DF1044B-AA92-4A73-9ECE-97970653744C}" destId="{3387AAB9-A9AC-413F-AD9F-899173EC08BF}" srcOrd="1" destOrd="0" presId="urn:microsoft.com/office/officeart/2005/8/layout/default#1"/>
    <dgm:cxn modelId="{97A11F80-3B74-4BDC-A232-3436C3626445}" type="presParOf" srcId="{5DF1044B-AA92-4A73-9ECE-97970653744C}" destId="{DC9EE199-A4A0-4582-A43A-F9C90245E352}" srcOrd="2" destOrd="0" presId="urn:microsoft.com/office/officeart/2005/8/layout/default#1"/>
    <dgm:cxn modelId="{C70DB057-44B5-4488-B4FF-854A8ECB2562}" type="presParOf" srcId="{5DF1044B-AA92-4A73-9ECE-97970653744C}" destId="{3FDF2922-409F-4978-ACB5-CD0FC5262B0C}" srcOrd="3" destOrd="0" presId="urn:microsoft.com/office/officeart/2005/8/layout/default#1"/>
    <dgm:cxn modelId="{8B42EE75-C5FC-4AA8-BDEA-FFE86A451CAB}" type="presParOf" srcId="{5DF1044B-AA92-4A73-9ECE-97970653744C}" destId="{6E140500-E0E3-48B1-BDA2-1898081A1316}" srcOrd="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1F1AB5A-BD72-4F52-9E0F-019680EEC97F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pPr rtl="1"/>
          <a:endParaRPr lang="ar-EG"/>
        </a:p>
      </dgm:t>
    </dgm:pt>
    <dgm:pt modelId="{464A4E94-5A9D-4817-9278-F50449B93FBD}">
      <dgm:prSet phldrT="[نص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rtl="1"/>
          <a:r>
            <a:rPr lang="ar-EG" dirty="0" smtClean="0"/>
            <a:t>يتم اختيار النقطة البحثية التي تتوافر فيها النقاط الاتية:</a:t>
          </a:r>
          <a:endParaRPr lang="ar-EG" dirty="0"/>
        </a:p>
      </dgm:t>
    </dgm:pt>
    <dgm:pt modelId="{2EEC290A-B5FE-428C-9458-887CF2A6CCC7}" type="parTrans" cxnId="{6F425EB9-F5D0-41A9-B8CC-1AEAE01D30D3}">
      <dgm:prSet/>
      <dgm:spPr/>
      <dgm:t>
        <a:bodyPr/>
        <a:lstStyle/>
        <a:p>
          <a:pPr rtl="1"/>
          <a:endParaRPr lang="ar-EG"/>
        </a:p>
      </dgm:t>
    </dgm:pt>
    <dgm:pt modelId="{E5D2011E-DA1E-4130-BAE4-646EF9EABD74}" type="sibTrans" cxnId="{6F425EB9-F5D0-41A9-B8CC-1AEAE01D30D3}">
      <dgm:prSet/>
      <dgm:spPr/>
      <dgm:t>
        <a:bodyPr/>
        <a:lstStyle/>
        <a:p>
          <a:pPr rtl="1"/>
          <a:endParaRPr lang="ar-EG"/>
        </a:p>
      </dgm:t>
    </dgm:pt>
    <dgm:pt modelId="{F7D1F64D-3D55-4930-8669-A5FEDEA1817A}">
      <dgm:prSet phldrT="[نص]"/>
      <dgm:spPr>
        <a:solidFill>
          <a:schemeClr val="bg2">
            <a:lumMod val="90000"/>
          </a:schemeClr>
        </a:solidFill>
        <a:effectLst>
          <a:glow rad="101600">
            <a:schemeClr val="accent3">
              <a:satMod val="175000"/>
              <a:alpha val="40000"/>
            </a:schemeClr>
          </a:glow>
        </a:effectLst>
      </dgm:spPr>
      <dgm:t>
        <a:bodyPr/>
        <a:lstStyle/>
        <a:p>
          <a:pPr rtl="1"/>
          <a:r>
            <a:rPr lang="ar-EG" dirty="0" smtClean="0"/>
            <a:t>توفر المراجع والمصادر حولها. </a:t>
          </a:r>
          <a:endParaRPr lang="ar-EG" dirty="0"/>
        </a:p>
      </dgm:t>
    </dgm:pt>
    <dgm:pt modelId="{C76377C6-363B-4D44-B8C1-F729517CC447}" type="parTrans" cxnId="{DF0C5AF1-883E-4A8C-88C9-C44B465D6793}">
      <dgm:prSet/>
      <dgm:spPr/>
      <dgm:t>
        <a:bodyPr/>
        <a:lstStyle/>
        <a:p>
          <a:pPr rtl="1"/>
          <a:endParaRPr lang="ar-EG"/>
        </a:p>
      </dgm:t>
    </dgm:pt>
    <dgm:pt modelId="{40472017-61BE-465B-94BF-4B3848FA93FA}" type="sibTrans" cxnId="{DF0C5AF1-883E-4A8C-88C9-C44B465D6793}">
      <dgm:prSet/>
      <dgm:spPr/>
      <dgm:t>
        <a:bodyPr/>
        <a:lstStyle/>
        <a:p>
          <a:pPr rtl="1"/>
          <a:endParaRPr lang="ar-EG"/>
        </a:p>
      </dgm:t>
    </dgm:pt>
    <dgm:pt modelId="{3B884C30-A7FE-405A-AC8F-2B788C71CCD1}">
      <dgm:prSet phldrT="[نص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rtl="1"/>
          <a:r>
            <a:rPr lang="ar-EG" dirty="0" smtClean="0"/>
            <a:t>اتصال النقطة البحثية بالتخصص المدروس</a:t>
          </a:r>
          <a:endParaRPr lang="ar-EG" dirty="0"/>
        </a:p>
      </dgm:t>
    </dgm:pt>
    <dgm:pt modelId="{7C364837-E25D-425B-8327-304C6E476DB2}" type="parTrans" cxnId="{9C0B5B66-33C0-431E-8808-37DE5F80CC5C}">
      <dgm:prSet/>
      <dgm:spPr/>
      <dgm:t>
        <a:bodyPr/>
        <a:lstStyle/>
        <a:p>
          <a:pPr rtl="1"/>
          <a:endParaRPr lang="ar-EG"/>
        </a:p>
      </dgm:t>
    </dgm:pt>
    <dgm:pt modelId="{E59B768A-F9F5-4902-AAFC-1A337B8D404A}" type="sibTrans" cxnId="{9C0B5B66-33C0-431E-8808-37DE5F80CC5C}">
      <dgm:prSet/>
      <dgm:spPr/>
      <dgm:t>
        <a:bodyPr/>
        <a:lstStyle/>
        <a:p>
          <a:pPr rtl="1"/>
          <a:endParaRPr lang="ar-EG"/>
        </a:p>
      </dgm:t>
    </dgm:pt>
    <dgm:pt modelId="{1E36EED6-D9BB-4CE5-AD0B-56CC704153DB}">
      <dgm:prSet phldrT="[نص]"/>
      <dgm:spPr>
        <a:solidFill>
          <a:schemeClr val="bg1">
            <a:lumMod val="75000"/>
          </a:schemeClr>
        </a:solidFill>
      </dgm:spPr>
      <dgm:t>
        <a:bodyPr/>
        <a:lstStyle/>
        <a:p>
          <a:pPr rtl="1"/>
          <a:r>
            <a:rPr lang="ar-EG" dirty="0" smtClean="0"/>
            <a:t>مناسبتها للوقت اللازم لإنجازها</a:t>
          </a:r>
          <a:endParaRPr lang="ar-EG" dirty="0"/>
        </a:p>
      </dgm:t>
    </dgm:pt>
    <dgm:pt modelId="{71DD0938-2A16-4127-8C00-59E5B122C372}" type="parTrans" cxnId="{FA327F1C-7542-41B3-AB25-EDC87A3C9992}">
      <dgm:prSet/>
      <dgm:spPr/>
      <dgm:t>
        <a:bodyPr/>
        <a:lstStyle/>
        <a:p>
          <a:pPr rtl="1"/>
          <a:endParaRPr lang="ar-EG"/>
        </a:p>
      </dgm:t>
    </dgm:pt>
    <dgm:pt modelId="{3ADCC1CF-FF69-4CDD-B3AA-0EC49E9383CF}" type="sibTrans" cxnId="{FA327F1C-7542-41B3-AB25-EDC87A3C9992}">
      <dgm:prSet/>
      <dgm:spPr/>
      <dgm:t>
        <a:bodyPr/>
        <a:lstStyle/>
        <a:p>
          <a:pPr rtl="1"/>
          <a:endParaRPr lang="ar-EG"/>
        </a:p>
      </dgm:t>
    </dgm:pt>
    <dgm:pt modelId="{50CFCF31-43E8-44D9-9AFE-778B2A849E2C}">
      <dgm:prSet phldrT="[نص]"/>
      <dgm:spPr>
        <a:solidFill>
          <a:schemeClr val="bg2">
            <a:lumMod val="75000"/>
          </a:schemeClr>
        </a:solidFill>
      </dgm:spPr>
      <dgm:t>
        <a:bodyPr/>
        <a:lstStyle/>
        <a:p>
          <a:pPr rtl="1"/>
          <a:r>
            <a:rPr lang="ar-EG" dirty="0" smtClean="0"/>
            <a:t>وضوح الهدف من النقطة البحثية. </a:t>
          </a:r>
          <a:endParaRPr lang="ar-EG" dirty="0"/>
        </a:p>
      </dgm:t>
    </dgm:pt>
    <dgm:pt modelId="{1F10EFAA-5D4B-43B7-BCCF-2D0E95DAA3E2}" type="parTrans" cxnId="{94501F75-3CBB-4623-9DF6-097E447FBFBE}">
      <dgm:prSet/>
      <dgm:spPr/>
      <dgm:t>
        <a:bodyPr/>
        <a:lstStyle/>
        <a:p>
          <a:pPr rtl="1"/>
          <a:endParaRPr lang="ar-EG"/>
        </a:p>
      </dgm:t>
    </dgm:pt>
    <dgm:pt modelId="{952C4421-FC75-4B4D-B097-F6A2EC8D9D33}" type="sibTrans" cxnId="{94501F75-3CBB-4623-9DF6-097E447FBFBE}">
      <dgm:prSet/>
      <dgm:spPr/>
      <dgm:t>
        <a:bodyPr/>
        <a:lstStyle/>
        <a:p>
          <a:pPr rtl="1"/>
          <a:endParaRPr lang="ar-EG"/>
        </a:p>
      </dgm:t>
    </dgm:pt>
    <dgm:pt modelId="{D56C001F-31FB-43DF-A990-44505F33A4E9}">
      <dgm:prSet phldrT="[نص]"/>
      <dgm:spPr>
        <a:solidFill>
          <a:schemeClr val="bg1">
            <a:lumMod val="75000"/>
          </a:schemeClr>
        </a:solidFill>
      </dgm:spPr>
      <dgm:t>
        <a:bodyPr/>
        <a:lstStyle/>
        <a:p>
          <a:pPr rtl="1"/>
          <a:r>
            <a:rPr lang="ar-EG" dirty="0" smtClean="0"/>
            <a:t>توفر المكان الذي تطبق فيه النقطة البحثية.  </a:t>
          </a:r>
          <a:endParaRPr lang="ar-EG" dirty="0"/>
        </a:p>
      </dgm:t>
    </dgm:pt>
    <dgm:pt modelId="{BE971FF3-0AFD-4A6D-9D1E-CD60E3485960}" type="parTrans" cxnId="{27018291-C08D-4195-BCCC-645DFC8B06B0}">
      <dgm:prSet/>
      <dgm:spPr/>
      <dgm:t>
        <a:bodyPr/>
        <a:lstStyle/>
        <a:p>
          <a:pPr rtl="1"/>
          <a:endParaRPr lang="ar-EG"/>
        </a:p>
      </dgm:t>
    </dgm:pt>
    <dgm:pt modelId="{92D9B566-381D-495B-8F98-ABC457279CC9}" type="sibTrans" cxnId="{27018291-C08D-4195-BCCC-645DFC8B06B0}">
      <dgm:prSet/>
      <dgm:spPr/>
      <dgm:t>
        <a:bodyPr/>
        <a:lstStyle/>
        <a:p>
          <a:pPr rtl="1"/>
          <a:endParaRPr lang="ar-EG"/>
        </a:p>
      </dgm:t>
    </dgm:pt>
    <dgm:pt modelId="{67A93258-722F-4D13-A9F7-0E1C6BB2C83F}">
      <dgm:prSet/>
      <dgm:spPr/>
      <dgm:t>
        <a:bodyPr/>
        <a:lstStyle/>
        <a:p>
          <a:pPr rtl="1"/>
          <a:endParaRPr lang="ar-EG"/>
        </a:p>
      </dgm:t>
    </dgm:pt>
    <dgm:pt modelId="{239E2186-5261-46B1-8D36-62304492473D}" type="parTrans" cxnId="{450523A2-B14B-41BF-B33E-0E6B84C94D14}">
      <dgm:prSet/>
      <dgm:spPr/>
      <dgm:t>
        <a:bodyPr/>
        <a:lstStyle/>
        <a:p>
          <a:pPr rtl="1"/>
          <a:endParaRPr lang="ar-EG"/>
        </a:p>
      </dgm:t>
    </dgm:pt>
    <dgm:pt modelId="{212E2762-DF9F-4896-824E-03F67A05E443}" type="sibTrans" cxnId="{450523A2-B14B-41BF-B33E-0E6B84C94D14}">
      <dgm:prSet/>
      <dgm:spPr/>
      <dgm:t>
        <a:bodyPr/>
        <a:lstStyle/>
        <a:p>
          <a:pPr rtl="1"/>
          <a:endParaRPr lang="ar-EG"/>
        </a:p>
      </dgm:t>
    </dgm:pt>
    <dgm:pt modelId="{CE02C9D3-56F8-453A-A314-BBA1EECC4945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rtl="1"/>
          <a:r>
            <a:rPr lang="ar-EG" dirty="0" smtClean="0"/>
            <a:t>كيف نقوم بإنجاز النقطة البحثية</a:t>
          </a:r>
          <a:endParaRPr lang="ar-EG" dirty="0"/>
        </a:p>
      </dgm:t>
    </dgm:pt>
    <dgm:pt modelId="{DBFA5DC5-2EC8-43E9-B092-F036FE3DF4C0}" type="parTrans" cxnId="{4134D714-9E57-44ED-9883-55D74ABA64E3}">
      <dgm:prSet/>
      <dgm:spPr/>
      <dgm:t>
        <a:bodyPr/>
        <a:lstStyle/>
        <a:p>
          <a:pPr rtl="1"/>
          <a:endParaRPr lang="ar-EG"/>
        </a:p>
      </dgm:t>
    </dgm:pt>
    <dgm:pt modelId="{97A1E43D-9974-4403-8AA3-339B5213DEB3}" type="sibTrans" cxnId="{4134D714-9E57-44ED-9883-55D74ABA64E3}">
      <dgm:prSet/>
      <dgm:spPr/>
      <dgm:t>
        <a:bodyPr/>
        <a:lstStyle/>
        <a:p>
          <a:pPr rtl="1"/>
          <a:endParaRPr lang="ar-EG"/>
        </a:p>
      </dgm:t>
    </dgm:pt>
    <dgm:pt modelId="{B615A03E-0D51-4469-AC0D-B22A8B538C2D}" type="pres">
      <dgm:prSet presAssocID="{21F1AB5A-BD72-4F52-9E0F-019680EEC97F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pPr rtl="1"/>
          <a:endParaRPr lang="ar-EG"/>
        </a:p>
      </dgm:t>
    </dgm:pt>
    <dgm:pt modelId="{C3F0B6DC-BB99-4972-8799-1AF068E95762}" type="pres">
      <dgm:prSet presAssocID="{464A4E94-5A9D-4817-9278-F50449B93FBD}" presName="singleCycle" presStyleCnt="0"/>
      <dgm:spPr/>
    </dgm:pt>
    <dgm:pt modelId="{2107E7ED-D279-40B4-809C-5297E0E6E25E}" type="pres">
      <dgm:prSet presAssocID="{464A4E94-5A9D-4817-9278-F50449B93FBD}" presName="singleCenter" presStyleLbl="node1" presStyleIdx="0" presStyleCnt="7" custScaleX="127286" custLinFactNeighborX="-384" custLinFactNeighborY="-3284">
        <dgm:presLayoutVars>
          <dgm:chMax val="7"/>
          <dgm:chPref val="7"/>
        </dgm:presLayoutVars>
      </dgm:prSet>
      <dgm:spPr/>
      <dgm:t>
        <a:bodyPr/>
        <a:lstStyle/>
        <a:p>
          <a:pPr rtl="1"/>
          <a:endParaRPr lang="ar-EG"/>
        </a:p>
      </dgm:t>
    </dgm:pt>
    <dgm:pt modelId="{E3DFC5BE-0D81-4162-ACA4-B2127B79FD2C}" type="pres">
      <dgm:prSet presAssocID="{C76377C6-363B-4D44-B8C1-F729517CC447}" presName="Name56" presStyleLbl="parChTrans1D2" presStyleIdx="0" presStyleCnt="6"/>
      <dgm:spPr/>
      <dgm:t>
        <a:bodyPr/>
        <a:lstStyle/>
        <a:p>
          <a:pPr rtl="1"/>
          <a:endParaRPr lang="ar-EG"/>
        </a:p>
      </dgm:t>
    </dgm:pt>
    <dgm:pt modelId="{6A249B47-0CA5-4E35-93F9-95C5F57658B5}" type="pres">
      <dgm:prSet presAssocID="{F7D1F64D-3D55-4930-8669-A5FEDEA1817A}" presName="text0" presStyleLbl="node1" presStyleIdx="1" presStyleCnt="7" custScaleX="224684" custScaleY="150208" custRadScaleRad="98834" custRadScaleInc="7256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C88F5B4D-854A-46E3-B5FE-2E8C0B7A1C38}" type="pres">
      <dgm:prSet presAssocID="{7C364837-E25D-425B-8327-304C6E476DB2}" presName="Name56" presStyleLbl="parChTrans1D2" presStyleIdx="1" presStyleCnt="6"/>
      <dgm:spPr/>
      <dgm:t>
        <a:bodyPr/>
        <a:lstStyle/>
        <a:p>
          <a:pPr rtl="1"/>
          <a:endParaRPr lang="ar-EG"/>
        </a:p>
      </dgm:t>
    </dgm:pt>
    <dgm:pt modelId="{2DEE1DDC-17A0-40F9-8D74-C67190025FB7}" type="pres">
      <dgm:prSet presAssocID="{3B884C30-A7FE-405A-AC8F-2B788C71CCD1}" presName="text0" presStyleLbl="node1" presStyleIdx="2" presStyleCnt="7" custScaleX="212129" custScaleY="156956" custRadScaleRad="140459" custRadScaleInc="15174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760AA28C-3572-4060-A41C-3B6BD6B010D5}" type="pres">
      <dgm:prSet presAssocID="{71DD0938-2A16-4127-8C00-59E5B122C372}" presName="Name56" presStyleLbl="parChTrans1D2" presStyleIdx="2" presStyleCnt="6"/>
      <dgm:spPr/>
      <dgm:t>
        <a:bodyPr/>
        <a:lstStyle/>
        <a:p>
          <a:pPr rtl="1"/>
          <a:endParaRPr lang="ar-EG"/>
        </a:p>
      </dgm:t>
    </dgm:pt>
    <dgm:pt modelId="{441DD9C8-E1C2-4707-BDD7-FF15BE5848B4}" type="pres">
      <dgm:prSet presAssocID="{1E36EED6-D9BB-4CE5-AD0B-56CC704153DB}" presName="text0" presStyleLbl="node1" presStyleIdx="3" presStyleCnt="7" custScaleX="181359" custScaleY="210900" custRadScaleRad="144768" custRadScaleInc="-6770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A197770E-38FD-44D1-96AD-7D075C4E2F34}" type="pres">
      <dgm:prSet presAssocID="{1F10EFAA-5D4B-43B7-BCCF-2D0E95DAA3E2}" presName="Name56" presStyleLbl="parChTrans1D2" presStyleIdx="3" presStyleCnt="6"/>
      <dgm:spPr/>
      <dgm:t>
        <a:bodyPr/>
        <a:lstStyle/>
        <a:p>
          <a:pPr rtl="1"/>
          <a:endParaRPr lang="ar-EG"/>
        </a:p>
      </dgm:t>
    </dgm:pt>
    <dgm:pt modelId="{1AEDAB34-7B95-4B88-9D14-FE7B4F4C0E9F}" type="pres">
      <dgm:prSet presAssocID="{50CFCF31-43E8-44D9-9AFE-778B2A849E2C}" presName="text0" presStyleLbl="node1" presStyleIdx="4" presStyleCnt="7" custScaleX="251442" custScaleY="142654" custRadScaleRad="88646" custRadScaleInc="-4449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67D4419E-49D8-46E6-A15F-6F3CE7F8B343}" type="pres">
      <dgm:prSet presAssocID="{BE971FF3-0AFD-4A6D-9D1E-CD60E3485960}" presName="Name56" presStyleLbl="parChTrans1D2" presStyleIdx="4" presStyleCnt="6"/>
      <dgm:spPr/>
      <dgm:t>
        <a:bodyPr/>
        <a:lstStyle/>
        <a:p>
          <a:pPr rtl="1"/>
          <a:endParaRPr lang="ar-EG"/>
        </a:p>
      </dgm:t>
    </dgm:pt>
    <dgm:pt modelId="{E1FB7DFC-3689-4E56-8E17-FCAA4CD9D0D2}" type="pres">
      <dgm:prSet presAssocID="{D56C001F-31FB-43DF-A990-44505F33A4E9}" presName="text0" presStyleLbl="node1" presStyleIdx="5" presStyleCnt="7" custScaleX="185339" custScaleY="211671" custRadScaleRad="140914" custRadScaleInc="5611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6D652BFC-0CE3-4E82-9C68-2560AA072FAD}" type="pres">
      <dgm:prSet presAssocID="{DBFA5DC5-2EC8-43E9-B092-F036FE3DF4C0}" presName="Name56" presStyleLbl="parChTrans1D2" presStyleIdx="5" presStyleCnt="6"/>
      <dgm:spPr/>
      <dgm:t>
        <a:bodyPr/>
        <a:lstStyle/>
        <a:p>
          <a:pPr rtl="1"/>
          <a:endParaRPr lang="ar-EG"/>
        </a:p>
      </dgm:t>
    </dgm:pt>
    <dgm:pt modelId="{1E2E2A2A-997C-4C5F-A1FD-0098699CAD03}" type="pres">
      <dgm:prSet presAssocID="{CE02C9D3-56F8-453A-A314-BBA1EECC4945}" presName="text0" presStyleLbl="node1" presStyleIdx="6" presStyleCnt="7" custScaleX="218626" custScaleY="166942" custRadScaleRad="138742" custRadScaleInc="-12949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DFC28D00-D72E-40FD-B07B-CD34F5C4A3F4}" type="presOf" srcId="{464A4E94-5A9D-4817-9278-F50449B93FBD}" destId="{2107E7ED-D279-40B4-809C-5297E0E6E25E}" srcOrd="0" destOrd="0" presId="urn:microsoft.com/office/officeart/2008/layout/RadialCluster"/>
    <dgm:cxn modelId="{DF0C5AF1-883E-4A8C-88C9-C44B465D6793}" srcId="{464A4E94-5A9D-4817-9278-F50449B93FBD}" destId="{F7D1F64D-3D55-4930-8669-A5FEDEA1817A}" srcOrd="0" destOrd="0" parTransId="{C76377C6-363B-4D44-B8C1-F729517CC447}" sibTransId="{40472017-61BE-465B-94BF-4B3848FA93FA}"/>
    <dgm:cxn modelId="{815BF8DC-AE8B-4196-9E71-88D9F514BCAF}" type="presOf" srcId="{DBFA5DC5-2EC8-43E9-B092-F036FE3DF4C0}" destId="{6D652BFC-0CE3-4E82-9C68-2560AA072FAD}" srcOrd="0" destOrd="0" presId="urn:microsoft.com/office/officeart/2008/layout/RadialCluster"/>
    <dgm:cxn modelId="{271C7D9A-8F18-4F25-B125-60F91A0468CD}" type="presOf" srcId="{F7D1F64D-3D55-4930-8669-A5FEDEA1817A}" destId="{6A249B47-0CA5-4E35-93F9-95C5F57658B5}" srcOrd="0" destOrd="0" presId="urn:microsoft.com/office/officeart/2008/layout/RadialCluster"/>
    <dgm:cxn modelId="{4D7EA033-DD9E-4427-B168-F970A713F58A}" type="presOf" srcId="{BE971FF3-0AFD-4A6D-9D1E-CD60E3485960}" destId="{67D4419E-49D8-46E6-A15F-6F3CE7F8B343}" srcOrd="0" destOrd="0" presId="urn:microsoft.com/office/officeart/2008/layout/RadialCluster"/>
    <dgm:cxn modelId="{9C0B5B66-33C0-431E-8808-37DE5F80CC5C}" srcId="{464A4E94-5A9D-4817-9278-F50449B93FBD}" destId="{3B884C30-A7FE-405A-AC8F-2B788C71CCD1}" srcOrd="1" destOrd="0" parTransId="{7C364837-E25D-425B-8327-304C6E476DB2}" sibTransId="{E59B768A-F9F5-4902-AAFC-1A337B8D404A}"/>
    <dgm:cxn modelId="{27018291-C08D-4195-BCCC-645DFC8B06B0}" srcId="{464A4E94-5A9D-4817-9278-F50449B93FBD}" destId="{D56C001F-31FB-43DF-A990-44505F33A4E9}" srcOrd="4" destOrd="0" parTransId="{BE971FF3-0AFD-4A6D-9D1E-CD60E3485960}" sibTransId="{92D9B566-381D-495B-8F98-ABC457279CC9}"/>
    <dgm:cxn modelId="{0976BA42-8E86-48D2-87A5-8C7129F157AC}" type="presOf" srcId="{71DD0938-2A16-4127-8C00-59E5B122C372}" destId="{760AA28C-3572-4060-A41C-3B6BD6B010D5}" srcOrd="0" destOrd="0" presId="urn:microsoft.com/office/officeart/2008/layout/RadialCluster"/>
    <dgm:cxn modelId="{94501F75-3CBB-4623-9DF6-097E447FBFBE}" srcId="{464A4E94-5A9D-4817-9278-F50449B93FBD}" destId="{50CFCF31-43E8-44D9-9AFE-778B2A849E2C}" srcOrd="3" destOrd="0" parTransId="{1F10EFAA-5D4B-43B7-BCCF-2D0E95DAA3E2}" sibTransId="{952C4421-FC75-4B4D-B097-F6A2EC8D9D33}"/>
    <dgm:cxn modelId="{4134D714-9E57-44ED-9883-55D74ABA64E3}" srcId="{464A4E94-5A9D-4817-9278-F50449B93FBD}" destId="{CE02C9D3-56F8-453A-A314-BBA1EECC4945}" srcOrd="5" destOrd="0" parTransId="{DBFA5DC5-2EC8-43E9-B092-F036FE3DF4C0}" sibTransId="{97A1E43D-9974-4403-8AA3-339B5213DEB3}"/>
    <dgm:cxn modelId="{8D59F546-1965-4C0F-A230-3B65914E524E}" type="presOf" srcId="{C76377C6-363B-4D44-B8C1-F729517CC447}" destId="{E3DFC5BE-0D81-4162-ACA4-B2127B79FD2C}" srcOrd="0" destOrd="0" presId="urn:microsoft.com/office/officeart/2008/layout/RadialCluster"/>
    <dgm:cxn modelId="{85FF4F85-E4EF-4512-B99C-93F6A91DA6AD}" type="presOf" srcId="{3B884C30-A7FE-405A-AC8F-2B788C71CCD1}" destId="{2DEE1DDC-17A0-40F9-8D74-C67190025FB7}" srcOrd="0" destOrd="0" presId="urn:microsoft.com/office/officeart/2008/layout/RadialCluster"/>
    <dgm:cxn modelId="{6F425EB9-F5D0-41A9-B8CC-1AEAE01D30D3}" srcId="{21F1AB5A-BD72-4F52-9E0F-019680EEC97F}" destId="{464A4E94-5A9D-4817-9278-F50449B93FBD}" srcOrd="0" destOrd="0" parTransId="{2EEC290A-B5FE-428C-9458-887CF2A6CCC7}" sibTransId="{E5D2011E-DA1E-4130-BAE4-646EF9EABD74}"/>
    <dgm:cxn modelId="{34971E1A-8764-4E4F-B407-F3A6758FE3CE}" type="presOf" srcId="{7C364837-E25D-425B-8327-304C6E476DB2}" destId="{C88F5B4D-854A-46E3-B5FE-2E8C0B7A1C38}" srcOrd="0" destOrd="0" presId="urn:microsoft.com/office/officeart/2008/layout/RadialCluster"/>
    <dgm:cxn modelId="{3FAA70A1-80C2-476D-ABFB-91B97B59EA26}" type="presOf" srcId="{21F1AB5A-BD72-4F52-9E0F-019680EEC97F}" destId="{B615A03E-0D51-4469-AC0D-B22A8B538C2D}" srcOrd="0" destOrd="0" presId="urn:microsoft.com/office/officeart/2008/layout/RadialCluster"/>
    <dgm:cxn modelId="{6F51F486-F3F3-493D-A664-24761F28659B}" type="presOf" srcId="{1F10EFAA-5D4B-43B7-BCCF-2D0E95DAA3E2}" destId="{A197770E-38FD-44D1-96AD-7D075C4E2F34}" srcOrd="0" destOrd="0" presId="urn:microsoft.com/office/officeart/2008/layout/RadialCluster"/>
    <dgm:cxn modelId="{E566F45D-BA67-4463-A5A6-73560AAE8476}" type="presOf" srcId="{1E36EED6-D9BB-4CE5-AD0B-56CC704153DB}" destId="{441DD9C8-E1C2-4707-BDD7-FF15BE5848B4}" srcOrd="0" destOrd="0" presId="urn:microsoft.com/office/officeart/2008/layout/RadialCluster"/>
    <dgm:cxn modelId="{FEBBB022-893F-4185-90B0-644CE22BCD9C}" type="presOf" srcId="{CE02C9D3-56F8-453A-A314-BBA1EECC4945}" destId="{1E2E2A2A-997C-4C5F-A1FD-0098699CAD03}" srcOrd="0" destOrd="0" presId="urn:microsoft.com/office/officeart/2008/layout/RadialCluster"/>
    <dgm:cxn modelId="{450523A2-B14B-41BF-B33E-0E6B84C94D14}" srcId="{21F1AB5A-BD72-4F52-9E0F-019680EEC97F}" destId="{67A93258-722F-4D13-A9F7-0E1C6BB2C83F}" srcOrd="1" destOrd="0" parTransId="{239E2186-5261-46B1-8D36-62304492473D}" sibTransId="{212E2762-DF9F-4896-824E-03F67A05E443}"/>
    <dgm:cxn modelId="{94CF11FC-FD06-4948-9BE3-DA90FF9C08FF}" type="presOf" srcId="{50CFCF31-43E8-44D9-9AFE-778B2A849E2C}" destId="{1AEDAB34-7B95-4B88-9D14-FE7B4F4C0E9F}" srcOrd="0" destOrd="0" presId="urn:microsoft.com/office/officeart/2008/layout/RadialCluster"/>
    <dgm:cxn modelId="{FEBA57FD-9644-415F-9E72-DE3DE9425D6D}" type="presOf" srcId="{D56C001F-31FB-43DF-A990-44505F33A4E9}" destId="{E1FB7DFC-3689-4E56-8E17-FCAA4CD9D0D2}" srcOrd="0" destOrd="0" presId="urn:microsoft.com/office/officeart/2008/layout/RadialCluster"/>
    <dgm:cxn modelId="{FA327F1C-7542-41B3-AB25-EDC87A3C9992}" srcId="{464A4E94-5A9D-4817-9278-F50449B93FBD}" destId="{1E36EED6-D9BB-4CE5-AD0B-56CC704153DB}" srcOrd="2" destOrd="0" parTransId="{71DD0938-2A16-4127-8C00-59E5B122C372}" sibTransId="{3ADCC1CF-FF69-4CDD-B3AA-0EC49E9383CF}"/>
    <dgm:cxn modelId="{41FF8606-7E83-429F-95A1-BE863F82AED4}" type="presParOf" srcId="{B615A03E-0D51-4469-AC0D-B22A8B538C2D}" destId="{C3F0B6DC-BB99-4972-8799-1AF068E95762}" srcOrd="0" destOrd="0" presId="urn:microsoft.com/office/officeart/2008/layout/RadialCluster"/>
    <dgm:cxn modelId="{D5B632BB-439C-4402-A3E8-3F4C1D5811C9}" type="presParOf" srcId="{C3F0B6DC-BB99-4972-8799-1AF068E95762}" destId="{2107E7ED-D279-40B4-809C-5297E0E6E25E}" srcOrd="0" destOrd="0" presId="urn:microsoft.com/office/officeart/2008/layout/RadialCluster"/>
    <dgm:cxn modelId="{3CEF9527-6BB9-4B9F-8579-617FF5379380}" type="presParOf" srcId="{C3F0B6DC-BB99-4972-8799-1AF068E95762}" destId="{E3DFC5BE-0D81-4162-ACA4-B2127B79FD2C}" srcOrd="1" destOrd="0" presId="urn:microsoft.com/office/officeart/2008/layout/RadialCluster"/>
    <dgm:cxn modelId="{FF77E302-B528-44FE-AA49-C1351C574917}" type="presParOf" srcId="{C3F0B6DC-BB99-4972-8799-1AF068E95762}" destId="{6A249B47-0CA5-4E35-93F9-95C5F57658B5}" srcOrd="2" destOrd="0" presId="urn:microsoft.com/office/officeart/2008/layout/RadialCluster"/>
    <dgm:cxn modelId="{2335B6AB-015B-4B57-AC90-D283BE783C92}" type="presParOf" srcId="{C3F0B6DC-BB99-4972-8799-1AF068E95762}" destId="{C88F5B4D-854A-46E3-B5FE-2E8C0B7A1C38}" srcOrd="3" destOrd="0" presId="urn:microsoft.com/office/officeart/2008/layout/RadialCluster"/>
    <dgm:cxn modelId="{D4837E24-0245-49A5-A718-457F05355CD6}" type="presParOf" srcId="{C3F0B6DC-BB99-4972-8799-1AF068E95762}" destId="{2DEE1DDC-17A0-40F9-8D74-C67190025FB7}" srcOrd="4" destOrd="0" presId="urn:microsoft.com/office/officeart/2008/layout/RadialCluster"/>
    <dgm:cxn modelId="{7AA0BDBE-82C6-4182-AE40-144F88B5E78F}" type="presParOf" srcId="{C3F0B6DC-BB99-4972-8799-1AF068E95762}" destId="{760AA28C-3572-4060-A41C-3B6BD6B010D5}" srcOrd="5" destOrd="0" presId="urn:microsoft.com/office/officeart/2008/layout/RadialCluster"/>
    <dgm:cxn modelId="{91BC367A-32D6-497B-8D20-4B7487D96B32}" type="presParOf" srcId="{C3F0B6DC-BB99-4972-8799-1AF068E95762}" destId="{441DD9C8-E1C2-4707-BDD7-FF15BE5848B4}" srcOrd="6" destOrd="0" presId="urn:microsoft.com/office/officeart/2008/layout/RadialCluster"/>
    <dgm:cxn modelId="{05326979-FDA3-46E4-A0F7-D5178E85490D}" type="presParOf" srcId="{C3F0B6DC-BB99-4972-8799-1AF068E95762}" destId="{A197770E-38FD-44D1-96AD-7D075C4E2F34}" srcOrd="7" destOrd="0" presId="urn:microsoft.com/office/officeart/2008/layout/RadialCluster"/>
    <dgm:cxn modelId="{3CD80E34-19A9-4D5A-9F57-C787AD457D3E}" type="presParOf" srcId="{C3F0B6DC-BB99-4972-8799-1AF068E95762}" destId="{1AEDAB34-7B95-4B88-9D14-FE7B4F4C0E9F}" srcOrd="8" destOrd="0" presId="urn:microsoft.com/office/officeart/2008/layout/RadialCluster"/>
    <dgm:cxn modelId="{7020127F-393D-4130-A00E-B6F653F941F0}" type="presParOf" srcId="{C3F0B6DC-BB99-4972-8799-1AF068E95762}" destId="{67D4419E-49D8-46E6-A15F-6F3CE7F8B343}" srcOrd="9" destOrd="0" presId="urn:microsoft.com/office/officeart/2008/layout/RadialCluster"/>
    <dgm:cxn modelId="{BA9044FA-420B-4C10-9A28-483B00E716CF}" type="presParOf" srcId="{C3F0B6DC-BB99-4972-8799-1AF068E95762}" destId="{E1FB7DFC-3689-4E56-8E17-FCAA4CD9D0D2}" srcOrd="10" destOrd="0" presId="urn:microsoft.com/office/officeart/2008/layout/RadialCluster"/>
    <dgm:cxn modelId="{7121E3D8-79E4-4BA0-AA17-4475894715DC}" type="presParOf" srcId="{C3F0B6DC-BB99-4972-8799-1AF068E95762}" destId="{6D652BFC-0CE3-4E82-9C68-2560AA072FAD}" srcOrd="11" destOrd="0" presId="urn:microsoft.com/office/officeart/2008/layout/RadialCluster"/>
    <dgm:cxn modelId="{4FF62FA6-D22D-41A8-8B90-12B905EEC366}" type="presParOf" srcId="{C3F0B6DC-BB99-4972-8799-1AF068E95762}" destId="{1E2E2A2A-997C-4C5F-A1FD-0098699CAD03}" srcOrd="12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88EDE73-8F99-455A-BA73-E788028136DD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EG"/>
        </a:p>
      </dgm:t>
    </dgm:pt>
    <dgm:pt modelId="{1061BABE-D7A9-417E-B44C-82649F34F1CF}">
      <dgm:prSet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rtl="1"/>
          <a:r>
            <a:rPr lang="ar-EG" smtClean="0"/>
            <a:t>الفكرة التجريدية </a:t>
          </a:r>
          <a:r>
            <a:rPr lang="en-US" smtClean="0"/>
            <a:t>Abstract</a:t>
          </a:r>
          <a:endParaRPr lang="ar-EG"/>
        </a:p>
      </dgm:t>
    </dgm:pt>
    <dgm:pt modelId="{427BE79F-3CD1-47D0-9863-6866FDA309F5}" type="parTrans" cxnId="{53382722-134D-4446-83E1-217F91473D89}">
      <dgm:prSet/>
      <dgm:spPr/>
      <dgm:t>
        <a:bodyPr/>
        <a:lstStyle/>
        <a:p>
          <a:pPr rtl="1"/>
          <a:endParaRPr lang="ar-EG"/>
        </a:p>
      </dgm:t>
    </dgm:pt>
    <dgm:pt modelId="{E4450E31-26D4-49CF-9491-08374AFD970D}" type="sibTrans" cxnId="{53382722-134D-4446-83E1-217F91473D89}">
      <dgm:prSet/>
      <dgm:spPr>
        <a:solidFill>
          <a:schemeClr val="accent6"/>
        </a:solidFill>
      </dgm:spPr>
      <dgm:t>
        <a:bodyPr/>
        <a:lstStyle/>
        <a:p>
          <a:pPr rtl="1"/>
          <a:endParaRPr lang="ar-EG"/>
        </a:p>
      </dgm:t>
    </dgm:pt>
    <dgm:pt modelId="{79690085-42E0-46B5-A612-FDB5781BF924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pPr rtl="1"/>
          <a:r>
            <a:rPr lang="ar-EG" dirty="0" smtClean="0"/>
            <a:t>العنوان </a:t>
          </a:r>
          <a:r>
            <a:rPr lang="en-US" dirty="0" smtClean="0"/>
            <a:t>Title</a:t>
          </a:r>
          <a:endParaRPr lang="ar-EG" dirty="0"/>
        </a:p>
      </dgm:t>
    </dgm:pt>
    <dgm:pt modelId="{71B89675-8CE0-40C6-AD92-1A4D60DA1C27}" type="parTrans" cxnId="{477C3CDA-6DA0-4E36-9D99-6DD1B472FA87}">
      <dgm:prSet/>
      <dgm:spPr/>
      <dgm:t>
        <a:bodyPr/>
        <a:lstStyle/>
        <a:p>
          <a:pPr rtl="1"/>
          <a:endParaRPr lang="ar-EG"/>
        </a:p>
      </dgm:t>
    </dgm:pt>
    <dgm:pt modelId="{B6E9518C-0CFD-4626-A968-6602C319A86E}" type="sibTrans" cxnId="{477C3CDA-6DA0-4E36-9D99-6DD1B472FA87}">
      <dgm:prSet/>
      <dgm:spPr/>
      <dgm:t>
        <a:bodyPr/>
        <a:lstStyle/>
        <a:p>
          <a:pPr rtl="1"/>
          <a:endParaRPr lang="ar-EG"/>
        </a:p>
      </dgm:t>
    </dgm:pt>
    <dgm:pt modelId="{C53F7B36-71A8-40F9-9C95-9DAAF3956DAD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pPr rtl="1"/>
          <a:r>
            <a:rPr lang="ar-EG" dirty="0" smtClean="0"/>
            <a:t>المقدمة </a:t>
          </a:r>
          <a:r>
            <a:rPr lang="en-US" dirty="0" smtClean="0"/>
            <a:t>Introduction</a:t>
          </a:r>
          <a:endParaRPr lang="ar-EG" dirty="0"/>
        </a:p>
      </dgm:t>
    </dgm:pt>
    <dgm:pt modelId="{0D55BAAF-4E1F-48B8-A64D-8B0C444A2B62}" type="parTrans" cxnId="{A37279E6-8F3E-4F56-890F-1522C37F9601}">
      <dgm:prSet/>
      <dgm:spPr/>
      <dgm:t>
        <a:bodyPr/>
        <a:lstStyle/>
        <a:p>
          <a:pPr rtl="1"/>
          <a:endParaRPr lang="ar-EG"/>
        </a:p>
      </dgm:t>
    </dgm:pt>
    <dgm:pt modelId="{8341039C-26B8-45A8-B628-5D695C953505}" type="sibTrans" cxnId="{A37279E6-8F3E-4F56-890F-1522C37F9601}">
      <dgm:prSet/>
      <dgm:spPr>
        <a:solidFill>
          <a:schemeClr val="accent6"/>
        </a:solidFill>
      </dgm:spPr>
      <dgm:t>
        <a:bodyPr/>
        <a:lstStyle/>
        <a:p>
          <a:pPr rtl="1"/>
          <a:endParaRPr lang="ar-EG"/>
        </a:p>
      </dgm:t>
    </dgm:pt>
    <dgm:pt modelId="{6E1A077B-AED0-4888-BE48-164C1CE1D827}">
      <dgm:prSet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rtl="1"/>
          <a:r>
            <a:rPr lang="ar-EG" dirty="0" smtClean="0"/>
            <a:t>الطرق ( الوسائل) </a:t>
          </a:r>
          <a:r>
            <a:rPr lang="en-US" dirty="0" smtClean="0"/>
            <a:t>Methods</a:t>
          </a:r>
          <a:endParaRPr lang="ar-EG" dirty="0"/>
        </a:p>
      </dgm:t>
    </dgm:pt>
    <dgm:pt modelId="{D45012AF-4A70-4C6F-9C89-A2289FF2B249}" type="parTrans" cxnId="{3608CEFB-2E55-4E5F-A3D0-54EF86C0EE3A}">
      <dgm:prSet/>
      <dgm:spPr/>
      <dgm:t>
        <a:bodyPr/>
        <a:lstStyle/>
        <a:p>
          <a:pPr rtl="1"/>
          <a:endParaRPr lang="ar-EG"/>
        </a:p>
      </dgm:t>
    </dgm:pt>
    <dgm:pt modelId="{82BCDF21-A4D3-4C46-A55F-7F2A52D453CD}" type="sibTrans" cxnId="{3608CEFB-2E55-4E5F-A3D0-54EF86C0EE3A}">
      <dgm:prSet/>
      <dgm:spPr>
        <a:solidFill>
          <a:schemeClr val="accent6"/>
        </a:solidFill>
      </dgm:spPr>
      <dgm:t>
        <a:bodyPr/>
        <a:lstStyle/>
        <a:p>
          <a:pPr rtl="1"/>
          <a:endParaRPr lang="ar-EG"/>
        </a:p>
      </dgm:t>
    </dgm:pt>
    <dgm:pt modelId="{ED1544C1-325D-4C28-A112-E8A69F6558B9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pPr rtl="1"/>
          <a:r>
            <a:rPr lang="ar-EG" dirty="0" smtClean="0"/>
            <a:t>النتائج </a:t>
          </a:r>
          <a:r>
            <a:rPr lang="en-US" dirty="0" smtClean="0"/>
            <a:t>Results</a:t>
          </a:r>
          <a:endParaRPr lang="ar-EG" dirty="0"/>
        </a:p>
      </dgm:t>
    </dgm:pt>
    <dgm:pt modelId="{B96BA142-95E0-4C4B-9C2F-406F413EE69A}" type="parTrans" cxnId="{C7E0200F-BA51-413B-B29F-8007656222CC}">
      <dgm:prSet/>
      <dgm:spPr/>
      <dgm:t>
        <a:bodyPr/>
        <a:lstStyle/>
        <a:p>
          <a:pPr rtl="1"/>
          <a:endParaRPr lang="ar-EG"/>
        </a:p>
      </dgm:t>
    </dgm:pt>
    <dgm:pt modelId="{9E72B3EC-F4C6-452E-92EA-FD86DA02DCAC}" type="sibTrans" cxnId="{C7E0200F-BA51-413B-B29F-8007656222CC}">
      <dgm:prSet/>
      <dgm:spPr>
        <a:solidFill>
          <a:schemeClr val="accent6"/>
        </a:solidFill>
      </dgm:spPr>
      <dgm:t>
        <a:bodyPr/>
        <a:lstStyle/>
        <a:p>
          <a:pPr rtl="1"/>
          <a:endParaRPr lang="ar-EG"/>
        </a:p>
      </dgm:t>
    </dgm:pt>
    <dgm:pt modelId="{B61383CD-5B7C-4FAC-A13B-B2C3048F0D62}">
      <dgm:prSet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rtl="1"/>
          <a:r>
            <a:rPr lang="ar-EG" dirty="0" smtClean="0"/>
            <a:t>المناقشة </a:t>
          </a:r>
          <a:r>
            <a:rPr lang="en-US" dirty="0" smtClean="0"/>
            <a:t>Discussion</a:t>
          </a:r>
          <a:endParaRPr lang="ar-EG" dirty="0"/>
        </a:p>
      </dgm:t>
    </dgm:pt>
    <dgm:pt modelId="{780064E8-BED1-446A-B13A-B6FE1FE7EC8F}" type="parTrans" cxnId="{CF6D6B1D-EE17-40FA-A164-2968E9D74D63}">
      <dgm:prSet/>
      <dgm:spPr/>
      <dgm:t>
        <a:bodyPr/>
        <a:lstStyle/>
        <a:p>
          <a:pPr rtl="1"/>
          <a:endParaRPr lang="ar-EG"/>
        </a:p>
      </dgm:t>
    </dgm:pt>
    <dgm:pt modelId="{63156935-5982-41B5-89F5-DE2848A0A611}" type="sibTrans" cxnId="{CF6D6B1D-EE17-40FA-A164-2968E9D74D63}">
      <dgm:prSet/>
      <dgm:spPr>
        <a:solidFill>
          <a:schemeClr val="accent6"/>
        </a:solidFill>
      </dgm:spPr>
      <dgm:t>
        <a:bodyPr/>
        <a:lstStyle/>
        <a:p>
          <a:pPr rtl="1"/>
          <a:endParaRPr lang="ar-EG"/>
        </a:p>
      </dgm:t>
    </dgm:pt>
    <dgm:pt modelId="{B96D143C-6046-4C50-8DC4-5CE7B92F7B7B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pPr rtl="1"/>
          <a:r>
            <a:rPr lang="ar-EG" smtClean="0"/>
            <a:t>الخلاصة </a:t>
          </a:r>
          <a:r>
            <a:rPr lang="en-US" smtClean="0"/>
            <a:t>Conclusion</a:t>
          </a:r>
          <a:endParaRPr lang="ar-EG"/>
        </a:p>
      </dgm:t>
    </dgm:pt>
    <dgm:pt modelId="{56C9AAA2-87DD-40E1-865F-9E5F76043175}" type="parTrans" cxnId="{9C4C4F3E-0E09-45A4-A137-C7F56E032958}">
      <dgm:prSet/>
      <dgm:spPr/>
      <dgm:t>
        <a:bodyPr/>
        <a:lstStyle/>
        <a:p>
          <a:pPr rtl="1"/>
          <a:endParaRPr lang="ar-EG"/>
        </a:p>
      </dgm:t>
    </dgm:pt>
    <dgm:pt modelId="{FE74A99C-9B14-4C80-805C-B19272F73746}" type="sibTrans" cxnId="{9C4C4F3E-0E09-45A4-A137-C7F56E032958}">
      <dgm:prSet/>
      <dgm:spPr>
        <a:solidFill>
          <a:schemeClr val="accent6"/>
        </a:solidFill>
      </dgm:spPr>
      <dgm:t>
        <a:bodyPr/>
        <a:lstStyle/>
        <a:p>
          <a:pPr rtl="1"/>
          <a:endParaRPr lang="ar-EG"/>
        </a:p>
      </dgm:t>
    </dgm:pt>
    <dgm:pt modelId="{C201AAE3-1E30-4E6C-ADB4-884E05A63251}">
      <dgm:prSet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rtl="1"/>
          <a:r>
            <a:rPr lang="ar-EG" smtClean="0"/>
            <a:t>المراجع</a:t>
          </a:r>
          <a:r>
            <a:rPr lang="en-US" smtClean="0"/>
            <a:t>References</a:t>
          </a:r>
          <a:endParaRPr lang="ar-EG"/>
        </a:p>
      </dgm:t>
    </dgm:pt>
    <dgm:pt modelId="{8E0BD250-BEE1-4F0D-B025-704E2CCE9F6B}" type="parTrans" cxnId="{1D59A97E-8E68-4835-870D-81B2C6BE9FD3}">
      <dgm:prSet/>
      <dgm:spPr/>
      <dgm:t>
        <a:bodyPr/>
        <a:lstStyle/>
        <a:p>
          <a:pPr rtl="1"/>
          <a:endParaRPr lang="ar-EG"/>
        </a:p>
      </dgm:t>
    </dgm:pt>
    <dgm:pt modelId="{C3D3BE2D-6CED-4A65-85ED-42EFC3B03FC1}" type="sibTrans" cxnId="{1D59A97E-8E68-4835-870D-81B2C6BE9FD3}">
      <dgm:prSet/>
      <dgm:spPr>
        <a:solidFill>
          <a:schemeClr val="accent6"/>
        </a:solidFill>
      </dgm:spPr>
      <dgm:t>
        <a:bodyPr/>
        <a:lstStyle/>
        <a:p>
          <a:pPr rtl="1"/>
          <a:endParaRPr lang="ar-EG"/>
        </a:p>
      </dgm:t>
    </dgm:pt>
    <dgm:pt modelId="{3D4E58C2-BFA7-40A9-A4A1-2D619D8DDF2E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pPr rtl="1"/>
          <a:r>
            <a:rPr lang="ar-EG" dirty="0" smtClean="0"/>
            <a:t>الملاحق </a:t>
          </a:r>
          <a:r>
            <a:rPr lang="en-US" dirty="0" smtClean="0"/>
            <a:t>Appendices</a:t>
          </a:r>
          <a:endParaRPr lang="ar-EG" dirty="0"/>
        </a:p>
      </dgm:t>
    </dgm:pt>
    <dgm:pt modelId="{54F875B9-049F-4BF6-A76F-47967F57E909}" type="parTrans" cxnId="{1788925A-F00B-4AD6-9842-9D9512033438}">
      <dgm:prSet/>
      <dgm:spPr/>
      <dgm:t>
        <a:bodyPr/>
        <a:lstStyle/>
        <a:p>
          <a:pPr rtl="1"/>
          <a:endParaRPr lang="ar-EG"/>
        </a:p>
      </dgm:t>
    </dgm:pt>
    <dgm:pt modelId="{6DB7CC92-28A1-4869-8758-E5F112A8D600}" type="sibTrans" cxnId="{1788925A-F00B-4AD6-9842-9D9512033438}">
      <dgm:prSet/>
      <dgm:spPr>
        <a:solidFill>
          <a:schemeClr val="accent6"/>
        </a:solidFill>
      </dgm:spPr>
      <dgm:t>
        <a:bodyPr/>
        <a:lstStyle/>
        <a:p>
          <a:pPr rtl="1"/>
          <a:endParaRPr lang="ar-EG"/>
        </a:p>
      </dgm:t>
    </dgm:pt>
    <dgm:pt modelId="{F04E22FF-DC76-40DA-97C2-4C484B3BA211}" type="pres">
      <dgm:prSet presAssocID="{E88EDE73-8F99-455A-BA73-E788028136DD}" presName="Name0" presStyleCnt="0">
        <dgm:presLayoutVars>
          <dgm:dir/>
          <dgm:resizeHandles/>
        </dgm:presLayoutVars>
      </dgm:prSet>
      <dgm:spPr/>
      <dgm:t>
        <a:bodyPr/>
        <a:lstStyle/>
        <a:p>
          <a:pPr rtl="1"/>
          <a:endParaRPr lang="ar-EG"/>
        </a:p>
      </dgm:t>
    </dgm:pt>
    <dgm:pt modelId="{566D40BF-B0AC-4630-9FD5-AF5148D86CA7}" type="pres">
      <dgm:prSet presAssocID="{3D4E58C2-BFA7-40A9-A4A1-2D619D8DDF2E}" presName="compNode" presStyleCnt="0"/>
      <dgm:spPr/>
    </dgm:pt>
    <dgm:pt modelId="{2BB2C2A0-5AD4-4C99-8E78-1452A02EB7B4}" type="pres">
      <dgm:prSet presAssocID="{3D4E58C2-BFA7-40A9-A4A1-2D619D8DDF2E}" presName="dummyConnPt" presStyleCnt="0"/>
      <dgm:spPr/>
    </dgm:pt>
    <dgm:pt modelId="{31C346F5-AF79-4F5C-99A5-2EED60138BBC}" type="pres">
      <dgm:prSet presAssocID="{3D4E58C2-BFA7-40A9-A4A1-2D619D8DDF2E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78625B3D-F159-4F77-A42D-89603BB9DB41}" type="pres">
      <dgm:prSet presAssocID="{6DB7CC92-28A1-4869-8758-E5F112A8D600}" presName="sibTrans" presStyleLbl="bgSibTrans2D1" presStyleIdx="0" presStyleCnt="8"/>
      <dgm:spPr/>
      <dgm:t>
        <a:bodyPr/>
        <a:lstStyle/>
        <a:p>
          <a:pPr rtl="1"/>
          <a:endParaRPr lang="ar-EG"/>
        </a:p>
      </dgm:t>
    </dgm:pt>
    <dgm:pt modelId="{97693E84-9BF1-41AF-9D41-914B3C020095}" type="pres">
      <dgm:prSet presAssocID="{C201AAE3-1E30-4E6C-ADB4-884E05A63251}" presName="compNode" presStyleCnt="0"/>
      <dgm:spPr/>
    </dgm:pt>
    <dgm:pt modelId="{37C036D0-8097-4DC2-8DA0-583C0B35CFF9}" type="pres">
      <dgm:prSet presAssocID="{C201AAE3-1E30-4E6C-ADB4-884E05A63251}" presName="dummyConnPt" presStyleCnt="0"/>
      <dgm:spPr/>
    </dgm:pt>
    <dgm:pt modelId="{A30752CD-07B2-400D-9718-A612E69694D3}" type="pres">
      <dgm:prSet presAssocID="{C201AAE3-1E30-4E6C-ADB4-884E05A63251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9295E3CF-2681-40DE-88AE-AB3FBDD693A4}" type="pres">
      <dgm:prSet presAssocID="{C3D3BE2D-6CED-4A65-85ED-42EFC3B03FC1}" presName="sibTrans" presStyleLbl="bgSibTrans2D1" presStyleIdx="1" presStyleCnt="8"/>
      <dgm:spPr/>
      <dgm:t>
        <a:bodyPr/>
        <a:lstStyle/>
        <a:p>
          <a:pPr rtl="1"/>
          <a:endParaRPr lang="ar-EG"/>
        </a:p>
      </dgm:t>
    </dgm:pt>
    <dgm:pt modelId="{EC95B3E4-C4E0-4AC7-960D-3970DB91364D}" type="pres">
      <dgm:prSet presAssocID="{B96D143C-6046-4C50-8DC4-5CE7B92F7B7B}" presName="compNode" presStyleCnt="0"/>
      <dgm:spPr/>
    </dgm:pt>
    <dgm:pt modelId="{7A5CD17E-899D-40DF-A818-252E64EC658E}" type="pres">
      <dgm:prSet presAssocID="{B96D143C-6046-4C50-8DC4-5CE7B92F7B7B}" presName="dummyConnPt" presStyleCnt="0"/>
      <dgm:spPr/>
    </dgm:pt>
    <dgm:pt modelId="{8BFC6857-C4CB-40C9-8818-A0E752915A89}" type="pres">
      <dgm:prSet presAssocID="{B96D143C-6046-4C50-8DC4-5CE7B92F7B7B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992BD7C1-5D1E-42E6-839D-15571F3DC0C6}" type="pres">
      <dgm:prSet presAssocID="{FE74A99C-9B14-4C80-805C-B19272F73746}" presName="sibTrans" presStyleLbl="bgSibTrans2D1" presStyleIdx="2" presStyleCnt="8"/>
      <dgm:spPr/>
      <dgm:t>
        <a:bodyPr/>
        <a:lstStyle/>
        <a:p>
          <a:pPr rtl="1"/>
          <a:endParaRPr lang="ar-EG"/>
        </a:p>
      </dgm:t>
    </dgm:pt>
    <dgm:pt modelId="{1109A757-448C-4F79-B3FD-2BFD2FA387BD}" type="pres">
      <dgm:prSet presAssocID="{B61383CD-5B7C-4FAC-A13B-B2C3048F0D62}" presName="compNode" presStyleCnt="0"/>
      <dgm:spPr/>
    </dgm:pt>
    <dgm:pt modelId="{EC167258-0AD1-4F8F-975B-16E370BA8B15}" type="pres">
      <dgm:prSet presAssocID="{B61383CD-5B7C-4FAC-A13B-B2C3048F0D62}" presName="dummyConnPt" presStyleCnt="0"/>
      <dgm:spPr/>
    </dgm:pt>
    <dgm:pt modelId="{AA051230-52C0-43E7-9A48-9A7524C3EBAD}" type="pres">
      <dgm:prSet presAssocID="{B61383CD-5B7C-4FAC-A13B-B2C3048F0D62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24A91050-B3DD-4A75-BD2E-B50ED76A4707}" type="pres">
      <dgm:prSet presAssocID="{63156935-5982-41B5-89F5-DE2848A0A611}" presName="sibTrans" presStyleLbl="bgSibTrans2D1" presStyleIdx="3" presStyleCnt="8"/>
      <dgm:spPr/>
      <dgm:t>
        <a:bodyPr/>
        <a:lstStyle/>
        <a:p>
          <a:pPr rtl="1"/>
          <a:endParaRPr lang="ar-EG"/>
        </a:p>
      </dgm:t>
    </dgm:pt>
    <dgm:pt modelId="{BD9F0F4E-0648-490E-8537-83E18F06D74E}" type="pres">
      <dgm:prSet presAssocID="{ED1544C1-325D-4C28-A112-E8A69F6558B9}" presName="compNode" presStyleCnt="0"/>
      <dgm:spPr/>
    </dgm:pt>
    <dgm:pt modelId="{F339A9C2-AA1B-40EA-806C-0131FB92A3E9}" type="pres">
      <dgm:prSet presAssocID="{ED1544C1-325D-4C28-A112-E8A69F6558B9}" presName="dummyConnPt" presStyleCnt="0"/>
      <dgm:spPr/>
    </dgm:pt>
    <dgm:pt modelId="{5CC7D9F3-BD8F-4A20-B190-E11E60783E55}" type="pres">
      <dgm:prSet presAssocID="{ED1544C1-325D-4C28-A112-E8A69F6558B9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050D33D5-C5F2-480D-9555-0B37460186C4}" type="pres">
      <dgm:prSet presAssocID="{9E72B3EC-F4C6-452E-92EA-FD86DA02DCAC}" presName="sibTrans" presStyleLbl="bgSibTrans2D1" presStyleIdx="4" presStyleCnt="8"/>
      <dgm:spPr/>
      <dgm:t>
        <a:bodyPr/>
        <a:lstStyle/>
        <a:p>
          <a:pPr rtl="1"/>
          <a:endParaRPr lang="ar-EG"/>
        </a:p>
      </dgm:t>
    </dgm:pt>
    <dgm:pt modelId="{F213C241-A043-4C2C-B3B2-81BC8D2360B8}" type="pres">
      <dgm:prSet presAssocID="{6E1A077B-AED0-4888-BE48-164C1CE1D827}" presName="compNode" presStyleCnt="0"/>
      <dgm:spPr/>
    </dgm:pt>
    <dgm:pt modelId="{EED6696B-779B-40DC-AB50-7B388CBD1D11}" type="pres">
      <dgm:prSet presAssocID="{6E1A077B-AED0-4888-BE48-164C1CE1D827}" presName="dummyConnPt" presStyleCnt="0"/>
      <dgm:spPr/>
    </dgm:pt>
    <dgm:pt modelId="{89F5D1AF-4263-4C89-B80D-D4F8EC27EE1A}" type="pres">
      <dgm:prSet presAssocID="{6E1A077B-AED0-4888-BE48-164C1CE1D827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F8080CFF-24B7-421D-8536-7231CC97E35F}" type="pres">
      <dgm:prSet presAssocID="{82BCDF21-A4D3-4C46-A55F-7F2A52D453CD}" presName="sibTrans" presStyleLbl="bgSibTrans2D1" presStyleIdx="5" presStyleCnt="8"/>
      <dgm:spPr/>
      <dgm:t>
        <a:bodyPr/>
        <a:lstStyle/>
        <a:p>
          <a:pPr rtl="1"/>
          <a:endParaRPr lang="ar-EG"/>
        </a:p>
      </dgm:t>
    </dgm:pt>
    <dgm:pt modelId="{8D396640-22C2-41C2-BB43-BB2E84671B71}" type="pres">
      <dgm:prSet presAssocID="{C53F7B36-71A8-40F9-9C95-9DAAF3956DAD}" presName="compNode" presStyleCnt="0"/>
      <dgm:spPr/>
    </dgm:pt>
    <dgm:pt modelId="{2C36DF03-93FB-47D4-9000-0A521028CF6A}" type="pres">
      <dgm:prSet presAssocID="{C53F7B36-71A8-40F9-9C95-9DAAF3956DAD}" presName="dummyConnPt" presStyleCnt="0"/>
      <dgm:spPr/>
    </dgm:pt>
    <dgm:pt modelId="{96531F57-5FAC-4B08-AD50-0AB80EA3C925}" type="pres">
      <dgm:prSet presAssocID="{C53F7B36-71A8-40F9-9C95-9DAAF3956DAD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1080C800-86F9-4C59-A5EA-06CE3AF4D49B}" type="pres">
      <dgm:prSet presAssocID="{8341039C-26B8-45A8-B628-5D695C953505}" presName="sibTrans" presStyleLbl="bgSibTrans2D1" presStyleIdx="6" presStyleCnt="8"/>
      <dgm:spPr/>
      <dgm:t>
        <a:bodyPr/>
        <a:lstStyle/>
        <a:p>
          <a:pPr rtl="1"/>
          <a:endParaRPr lang="ar-EG"/>
        </a:p>
      </dgm:t>
    </dgm:pt>
    <dgm:pt modelId="{8111B5B1-F30C-4611-9B1A-88A2EC81C48B}" type="pres">
      <dgm:prSet presAssocID="{1061BABE-D7A9-417E-B44C-82649F34F1CF}" presName="compNode" presStyleCnt="0"/>
      <dgm:spPr/>
    </dgm:pt>
    <dgm:pt modelId="{AF921670-230B-44AB-B3D7-62AB42A513AA}" type="pres">
      <dgm:prSet presAssocID="{1061BABE-D7A9-417E-B44C-82649F34F1CF}" presName="dummyConnPt" presStyleCnt="0"/>
      <dgm:spPr/>
    </dgm:pt>
    <dgm:pt modelId="{8C9DB44A-D9AE-4723-91F3-6888412E77B0}" type="pres">
      <dgm:prSet presAssocID="{1061BABE-D7A9-417E-B44C-82649F34F1CF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33A21CB7-38BE-46C1-823A-B364B696975A}" type="pres">
      <dgm:prSet presAssocID="{E4450E31-26D4-49CF-9491-08374AFD970D}" presName="sibTrans" presStyleLbl="bgSibTrans2D1" presStyleIdx="7" presStyleCnt="8"/>
      <dgm:spPr/>
      <dgm:t>
        <a:bodyPr/>
        <a:lstStyle/>
        <a:p>
          <a:pPr rtl="1"/>
          <a:endParaRPr lang="ar-EG"/>
        </a:p>
      </dgm:t>
    </dgm:pt>
    <dgm:pt modelId="{C9625A0D-A905-442A-B056-B20448486955}" type="pres">
      <dgm:prSet presAssocID="{79690085-42E0-46B5-A612-FDB5781BF924}" presName="compNode" presStyleCnt="0"/>
      <dgm:spPr/>
    </dgm:pt>
    <dgm:pt modelId="{B9460E26-687A-4E84-9405-F35A06CAA8B3}" type="pres">
      <dgm:prSet presAssocID="{79690085-42E0-46B5-A612-FDB5781BF924}" presName="dummyConnPt" presStyleCnt="0"/>
      <dgm:spPr/>
    </dgm:pt>
    <dgm:pt modelId="{6755B28B-1B0C-4F23-92AD-A07C66EA8C85}" type="pres">
      <dgm:prSet presAssocID="{79690085-42E0-46B5-A612-FDB5781BF924}" presName="node" presStyleLbl="node1" presStyleIdx="8" presStyleCnt="9" custLinFactNeighborX="61" custLinFactNeighborY="-5525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53382722-134D-4446-83E1-217F91473D89}" srcId="{E88EDE73-8F99-455A-BA73-E788028136DD}" destId="{1061BABE-D7A9-417E-B44C-82649F34F1CF}" srcOrd="7" destOrd="0" parTransId="{427BE79F-3CD1-47D0-9863-6866FDA309F5}" sibTransId="{E4450E31-26D4-49CF-9491-08374AFD970D}"/>
    <dgm:cxn modelId="{F3C172D7-570B-456D-BFE8-5708A092F23D}" type="presOf" srcId="{C3D3BE2D-6CED-4A65-85ED-42EFC3B03FC1}" destId="{9295E3CF-2681-40DE-88AE-AB3FBDD693A4}" srcOrd="0" destOrd="0" presId="urn:microsoft.com/office/officeart/2005/8/layout/bProcess4"/>
    <dgm:cxn modelId="{B9D73D36-A529-45A0-BB8B-7FAFF0998EEC}" type="presOf" srcId="{FE74A99C-9B14-4C80-805C-B19272F73746}" destId="{992BD7C1-5D1E-42E6-839D-15571F3DC0C6}" srcOrd="0" destOrd="0" presId="urn:microsoft.com/office/officeart/2005/8/layout/bProcess4"/>
    <dgm:cxn modelId="{A37279E6-8F3E-4F56-890F-1522C37F9601}" srcId="{E88EDE73-8F99-455A-BA73-E788028136DD}" destId="{C53F7B36-71A8-40F9-9C95-9DAAF3956DAD}" srcOrd="6" destOrd="0" parTransId="{0D55BAAF-4E1F-48B8-A64D-8B0C444A2B62}" sibTransId="{8341039C-26B8-45A8-B628-5D695C953505}"/>
    <dgm:cxn modelId="{51B1FBFF-EEDB-4A70-80CE-C7E2E6ABFDB6}" type="presOf" srcId="{63156935-5982-41B5-89F5-DE2848A0A611}" destId="{24A91050-B3DD-4A75-BD2E-B50ED76A4707}" srcOrd="0" destOrd="0" presId="urn:microsoft.com/office/officeart/2005/8/layout/bProcess4"/>
    <dgm:cxn modelId="{B4214C4F-2C66-47A1-9891-D1A7DCB4CFD4}" type="presOf" srcId="{C53F7B36-71A8-40F9-9C95-9DAAF3956DAD}" destId="{96531F57-5FAC-4B08-AD50-0AB80EA3C925}" srcOrd="0" destOrd="0" presId="urn:microsoft.com/office/officeart/2005/8/layout/bProcess4"/>
    <dgm:cxn modelId="{C7E0200F-BA51-413B-B29F-8007656222CC}" srcId="{E88EDE73-8F99-455A-BA73-E788028136DD}" destId="{ED1544C1-325D-4C28-A112-E8A69F6558B9}" srcOrd="4" destOrd="0" parTransId="{B96BA142-95E0-4C4B-9C2F-406F413EE69A}" sibTransId="{9E72B3EC-F4C6-452E-92EA-FD86DA02DCAC}"/>
    <dgm:cxn modelId="{477C3CDA-6DA0-4E36-9D99-6DD1B472FA87}" srcId="{E88EDE73-8F99-455A-BA73-E788028136DD}" destId="{79690085-42E0-46B5-A612-FDB5781BF924}" srcOrd="8" destOrd="0" parTransId="{71B89675-8CE0-40C6-AD92-1A4D60DA1C27}" sibTransId="{B6E9518C-0CFD-4626-A968-6602C319A86E}"/>
    <dgm:cxn modelId="{064AA700-D55D-4260-A9EB-D3C0AAF7BEAC}" type="presOf" srcId="{B96D143C-6046-4C50-8DC4-5CE7B92F7B7B}" destId="{8BFC6857-C4CB-40C9-8818-A0E752915A89}" srcOrd="0" destOrd="0" presId="urn:microsoft.com/office/officeart/2005/8/layout/bProcess4"/>
    <dgm:cxn modelId="{F841B937-6020-48CF-88D4-75613978BE9F}" type="presOf" srcId="{E88EDE73-8F99-455A-BA73-E788028136DD}" destId="{F04E22FF-DC76-40DA-97C2-4C484B3BA211}" srcOrd="0" destOrd="0" presId="urn:microsoft.com/office/officeart/2005/8/layout/bProcess4"/>
    <dgm:cxn modelId="{DDFF9392-7F61-49C1-8B90-F333B3D50EE5}" type="presOf" srcId="{9E72B3EC-F4C6-452E-92EA-FD86DA02DCAC}" destId="{050D33D5-C5F2-480D-9555-0B37460186C4}" srcOrd="0" destOrd="0" presId="urn:microsoft.com/office/officeart/2005/8/layout/bProcess4"/>
    <dgm:cxn modelId="{9C4C4F3E-0E09-45A4-A137-C7F56E032958}" srcId="{E88EDE73-8F99-455A-BA73-E788028136DD}" destId="{B96D143C-6046-4C50-8DC4-5CE7B92F7B7B}" srcOrd="2" destOrd="0" parTransId="{56C9AAA2-87DD-40E1-865F-9E5F76043175}" sibTransId="{FE74A99C-9B14-4C80-805C-B19272F73746}"/>
    <dgm:cxn modelId="{DB92B4DC-535D-4025-ADA9-C4A557E27343}" type="presOf" srcId="{1061BABE-D7A9-417E-B44C-82649F34F1CF}" destId="{8C9DB44A-D9AE-4723-91F3-6888412E77B0}" srcOrd="0" destOrd="0" presId="urn:microsoft.com/office/officeart/2005/8/layout/bProcess4"/>
    <dgm:cxn modelId="{F3E0098F-AAF0-4B8A-89AA-FFECDAB12A5E}" type="presOf" srcId="{8341039C-26B8-45A8-B628-5D695C953505}" destId="{1080C800-86F9-4C59-A5EA-06CE3AF4D49B}" srcOrd="0" destOrd="0" presId="urn:microsoft.com/office/officeart/2005/8/layout/bProcess4"/>
    <dgm:cxn modelId="{CF6D6B1D-EE17-40FA-A164-2968E9D74D63}" srcId="{E88EDE73-8F99-455A-BA73-E788028136DD}" destId="{B61383CD-5B7C-4FAC-A13B-B2C3048F0D62}" srcOrd="3" destOrd="0" parTransId="{780064E8-BED1-446A-B13A-B6FE1FE7EC8F}" sibTransId="{63156935-5982-41B5-89F5-DE2848A0A611}"/>
    <dgm:cxn modelId="{33A4251B-9535-4E20-9B86-738F30362EA4}" type="presOf" srcId="{B61383CD-5B7C-4FAC-A13B-B2C3048F0D62}" destId="{AA051230-52C0-43E7-9A48-9A7524C3EBAD}" srcOrd="0" destOrd="0" presId="urn:microsoft.com/office/officeart/2005/8/layout/bProcess4"/>
    <dgm:cxn modelId="{D5DDECD7-505E-46E9-95CD-609CB1F9D837}" type="presOf" srcId="{3D4E58C2-BFA7-40A9-A4A1-2D619D8DDF2E}" destId="{31C346F5-AF79-4F5C-99A5-2EED60138BBC}" srcOrd="0" destOrd="0" presId="urn:microsoft.com/office/officeart/2005/8/layout/bProcess4"/>
    <dgm:cxn modelId="{82BA52ED-9C53-4545-BA4B-B85968EC8AC7}" type="presOf" srcId="{ED1544C1-325D-4C28-A112-E8A69F6558B9}" destId="{5CC7D9F3-BD8F-4A20-B190-E11E60783E55}" srcOrd="0" destOrd="0" presId="urn:microsoft.com/office/officeart/2005/8/layout/bProcess4"/>
    <dgm:cxn modelId="{1788925A-F00B-4AD6-9842-9D9512033438}" srcId="{E88EDE73-8F99-455A-BA73-E788028136DD}" destId="{3D4E58C2-BFA7-40A9-A4A1-2D619D8DDF2E}" srcOrd="0" destOrd="0" parTransId="{54F875B9-049F-4BF6-A76F-47967F57E909}" sibTransId="{6DB7CC92-28A1-4869-8758-E5F112A8D600}"/>
    <dgm:cxn modelId="{3608CEFB-2E55-4E5F-A3D0-54EF86C0EE3A}" srcId="{E88EDE73-8F99-455A-BA73-E788028136DD}" destId="{6E1A077B-AED0-4888-BE48-164C1CE1D827}" srcOrd="5" destOrd="0" parTransId="{D45012AF-4A70-4C6F-9C89-A2289FF2B249}" sibTransId="{82BCDF21-A4D3-4C46-A55F-7F2A52D453CD}"/>
    <dgm:cxn modelId="{E714C684-CD8F-4498-954C-46507C7F84A9}" type="presOf" srcId="{6E1A077B-AED0-4888-BE48-164C1CE1D827}" destId="{89F5D1AF-4263-4C89-B80D-D4F8EC27EE1A}" srcOrd="0" destOrd="0" presId="urn:microsoft.com/office/officeart/2005/8/layout/bProcess4"/>
    <dgm:cxn modelId="{BA30807D-B844-4BA7-BB45-51CDAB26F0F9}" type="presOf" srcId="{6DB7CC92-28A1-4869-8758-E5F112A8D600}" destId="{78625B3D-F159-4F77-A42D-89603BB9DB41}" srcOrd="0" destOrd="0" presId="urn:microsoft.com/office/officeart/2005/8/layout/bProcess4"/>
    <dgm:cxn modelId="{1D59A97E-8E68-4835-870D-81B2C6BE9FD3}" srcId="{E88EDE73-8F99-455A-BA73-E788028136DD}" destId="{C201AAE3-1E30-4E6C-ADB4-884E05A63251}" srcOrd="1" destOrd="0" parTransId="{8E0BD250-BEE1-4F0D-B025-704E2CCE9F6B}" sibTransId="{C3D3BE2D-6CED-4A65-85ED-42EFC3B03FC1}"/>
    <dgm:cxn modelId="{A063ACC0-BB62-4571-BD9F-0D2E2CB256BE}" type="presOf" srcId="{C201AAE3-1E30-4E6C-ADB4-884E05A63251}" destId="{A30752CD-07B2-400D-9718-A612E69694D3}" srcOrd="0" destOrd="0" presId="urn:microsoft.com/office/officeart/2005/8/layout/bProcess4"/>
    <dgm:cxn modelId="{0C246C79-41D7-4977-8870-E06CFFC33567}" type="presOf" srcId="{82BCDF21-A4D3-4C46-A55F-7F2A52D453CD}" destId="{F8080CFF-24B7-421D-8536-7231CC97E35F}" srcOrd="0" destOrd="0" presId="urn:microsoft.com/office/officeart/2005/8/layout/bProcess4"/>
    <dgm:cxn modelId="{EBB09085-3BE1-4CC0-9768-7097C2B7E191}" type="presOf" srcId="{E4450E31-26D4-49CF-9491-08374AFD970D}" destId="{33A21CB7-38BE-46C1-823A-B364B696975A}" srcOrd="0" destOrd="0" presId="urn:microsoft.com/office/officeart/2005/8/layout/bProcess4"/>
    <dgm:cxn modelId="{B7DDAB1E-686F-42EE-899C-B130690D402A}" type="presOf" srcId="{79690085-42E0-46B5-A612-FDB5781BF924}" destId="{6755B28B-1B0C-4F23-92AD-A07C66EA8C85}" srcOrd="0" destOrd="0" presId="urn:microsoft.com/office/officeart/2005/8/layout/bProcess4"/>
    <dgm:cxn modelId="{38C78AD7-4B6C-4BF2-BA1F-F4DA876B8660}" type="presParOf" srcId="{F04E22FF-DC76-40DA-97C2-4C484B3BA211}" destId="{566D40BF-B0AC-4630-9FD5-AF5148D86CA7}" srcOrd="0" destOrd="0" presId="urn:microsoft.com/office/officeart/2005/8/layout/bProcess4"/>
    <dgm:cxn modelId="{5727150B-9FF1-4257-94E7-513D54963ABE}" type="presParOf" srcId="{566D40BF-B0AC-4630-9FD5-AF5148D86CA7}" destId="{2BB2C2A0-5AD4-4C99-8E78-1452A02EB7B4}" srcOrd="0" destOrd="0" presId="urn:microsoft.com/office/officeart/2005/8/layout/bProcess4"/>
    <dgm:cxn modelId="{3B4FB5BC-8AD7-45F3-A683-84F4B22498A2}" type="presParOf" srcId="{566D40BF-B0AC-4630-9FD5-AF5148D86CA7}" destId="{31C346F5-AF79-4F5C-99A5-2EED60138BBC}" srcOrd="1" destOrd="0" presId="urn:microsoft.com/office/officeart/2005/8/layout/bProcess4"/>
    <dgm:cxn modelId="{80C7918B-5B95-4FB9-B609-610F3B46DA40}" type="presParOf" srcId="{F04E22FF-DC76-40DA-97C2-4C484B3BA211}" destId="{78625B3D-F159-4F77-A42D-89603BB9DB41}" srcOrd="1" destOrd="0" presId="urn:microsoft.com/office/officeart/2005/8/layout/bProcess4"/>
    <dgm:cxn modelId="{52D751D6-0307-4667-B338-26C6CB60A769}" type="presParOf" srcId="{F04E22FF-DC76-40DA-97C2-4C484B3BA211}" destId="{97693E84-9BF1-41AF-9D41-914B3C020095}" srcOrd="2" destOrd="0" presId="urn:microsoft.com/office/officeart/2005/8/layout/bProcess4"/>
    <dgm:cxn modelId="{C2462774-D6E5-48A2-952B-C78F106A9C02}" type="presParOf" srcId="{97693E84-9BF1-41AF-9D41-914B3C020095}" destId="{37C036D0-8097-4DC2-8DA0-583C0B35CFF9}" srcOrd="0" destOrd="0" presId="urn:microsoft.com/office/officeart/2005/8/layout/bProcess4"/>
    <dgm:cxn modelId="{6C2ED04E-2387-4C66-ACD1-5B254C9FA382}" type="presParOf" srcId="{97693E84-9BF1-41AF-9D41-914B3C020095}" destId="{A30752CD-07B2-400D-9718-A612E69694D3}" srcOrd="1" destOrd="0" presId="urn:microsoft.com/office/officeart/2005/8/layout/bProcess4"/>
    <dgm:cxn modelId="{33A2DD8A-EEC4-4FA6-9D91-7E5B2BEDABCC}" type="presParOf" srcId="{F04E22FF-DC76-40DA-97C2-4C484B3BA211}" destId="{9295E3CF-2681-40DE-88AE-AB3FBDD693A4}" srcOrd="3" destOrd="0" presId="urn:microsoft.com/office/officeart/2005/8/layout/bProcess4"/>
    <dgm:cxn modelId="{45430890-F791-4B18-A875-CE5BF67DB618}" type="presParOf" srcId="{F04E22FF-DC76-40DA-97C2-4C484B3BA211}" destId="{EC95B3E4-C4E0-4AC7-960D-3970DB91364D}" srcOrd="4" destOrd="0" presId="urn:microsoft.com/office/officeart/2005/8/layout/bProcess4"/>
    <dgm:cxn modelId="{FD133E2E-3AAC-439D-AAB2-1CDE1F2D3554}" type="presParOf" srcId="{EC95B3E4-C4E0-4AC7-960D-3970DB91364D}" destId="{7A5CD17E-899D-40DF-A818-252E64EC658E}" srcOrd="0" destOrd="0" presId="urn:microsoft.com/office/officeart/2005/8/layout/bProcess4"/>
    <dgm:cxn modelId="{21ADB97D-B208-42F5-8842-4D1CA55ADA6F}" type="presParOf" srcId="{EC95B3E4-C4E0-4AC7-960D-3970DB91364D}" destId="{8BFC6857-C4CB-40C9-8818-A0E752915A89}" srcOrd="1" destOrd="0" presId="urn:microsoft.com/office/officeart/2005/8/layout/bProcess4"/>
    <dgm:cxn modelId="{73C7F406-50BB-4B0A-B001-1619150F3CB7}" type="presParOf" srcId="{F04E22FF-DC76-40DA-97C2-4C484B3BA211}" destId="{992BD7C1-5D1E-42E6-839D-15571F3DC0C6}" srcOrd="5" destOrd="0" presId="urn:microsoft.com/office/officeart/2005/8/layout/bProcess4"/>
    <dgm:cxn modelId="{4DC5CC3E-4019-4F49-A955-A14D8F22D614}" type="presParOf" srcId="{F04E22FF-DC76-40DA-97C2-4C484B3BA211}" destId="{1109A757-448C-4F79-B3FD-2BFD2FA387BD}" srcOrd="6" destOrd="0" presId="urn:microsoft.com/office/officeart/2005/8/layout/bProcess4"/>
    <dgm:cxn modelId="{B11C9E58-A868-461C-96AD-D399C4BC3C75}" type="presParOf" srcId="{1109A757-448C-4F79-B3FD-2BFD2FA387BD}" destId="{EC167258-0AD1-4F8F-975B-16E370BA8B15}" srcOrd="0" destOrd="0" presId="urn:microsoft.com/office/officeart/2005/8/layout/bProcess4"/>
    <dgm:cxn modelId="{2DBED20D-7B5A-4325-ACDA-D06EB6C2CB34}" type="presParOf" srcId="{1109A757-448C-4F79-B3FD-2BFD2FA387BD}" destId="{AA051230-52C0-43E7-9A48-9A7524C3EBAD}" srcOrd="1" destOrd="0" presId="urn:microsoft.com/office/officeart/2005/8/layout/bProcess4"/>
    <dgm:cxn modelId="{EE4E6B6D-5D00-44C8-B44A-E0C843ABF33A}" type="presParOf" srcId="{F04E22FF-DC76-40DA-97C2-4C484B3BA211}" destId="{24A91050-B3DD-4A75-BD2E-B50ED76A4707}" srcOrd="7" destOrd="0" presId="urn:microsoft.com/office/officeart/2005/8/layout/bProcess4"/>
    <dgm:cxn modelId="{28227B98-65E2-4B6E-9E26-D914C0577B83}" type="presParOf" srcId="{F04E22FF-DC76-40DA-97C2-4C484B3BA211}" destId="{BD9F0F4E-0648-490E-8537-83E18F06D74E}" srcOrd="8" destOrd="0" presId="urn:microsoft.com/office/officeart/2005/8/layout/bProcess4"/>
    <dgm:cxn modelId="{6DEA403C-0219-4520-BD6B-4CC14D2AA47A}" type="presParOf" srcId="{BD9F0F4E-0648-490E-8537-83E18F06D74E}" destId="{F339A9C2-AA1B-40EA-806C-0131FB92A3E9}" srcOrd="0" destOrd="0" presId="urn:microsoft.com/office/officeart/2005/8/layout/bProcess4"/>
    <dgm:cxn modelId="{809814D4-2690-4DA8-881A-7578770C4CCA}" type="presParOf" srcId="{BD9F0F4E-0648-490E-8537-83E18F06D74E}" destId="{5CC7D9F3-BD8F-4A20-B190-E11E60783E55}" srcOrd="1" destOrd="0" presId="urn:microsoft.com/office/officeart/2005/8/layout/bProcess4"/>
    <dgm:cxn modelId="{0252715F-5D31-49D6-ACEB-35C433354593}" type="presParOf" srcId="{F04E22FF-DC76-40DA-97C2-4C484B3BA211}" destId="{050D33D5-C5F2-480D-9555-0B37460186C4}" srcOrd="9" destOrd="0" presId="urn:microsoft.com/office/officeart/2005/8/layout/bProcess4"/>
    <dgm:cxn modelId="{DF3AED60-CE68-43BB-9C90-DEFFA9988D00}" type="presParOf" srcId="{F04E22FF-DC76-40DA-97C2-4C484B3BA211}" destId="{F213C241-A043-4C2C-B3B2-81BC8D2360B8}" srcOrd="10" destOrd="0" presId="urn:microsoft.com/office/officeart/2005/8/layout/bProcess4"/>
    <dgm:cxn modelId="{F7B08550-A3F3-4A9B-97E1-09F1AC514B15}" type="presParOf" srcId="{F213C241-A043-4C2C-B3B2-81BC8D2360B8}" destId="{EED6696B-779B-40DC-AB50-7B388CBD1D11}" srcOrd="0" destOrd="0" presId="urn:microsoft.com/office/officeart/2005/8/layout/bProcess4"/>
    <dgm:cxn modelId="{7A17B5B4-01AF-49C9-B598-A521916859F5}" type="presParOf" srcId="{F213C241-A043-4C2C-B3B2-81BC8D2360B8}" destId="{89F5D1AF-4263-4C89-B80D-D4F8EC27EE1A}" srcOrd="1" destOrd="0" presId="urn:microsoft.com/office/officeart/2005/8/layout/bProcess4"/>
    <dgm:cxn modelId="{D1176944-095A-45D5-9B01-FC87AEBC9C83}" type="presParOf" srcId="{F04E22FF-DC76-40DA-97C2-4C484B3BA211}" destId="{F8080CFF-24B7-421D-8536-7231CC97E35F}" srcOrd="11" destOrd="0" presId="urn:microsoft.com/office/officeart/2005/8/layout/bProcess4"/>
    <dgm:cxn modelId="{739B195C-721C-48AC-899E-4280651A31CE}" type="presParOf" srcId="{F04E22FF-DC76-40DA-97C2-4C484B3BA211}" destId="{8D396640-22C2-41C2-BB43-BB2E84671B71}" srcOrd="12" destOrd="0" presId="urn:microsoft.com/office/officeart/2005/8/layout/bProcess4"/>
    <dgm:cxn modelId="{EAB3EFAE-802E-43F6-ABA7-183A276A01DE}" type="presParOf" srcId="{8D396640-22C2-41C2-BB43-BB2E84671B71}" destId="{2C36DF03-93FB-47D4-9000-0A521028CF6A}" srcOrd="0" destOrd="0" presId="urn:microsoft.com/office/officeart/2005/8/layout/bProcess4"/>
    <dgm:cxn modelId="{F004D1B0-D30A-4707-91BB-AFEBAB28A274}" type="presParOf" srcId="{8D396640-22C2-41C2-BB43-BB2E84671B71}" destId="{96531F57-5FAC-4B08-AD50-0AB80EA3C925}" srcOrd="1" destOrd="0" presId="urn:microsoft.com/office/officeart/2005/8/layout/bProcess4"/>
    <dgm:cxn modelId="{51E1F67A-4694-4FBD-8D36-5F914E4C30DD}" type="presParOf" srcId="{F04E22FF-DC76-40DA-97C2-4C484B3BA211}" destId="{1080C800-86F9-4C59-A5EA-06CE3AF4D49B}" srcOrd="13" destOrd="0" presId="urn:microsoft.com/office/officeart/2005/8/layout/bProcess4"/>
    <dgm:cxn modelId="{317E8EAB-74CD-46D0-AD2D-426E01C534C7}" type="presParOf" srcId="{F04E22FF-DC76-40DA-97C2-4C484B3BA211}" destId="{8111B5B1-F30C-4611-9B1A-88A2EC81C48B}" srcOrd="14" destOrd="0" presId="urn:microsoft.com/office/officeart/2005/8/layout/bProcess4"/>
    <dgm:cxn modelId="{AF6D2E82-32B1-4ED8-93B3-A081E3956E9C}" type="presParOf" srcId="{8111B5B1-F30C-4611-9B1A-88A2EC81C48B}" destId="{AF921670-230B-44AB-B3D7-62AB42A513AA}" srcOrd="0" destOrd="0" presId="urn:microsoft.com/office/officeart/2005/8/layout/bProcess4"/>
    <dgm:cxn modelId="{08F44CAE-4010-4DA3-A02A-D2CA4BAD3C4E}" type="presParOf" srcId="{8111B5B1-F30C-4611-9B1A-88A2EC81C48B}" destId="{8C9DB44A-D9AE-4723-91F3-6888412E77B0}" srcOrd="1" destOrd="0" presId="urn:microsoft.com/office/officeart/2005/8/layout/bProcess4"/>
    <dgm:cxn modelId="{B6FF5D03-AFF1-4FBA-8A74-ACFB19702C5A}" type="presParOf" srcId="{F04E22FF-DC76-40DA-97C2-4C484B3BA211}" destId="{33A21CB7-38BE-46C1-823A-B364B696975A}" srcOrd="15" destOrd="0" presId="urn:microsoft.com/office/officeart/2005/8/layout/bProcess4"/>
    <dgm:cxn modelId="{0CA10141-33ED-4C30-ADC0-65CFF6C610A3}" type="presParOf" srcId="{F04E22FF-DC76-40DA-97C2-4C484B3BA211}" destId="{C9625A0D-A905-442A-B056-B20448486955}" srcOrd="16" destOrd="0" presId="urn:microsoft.com/office/officeart/2005/8/layout/bProcess4"/>
    <dgm:cxn modelId="{DB39B097-DED0-40DA-BF68-A99D16DA1109}" type="presParOf" srcId="{C9625A0D-A905-442A-B056-B20448486955}" destId="{B9460E26-687A-4E84-9405-F35A06CAA8B3}" srcOrd="0" destOrd="0" presId="urn:microsoft.com/office/officeart/2005/8/layout/bProcess4"/>
    <dgm:cxn modelId="{1E3C63D6-E73E-4CFE-85D8-0F327FE85276}" type="presParOf" srcId="{C9625A0D-A905-442A-B056-B20448486955}" destId="{6755B28B-1B0C-4F23-92AD-A07C66EA8C85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886952-874F-484A-A4C0-FCA7FA6F6C25}">
      <dsp:nvSpPr>
        <dsp:cNvPr id="0" name=""/>
        <dsp:cNvSpPr/>
      </dsp:nvSpPr>
      <dsp:spPr>
        <a:xfrm>
          <a:off x="4018896" y="0"/>
          <a:ext cx="3281965" cy="1075992"/>
        </a:xfrm>
        <a:prstGeom prst="rect">
          <a:avLst/>
        </a:prstGeom>
        <a:solidFill>
          <a:schemeClr val="dk1">
            <a:alpha val="4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94683" tIns="99060" rIns="99060" bIns="9906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600" kern="1200" dirty="0" smtClean="0"/>
            <a:t>تعريف البحث </a:t>
          </a:r>
          <a:endParaRPr lang="ar-EG" sz="2600" kern="1200" dirty="0"/>
        </a:p>
      </dsp:txBody>
      <dsp:txXfrm>
        <a:off x="4018896" y="0"/>
        <a:ext cx="3281965" cy="1075992"/>
      </dsp:txXfrm>
    </dsp:sp>
    <dsp:sp modelId="{67781C4B-63A7-4BDA-903D-073D1E75A641}">
      <dsp:nvSpPr>
        <dsp:cNvPr id="0" name=""/>
        <dsp:cNvSpPr/>
      </dsp:nvSpPr>
      <dsp:spPr>
        <a:xfrm>
          <a:off x="393096" y="9597"/>
          <a:ext cx="873735" cy="1076894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6610A5BD-9371-48C9-AC82-691BEE266D0A}">
      <dsp:nvSpPr>
        <dsp:cNvPr id="0" name=""/>
        <dsp:cNvSpPr/>
      </dsp:nvSpPr>
      <dsp:spPr>
        <a:xfrm>
          <a:off x="4047318" y="1368151"/>
          <a:ext cx="3253543" cy="1072874"/>
        </a:xfrm>
        <a:prstGeom prst="rect">
          <a:avLst/>
        </a:prstGeom>
        <a:solidFill>
          <a:schemeClr val="dk1">
            <a:alpha val="4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94683" tIns="99060" rIns="99060" bIns="9906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600" kern="1200" dirty="0" smtClean="0"/>
            <a:t>مكونات الورقة البحثية </a:t>
          </a:r>
          <a:endParaRPr lang="ar-EG" sz="2600" kern="1200" dirty="0"/>
        </a:p>
      </dsp:txBody>
      <dsp:txXfrm>
        <a:off x="4047318" y="1368151"/>
        <a:ext cx="3253543" cy="1072874"/>
      </dsp:txXfrm>
    </dsp:sp>
    <dsp:sp modelId="{27132A6E-7A96-4200-83CA-B3EEB61BF939}">
      <dsp:nvSpPr>
        <dsp:cNvPr id="0" name=""/>
        <dsp:cNvSpPr/>
      </dsp:nvSpPr>
      <dsp:spPr>
        <a:xfrm>
          <a:off x="3984419" y="0"/>
          <a:ext cx="717929" cy="1166697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9BD9F0ED-CE65-4FFD-84D2-84CA06B45E22}">
      <dsp:nvSpPr>
        <dsp:cNvPr id="0" name=""/>
        <dsp:cNvSpPr/>
      </dsp:nvSpPr>
      <dsp:spPr>
        <a:xfrm>
          <a:off x="1274510" y="27857"/>
          <a:ext cx="2314179" cy="1092915"/>
        </a:xfrm>
        <a:prstGeom prst="rect">
          <a:avLst/>
        </a:prstGeom>
        <a:solidFill>
          <a:schemeClr val="dk1">
            <a:alpha val="4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94683" tIns="99060" rIns="99060" bIns="9906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600" kern="1200" dirty="0" smtClean="0"/>
            <a:t>كيفية اختيار النقطة البحثية</a:t>
          </a:r>
          <a:endParaRPr lang="ar-EG" sz="2600" kern="1200" dirty="0"/>
        </a:p>
      </dsp:txBody>
      <dsp:txXfrm>
        <a:off x="1274510" y="27857"/>
        <a:ext cx="2314179" cy="1092915"/>
      </dsp:txXfrm>
    </dsp:sp>
    <dsp:sp modelId="{9192397A-DBBC-43E7-BB5E-E70E5D2A5E31}">
      <dsp:nvSpPr>
        <dsp:cNvPr id="0" name=""/>
        <dsp:cNvSpPr/>
      </dsp:nvSpPr>
      <dsp:spPr>
        <a:xfrm>
          <a:off x="492602" y="1330146"/>
          <a:ext cx="783347" cy="1076894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2F3927EE-57F0-48A6-92E8-369E16E352B3}">
      <dsp:nvSpPr>
        <dsp:cNvPr id="0" name=""/>
        <dsp:cNvSpPr/>
      </dsp:nvSpPr>
      <dsp:spPr>
        <a:xfrm>
          <a:off x="1282116" y="1374983"/>
          <a:ext cx="2225894" cy="1017932"/>
        </a:xfrm>
        <a:prstGeom prst="rect">
          <a:avLst/>
        </a:prstGeom>
        <a:solidFill>
          <a:schemeClr val="dk1">
            <a:alpha val="4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94683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400" kern="1200" dirty="0" smtClean="0"/>
            <a:t>طرق جمع المادة العلمية</a:t>
          </a:r>
          <a:endParaRPr lang="ar-EG" sz="2400" kern="1200" dirty="0"/>
        </a:p>
      </dsp:txBody>
      <dsp:txXfrm>
        <a:off x="1282116" y="1374983"/>
        <a:ext cx="2225894" cy="1017932"/>
      </dsp:txXfrm>
    </dsp:sp>
    <dsp:sp modelId="{AFCBCCBE-F1CD-48D3-9A36-0646C2AFF62F}">
      <dsp:nvSpPr>
        <dsp:cNvPr id="0" name=""/>
        <dsp:cNvSpPr/>
      </dsp:nvSpPr>
      <dsp:spPr>
        <a:xfrm>
          <a:off x="3959162" y="1368157"/>
          <a:ext cx="702968" cy="1076894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BF1EC617-EDF3-43E6-B349-98203875ACEB}">
      <dsp:nvSpPr>
        <dsp:cNvPr id="0" name=""/>
        <dsp:cNvSpPr/>
      </dsp:nvSpPr>
      <dsp:spPr>
        <a:xfrm>
          <a:off x="4018896" y="2808317"/>
          <a:ext cx="3281965" cy="1075992"/>
        </a:xfrm>
        <a:prstGeom prst="rect">
          <a:avLst/>
        </a:prstGeom>
        <a:solidFill>
          <a:schemeClr val="dk1">
            <a:alpha val="4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94683" tIns="99060" rIns="99060" bIns="9906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600" kern="1200" dirty="0" smtClean="0"/>
            <a:t>صياغة الورقة البحثية</a:t>
          </a:r>
          <a:endParaRPr lang="ar-EG" sz="2600" kern="1200" dirty="0"/>
        </a:p>
      </dsp:txBody>
      <dsp:txXfrm>
        <a:off x="4018896" y="2808317"/>
        <a:ext cx="3281965" cy="1075992"/>
      </dsp:txXfrm>
    </dsp:sp>
    <dsp:sp modelId="{27D97E83-60BE-4C28-8B99-8245F12A8EC3}">
      <dsp:nvSpPr>
        <dsp:cNvPr id="0" name=""/>
        <dsp:cNvSpPr/>
      </dsp:nvSpPr>
      <dsp:spPr>
        <a:xfrm>
          <a:off x="501369" y="2808313"/>
          <a:ext cx="779485" cy="1076894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8CA1BAE2-D4D7-4291-AC62-E9588CE6DB5B}">
      <dsp:nvSpPr>
        <dsp:cNvPr id="0" name=""/>
        <dsp:cNvSpPr/>
      </dsp:nvSpPr>
      <dsp:spPr>
        <a:xfrm>
          <a:off x="1261400" y="2808309"/>
          <a:ext cx="2247457" cy="1058156"/>
        </a:xfrm>
        <a:prstGeom prst="rect">
          <a:avLst/>
        </a:prstGeom>
        <a:solidFill>
          <a:schemeClr val="dk1">
            <a:alpha val="4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94683" tIns="99060" rIns="99060" bIns="9906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600" kern="1200" dirty="0" smtClean="0"/>
            <a:t>فوائد ممارسة البحث الصفي</a:t>
          </a:r>
          <a:endParaRPr lang="ar-EG" sz="2600" kern="1200" dirty="0"/>
        </a:p>
      </dsp:txBody>
      <dsp:txXfrm>
        <a:off x="1261400" y="2808309"/>
        <a:ext cx="2247457" cy="1058156"/>
      </dsp:txXfrm>
    </dsp:sp>
    <dsp:sp modelId="{D608D662-1336-49F0-94C4-EBABDFD853C9}">
      <dsp:nvSpPr>
        <dsp:cNvPr id="0" name=""/>
        <dsp:cNvSpPr/>
      </dsp:nvSpPr>
      <dsp:spPr>
        <a:xfrm>
          <a:off x="4017532" y="2808313"/>
          <a:ext cx="717929" cy="1076894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7C77D1-9212-467A-91FA-C0C8F00AA392}">
      <dsp:nvSpPr>
        <dsp:cNvPr id="0" name=""/>
        <dsp:cNvSpPr/>
      </dsp:nvSpPr>
      <dsp:spPr>
        <a:xfrm>
          <a:off x="540202" y="0"/>
          <a:ext cx="2651706" cy="159102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800" kern="1200" dirty="0" smtClean="0"/>
            <a:t>دراسة وتحليل</a:t>
          </a:r>
          <a:endParaRPr lang="ar-EG" sz="3800" kern="1200" dirty="0"/>
        </a:p>
      </dsp:txBody>
      <dsp:txXfrm>
        <a:off x="540202" y="0"/>
        <a:ext cx="2651706" cy="1591024"/>
      </dsp:txXfrm>
    </dsp:sp>
    <dsp:sp modelId="{DC9EE199-A4A0-4582-A43A-F9C90245E352}">
      <dsp:nvSpPr>
        <dsp:cNvPr id="0" name=""/>
        <dsp:cNvSpPr/>
      </dsp:nvSpPr>
      <dsp:spPr>
        <a:xfrm>
          <a:off x="3772473" y="33982"/>
          <a:ext cx="2651706" cy="1591024"/>
        </a:xfrm>
        <a:prstGeom prst="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800" kern="1200" dirty="0" smtClean="0"/>
            <a:t>ابتكار </a:t>
          </a:r>
          <a:r>
            <a:rPr lang="ar-EG" sz="3800" kern="1200" dirty="0"/>
            <a:t>وإبداع وتجديد</a:t>
          </a:r>
        </a:p>
      </dsp:txBody>
      <dsp:txXfrm>
        <a:off x="3772473" y="33982"/>
        <a:ext cx="2651706" cy="1591024"/>
      </dsp:txXfrm>
    </dsp:sp>
    <dsp:sp modelId="{6E140500-E0E3-48B1-BDA2-1898081A1316}">
      <dsp:nvSpPr>
        <dsp:cNvPr id="0" name=""/>
        <dsp:cNvSpPr/>
      </dsp:nvSpPr>
      <dsp:spPr>
        <a:xfrm>
          <a:off x="2378577" y="1858197"/>
          <a:ext cx="2651706" cy="1591024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800" kern="1200" dirty="0" smtClean="0"/>
            <a:t>تحقيق </a:t>
          </a:r>
          <a:r>
            <a:rPr lang="ar-EG" sz="3800" kern="1200" dirty="0"/>
            <a:t>صحة معلومة مجهولة</a:t>
          </a:r>
        </a:p>
      </dsp:txBody>
      <dsp:txXfrm>
        <a:off x="2378577" y="1858197"/>
        <a:ext cx="2651706" cy="15910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07E7ED-D279-40B4-809C-5297E0E6E25E}">
      <dsp:nvSpPr>
        <dsp:cNvPr id="0" name=""/>
        <dsp:cNvSpPr/>
      </dsp:nvSpPr>
      <dsp:spPr>
        <a:xfrm>
          <a:off x="3647908" y="1402405"/>
          <a:ext cx="1634863" cy="1284401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kern="1200" dirty="0" smtClean="0"/>
            <a:t>يتم اختيار النقطة البحثية التي تتوافر فيها النقاط الاتية:</a:t>
          </a:r>
          <a:endParaRPr lang="ar-EG" sz="2000" kern="1200" dirty="0"/>
        </a:p>
      </dsp:txBody>
      <dsp:txXfrm>
        <a:off x="3710607" y="1465104"/>
        <a:ext cx="1509465" cy="1159003"/>
      </dsp:txXfrm>
    </dsp:sp>
    <dsp:sp modelId="{E3DFC5BE-0D81-4162-ACA4-B2127B79FD2C}">
      <dsp:nvSpPr>
        <dsp:cNvPr id="0" name=""/>
        <dsp:cNvSpPr/>
      </dsp:nvSpPr>
      <dsp:spPr>
        <a:xfrm rot="16368482">
          <a:off x="4359707" y="1258382"/>
          <a:ext cx="28839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8392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249B47-0CA5-4E35-93F9-95C5F57658B5}">
      <dsp:nvSpPr>
        <dsp:cNvPr id="0" name=""/>
        <dsp:cNvSpPr/>
      </dsp:nvSpPr>
      <dsp:spPr>
        <a:xfrm>
          <a:off x="3575910" y="-178254"/>
          <a:ext cx="1933516" cy="1292613"/>
        </a:xfrm>
        <a:prstGeom prst="roundRect">
          <a:avLst/>
        </a:prstGeom>
        <a:solidFill>
          <a:schemeClr val="bg2">
            <a:lumMod val="9000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01600">
            <a:schemeClr val="accent3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600" kern="1200" dirty="0" smtClean="0"/>
            <a:t>توفر المراجع والمصادر حولها. </a:t>
          </a:r>
          <a:endParaRPr lang="ar-EG" sz="2600" kern="1200" dirty="0"/>
        </a:p>
      </dsp:txBody>
      <dsp:txXfrm>
        <a:off x="3639010" y="-115154"/>
        <a:ext cx="1807316" cy="1166413"/>
      </dsp:txXfrm>
    </dsp:sp>
    <dsp:sp modelId="{C88F5B4D-854A-46E3-B5FE-2E8C0B7A1C38}">
      <dsp:nvSpPr>
        <dsp:cNvPr id="0" name=""/>
        <dsp:cNvSpPr/>
      </dsp:nvSpPr>
      <dsp:spPr>
        <a:xfrm rot="20228616">
          <a:off x="5263522" y="1604818"/>
          <a:ext cx="49031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90311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EE1DDC-17A0-40F9-8D74-C67190025FB7}">
      <dsp:nvSpPr>
        <dsp:cNvPr id="0" name=""/>
        <dsp:cNvSpPr/>
      </dsp:nvSpPr>
      <dsp:spPr>
        <a:xfrm>
          <a:off x="5734585" y="449515"/>
          <a:ext cx="1825474" cy="1350683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100" kern="1200" dirty="0" smtClean="0"/>
            <a:t>اتصال النقطة البحثية بالتخصص المدروس</a:t>
          </a:r>
          <a:endParaRPr lang="ar-EG" sz="2100" kern="1200" dirty="0"/>
        </a:p>
      </dsp:txBody>
      <dsp:txXfrm>
        <a:off x="5800520" y="515450"/>
        <a:ext cx="1693604" cy="1218813"/>
      </dsp:txXfrm>
    </dsp:sp>
    <dsp:sp modelId="{760AA28C-3572-4060-A41C-3B6BD6B010D5}">
      <dsp:nvSpPr>
        <dsp:cNvPr id="0" name=""/>
        <dsp:cNvSpPr/>
      </dsp:nvSpPr>
      <dsp:spPr>
        <a:xfrm rot="1804012">
          <a:off x="5235989" y="2692013"/>
          <a:ext cx="69535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95354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1DD9C8-E1C2-4707-BDD7-FF15BE5848B4}">
      <dsp:nvSpPr>
        <dsp:cNvPr id="0" name=""/>
        <dsp:cNvSpPr/>
      </dsp:nvSpPr>
      <dsp:spPr>
        <a:xfrm>
          <a:off x="5884560" y="2410499"/>
          <a:ext cx="1560683" cy="1814898"/>
        </a:xfrm>
        <a:prstGeom prst="roundRect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800" kern="1200" dirty="0" smtClean="0"/>
            <a:t>مناسبتها للوقت اللازم لإنجازها</a:t>
          </a:r>
          <a:endParaRPr lang="ar-EG" sz="2800" kern="1200" dirty="0"/>
        </a:p>
      </dsp:txBody>
      <dsp:txXfrm>
        <a:off x="5960746" y="2486685"/>
        <a:ext cx="1408311" cy="1662526"/>
      </dsp:txXfrm>
    </dsp:sp>
    <dsp:sp modelId="{A197770E-38FD-44D1-96AD-7D075C4E2F34}">
      <dsp:nvSpPr>
        <dsp:cNvPr id="0" name=""/>
        <dsp:cNvSpPr/>
      </dsp:nvSpPr>
      <dsp:spPr>
        <a:xfrm rot="5297724">
          <a:off x="4304017" y="2872691"/>
          <a:ext cx="37193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71933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EDAB34-7B95-4B88-9D14-FE7B4F4C0E9F}">
      <dsp:nvSpPr>
        <dsp:cNvPr id="0" name=""/>
        <dsp:cNvSpPr/>
      </dsp:nvSpPr>
      <dsp:spPr>
        <a:xfrm>
          <a:off x="3431891" y="3058576"/>
          <a:ext cx="2163781" cy="1227607"/>
        </a:xfrm>
        <a:prstGeom prst="roundRect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600" kern="1200" dirty="0" smtClean="0"/>
            <a:t>وضوح الهدف من النقطة البحثية. </a:t>
          </a:r>
          <a:endParaRPr lang="ar-EG" sz="2600" kern="1200" dirty="0"/>
        </a:p>
      </dsp:txBody>
      <dsp:txXfrm>
        <a:off x="3491818" y="3118503"/>
        <a:ext cx="2043927" cy="1107753"/>
      </dsp:txXfrm>
    </dsp:sp>
    <dsp:sp modelId="{67D4419E-49D8-46E6-A15F-6F3CE7F8B343}">
      <dsp:nvSpPr>
        <dsp:cNvPr id="0" name=""/>
        <dsp:cNvSpPr/>
      </dsp:nvSpPr>
      <dsp:spPr>
        <a:xfrm rot="8953693">
          <a:off x="3114200" y="2678214"/>
          <a:ext cx="57412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74122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FB7DFC-3689-4E56-8E17-FCAA4CD9D0D2}">
      <dsp:nvSpPr>
        <dsp:cNvPr id="0" name=""/>
        <dsp:cNvSpPr/>
      </dsp:nvSpPr>
      <dsp:spPr>
        <a:xfrm>
          <a:off x="1559682" y="2389167"/>
          <a:ext cx="1594933" cy="1821532"/>
        </a:xfrm>
        <a:prstGeom prst="roundRect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700" kern="1200" dirty="0" smtClean="0"/>
            <a:t>توفر المكان الذي تطبق فيه النقطة البحثية.  </a:t>
          </a:r>
          <a:endParaRPr lang="ar-EG" sz="2700" kern="1200" dirty="0"/>
        </a:p>
      </dsp:txBody>
      <dsp:txXfrm>
        <a:off x="1637540" y="2467025"/>
        <a:ext cx="1439217" cy="1665816"/>
      </dsp:txXfrm>
    </dsp:sp>
    <dsp:sp modelId="{6D652BFC-0CE3-4E82-9C68-2560AA072FAD}">
      <dsp:nvSpPr>
        <dsp:cNvPr id="0" name=""/>
        <dsp:cNvSpPr/>
      </dsp:nvSpPr>
      <dsp:spPr>
        <a:xfrm rot="12225597">
          <a:off x="3272225" y="1605726"/>
          <a:ext cx="39230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92309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2E2A2A-997C-4C5F-A1FD-0098699CAD03}">
      <dsp:nvSpPr>
        <dsp:cNvPr id="0" name=""/>
        <dsp:cNvSpPr/>
      </dsp:nvSpPr>
      <dsp:spPr>
        <a:xfrm>
          <a:off x="1407466" y="394276"/>
          <a:ext cx="1881384" cy="1436617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900" kern="1200" dirty="0" smtClean="0"/>
            <a:t>كيف نقوم بإنجاز النقطة البحثية</a:t>
          </a:r>
          <a:endParaRPr lang="ar-EG" sz="2900" kern="1200" dirty="0"/>
        </a:p>
      </dsp:txBody>
      <dsp:txXfrm>
        <a:off x="1477596" y="464406"/>
        <a:ext cx="1741124" cy="129635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625B3D-F159-4F77-A42D-89603BB9DB41}">
      <dsp:nvSpPr>
        <dsp:cNvPr id="0" name=""/>
        <dsp:cNvSpPr/>
      </dsp:nvSpPr>
      <dsp:spPr>
        <a:xfrm rot="5400000">
          <a:off x="419411" y="785226"/>
          <a:ext cx="1223815" cy="147815"/>
        </a:xfrm>
        <a:prstGeom prst="rect">
          <a:avLst/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C346F5-AF79-4F5C-99A5-2EED60138BBC}">
      <dsp:nvSpPr>
        <dsp:cNvPr id="0" name=""/>
        <dsp:cNvSpPr/>
      </dsp:nvSpPr>
      <dsp:spPr>
        <a:xfrm>
          <a:off x="698849" y="1098"/>
          <a:ext cx="1642394" cy="985436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600" kern="1200" dirty="0" smtClean="0"/>
            <a:t>الملاحق </a:t>
          </a:r>
          <a:r>
            <a:rPr lang="en-US" sz="1600" kern="1200" dirty="0" smtClean="0"/>
            <a:t>Appendices</a:t>
          </a:r>
          <a:endParaRPr lang="ar-EG" sz="1600" kern="1200" dirty="0"/>
        </a:p>
      </dsp:txBody>
      <dsp:txXfrm>
        <a:off x="727711" y="29960"/>
        <a:ext cx="1584670" cy="927712"/>
      </dsp:txXfrm>
    </dsp:sp>
    <dsp:sp modelId="{9295E3CF-2681-40DE-88AE-AB3FBDD693A4}">
      <dsp:nvSpPr>
        <dsp:cNvPr id="0" name=""/>
        <dsp:cNvSpPr/>
      </dsp:nvSpPr>
      <dsp:spPr>
        <a:xfrm rot="5400000">
          <a:off x="419411" y="2017021"/>
          <a:ext cx="1223815" cy="147815"/>
        </a:xfrm>
        <a:prstGeom prst="rect">
          <a:avLst/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0752CD-07B2-400D-9718-A612E69694D3}">
      <dsp:nvSpPr>
        <dsp:cNvPr id="0" name=""/>
        <dsp:cNvSpPr/>
      </dsp:nvSpPr>
      <dsp:spPr>
        <a:xfrm>
          <a:off x="698849" y="1232894"/>
          <a:ext cx="1642394" cy="985436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600" kern="1200" smtClean="0"/>
            <a:t>المراجع</a:t>
          </a:r>
          <a:r>
            <a:rPr lang="en-US" sz="1600" kern="1200" smtClean="0"/>
            <a:t>References</a:t>
          </a:r>
          <a:endParaRPr lang="ar-EG" sz="1600" kern="1200"/>
        </a:p>
      </dsp:txBody>
      <dsp:txXfrm>
        <a:off x="727711" y="1261756"/>
        <a:ext cx="1584670" cy="927712"/>
      </dsp:txXfrm>
    </dsp:sp>
    <dsp:sp modelId="{992BD7C1-5D1E-42E6-839D-15571F3DC0C6}">
      <dsp:nvSpPr>
        <dsp:cNvPr id="0" name=""/>
        <dsp:cNvSpPr/>
      </dsp:nvSpPr>
      <dsp:spPr>
        <a:xfrm>
          <a:off x="1035308" y="2632919"/>
          <a:ext cx="2176403" cy="147815"/>
        </a:xfrm>
        <a:prstGeom prst="rect">
          <a:avLst/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FC6857-C4CB-40C9-8818-A0E752915A89}">
      <dsp:nvSpPr>
        <dsp:cNvPr id="0" name=""/>
        <dsp:cNvSpPr/>
      </dsp:nvSpPr>
      <dsp:spPr>
        <a:xfrm>
          <a:off x="698849" y="2464689"/>
          <a:ext cx="1642394" cy="985436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600" kern="1200" smtClean="0"/>
            <a:t>الخلاصة </a:t>
          </a:r>
          <a:r>
            <a:rPr lang="en-US" sz="1600" kern="1200" smtClean="0"/>
            <a:t>Conclusion</a:t>
          </a:r>
          <a:endParaRPr lang="ar-EG" sz="1600" kern="1200"/>
        </a:p>
      </dsp:txBody>
      <dsp:txXfrm>
        <a:off x="727711" y="2493551"/>
        <a:ext cx="1584670" cy="927712"/>
      </dsp:txXfrm>
    </dsp:sp>
    <dsp:sp modelId="{24A91050-B3DD-4A75-BD2E-B50ED76A4707}">
      <dsp:nvSpPr>
        <dsp:cNvPr id="0" name=""/>
        <dsp:cNvSpPr/>
      </dsp:nvSpPr>
      <dsp:spPr>
        <a:xfrm rot="16200000">
          <a:off x="2603795" y="2017021"/>
          <a:ext cx="1223815" cy="147815"/>
        </a:xfrm>
        <a:prstGeom prst="rect">
          <a:avLst/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051230-52C0-43E7-9A48-9A7524C3EBAD}">
      <dsp:nvSpPr>
        <dsp:cNvPr id="0" name=""/>
        <dsp:cNvSpPr/>
      </dsp:nvSpPr>
      <dsp:spPr>
        <a:xfrm>
          <a:off x="2883233" y="2464689"/>
          <a:ext cx="1642394" cy="985436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600" kern="1200" dirty="0" smtClean="0"/>
            <a:t>المناقشة </a:t>
          </a:r>
          <a:r>
            <a:rPr lang="en-US" sz="1600" kern="1200" dirty="0" smtClean="0"/>
            <a:t>Discussion</a:t>
          </a:r>
          <a:endParaRPr lang="ar-EG" sz="1600" kern="1200" dirty="0"/>
        </a:p>
      </dsp:txBody>
      <dsp:txXfrm>
        <a:off x="2912095" y="2493551"/>
        <a:ext cx="1584670" cy="927712"/>
      </dsp:txXfrm>
    </dsp:sp>
    <dsp:sp modelId="{050D33D5-C5F2-480D-9555-0B37460186C4}">
      <dsp:nvSpPr>
        <dsp:cNvPr id="0" name=""/>
        <dsp:cNvSpPr/>
      </dsp:nvSpPr>
      <dsp:spPr>
        <a:xfrm rot="16200000">
          <a:off x="2603795" y="785226"/>
          <a:ext cx="1223815" cy="147815"/>
        </a:xfrm>
        <a:prstGeom prst="rect">
          <a:avLst/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C7D9F3-BD8F-4A20-B190-E11E60783E55}">
      <dsp:nvSpPr>
        <dsp:cNvPr id="0" name=""/>
        <dsp:cNvSpPr/>
      </dsp:nvSpPr>
      <dsp:spPr>
        <a:xfrm>
          <a:off x="2883233" y="1232894"/>
          <a:ext cx="1642394" cy="985436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600" kern="1200" dirty="0" smtClean="0"/>
            <a:t>النتائج </a:t>
          </a:r>
          <a:r>
            <a:rPr lang="en-US" sz="1600" kern="1200" dirty="0" smtClean="0"/>
            <a:t>Results</a:t>
          </a:r>
          <a:endParaRPr lang="ar-EG" sz="1600" kern="1200" dirty="0"/>
        </a:p>
      </dsp:txBody>
      <dsp:txXfrm>
        <a:off x="2912095" y="1261756"/>
        <a:ext cx="1584670" cy="927712"/>
      </dsp:txXfrm>
    </dsp:sp>
    <dsp:sp modelId="{F8080CFF-24B7-421D-8536-7231CC97E35F}">
      <dsp:nvSpPr>
        <dsp:cNvPr id="0" name=""/>
        <dsp:cNvSpPr/>
      </dsp:nvSpPr>
      <dsp:spPr>
        <a:xfrm>
          <a:off x="3219693" y="169328"/>
          <a:ext cx="2176403" cy="147815"/>
        </a:xfrm>
        <a:prstGeom prst="rect">
          <a:avLst/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F5D1AF-4263-4C89-B80D-D4F8EC27EE1A}">
      <dsp:nvSpPr>
        <dsp:cNvPr id="0" name=""/>
        <dsp:cNvSpPr/>
      </dsp:nvSpPr>
      <dsp:spPr>
        <a:xfrm>
          <a:off x="2883233" y="1098"/>
          <a:ext cx="1642394" cy="985436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600" kern="1200" dirty="0" smtClean="0"/>
            <a:t>الطرق ( الوسائل) </a:t>
          </a:r>
          <a:r>
            <a:rPr lang="en-US" sz="1600" kern="1200" dirty="0" smtClean="0"/>
            <a:t>Methods</a:t>
          </a:r>
          <a:endParaRPr lang="ar-EG" sz="1600" kern="1200" dirty="0"/>
        </a:p>
      </dsp:txBody>
      <dsp:txXfrm>
        <a:off x="2912095" y="29960"/>
        <a:ext cx="1584670" cy="927712"/>
      </dsp:txXfrm>
    </dsp:sp>
    <dsp:sp modelId="{1080C800-86F9-4C59-A5EA-06CE3AF4D49B}">
      <dsp:nvSpPr>
        <dsp:cNvPr id="0" name=""/>
        <dsp:cNvSpPr/>
      </dsp:nvSpPr>
      <dsp:spPr>
        <a:xfrm rot="5400000">
          <a:off x="4788179" y="785226"/>
          <a:ext cx="1223815" cy="147815"/>
        </a:xfrm>
        <a:prstGeom prst="rect">
          <a:avLst/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531F57-5FAC-4B08-AD50-0AB80EA3C925}">
      <dsp:nvSpPr>
        <dsp:cNvPr id="0" name=""/>
        <dsp:cNvSpPr/>
      </dsp:nvSpPr>
      <dsp:spPr>
        <a:xfrm>
          <a:off x="5067618" y="1098"/>
          <a:ext cx="1642394" cy="985436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600" kern="1200" dirty="0" smtClean="0"/>
            <a:t>المقدمة </a:t>
          </a:r>
          <a:r>
            <a:rPr lang="en-US" sz="1600" kern="1200" dirty="0" smtClean="0"/>
            <a:t>Introduction</a:t>
          </a:r>
          <a:endParaRPr lang="ar-EG" sz="1600" kern="1200" dirty="0"/>
        </a:p>
      </dsp:txBody>
      <dsp:txXfrm>
        <a:off x="5096480" y="29960"/>
        <a:ext cx="1584670" cy="927712"/>
      </dsp:txXfrm>
    </dsp:sp>
    <dsp:sp modelId="{33A21CB7-38BE-46C1-823A-B364B696975A}">
      <dsp:nvSpPr>
        <dsp:cNvPr id="0" name=""/>
        <dsp:cNvSpPr/>
      </dsp:nvSpPr>
      <dsp:spPr>
        <a:xfrm rot="5397055">
          <a:off x="4815903" y="1989799"/>
          <a:ext cx="1169370" cy="147815"/>
        </a:xfrm>
        <a:prstGeom prst="rect">
          <a:avLst/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9DB44A-D9AE-4723-91F3-6888412E77B0}">
      <dsp:nvSpPr>
        <dsp:cNvPr id="0" name=""/>
        <dsp:cNvSpPr/>
      </dsp:nvSpPr>
      <dsp:spPr>
        <a:xfrm>
          <a:off x="5067618" y="1232894"/>
          <a:ext cx="1642394" cy="985436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600" kern="1200" smtClean="0"/>
            <a:t>الفكرة التجريدية </a:t>
          </a:r>
          <a:r>
            <a:rPr lang="en-US" sz="1600" kern="1200" smtClean="0"/>
            <a:t>Abstract</a:t>
          </a:r>
          <a:endParaRPr lang="ar-EG" sz="1600" kern="1200"/>
        </a:p>
      </dsp:txBody>
      <dsp:txXfrm>
        <a:off x="5096480" y="1261756"/>
        <a:ext cx="1584670" cy="927712"/>
      </dsp:txXfrm>
    </dsp:sp>
    <dsp:sp modelId="{6755B28B-1B0C-4F23-92AD-A07C66EA8C85}">
      <dsp:nvSpPr>
        <dsp:cNvPr id="0" name=""/>
        <dsp:cNvSpPr/>
      </dsp:nvSpPr>
      <dsp:spPr>
        <a:xfrm>
          <a:off x="5068620" y="2410244"/>
          <a:ext cx="1642394" cy="985436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600" kern="1200" dirty="0" smtClean="0"/>
            <a:t>العنوان </a:t>
          </a:r>
          <a:r>
            <a:rPr lang="en-US" sz="1600" kern="1200" dirty="0" smtClean="0"/>
            <a:t>Title</a:t>
          </a:r>
          <a:endParaRPr lang="ar-EG" sz="1600" kern="1200" dirty="0"/>
        </a:p>
      </dsp:txBody>
      <dsp:txXfrm>
        <a:off x="5097482" y="2439106"/>
        <a:ext cx="1584670" cy="9277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421151C-855E-43DC-96C7-F24099216817}" type="datetimeFigureOut">
              <a:rPr lang="ar-EG" smtClean="0"/>
              <a:pPr/>
              <a:t>27/06/1435</a:t>
            </a:fld>
            <a:endParaRPr lang="ar-EG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B0B1CDE-EAA5-4B81-96E9-D8910327CFAA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09799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9D5B7-37FE-4E6B-AFDA-0C566A45032E}" type="slidenum">
              <a:rPr lang="ar-EG" smtClean="0"/>
              <a:pPr/>
              <a:t>20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84233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9D5B7-37FE-4E6B-AFDA-0C566A45032E}" type="slidenum">
              <a:rPr lang="ar-EG" smtClean="0"/>
              <a:pPr/>
              <a:t>25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67648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8715-F2CF-4D03-AF79-6A4255954A67}" type="datetimeFigureOut">
              <a:rPr lang="ar-EG" smtClean="0"/>
              <a:pPr/>
              <a:t>27/06/1435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A4CF4-3A4C-4280-BB9C-6D9AD45F4079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16467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8715-F2CF-4D03-AF79-6A4255954A67}" type="datetimeFigureOut">
              <a:rPr lang="ar-EG" smtClean="0"/>
              <a:pPr/>
              <a:t>27/06/1435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A4CF4-3A4C-4280-BB9C-6D9AD45F4079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62914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8715-F2CF-4D03-AF79-6A4255954A67}" type="datetimeFigureOut">
              <a:rPr lang="ar-EG" smtClean="0"/>
              <a:pPr/>
              <a:t>27/06/1435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A4CF4-3A4C-4280-BB9C-6D9AD45F4079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6510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8715-F2CF-4D03-AF79-6A4255954A67}" type="datetimeFigureOut">
              <a:rPr lang="ar-EG" smtClean="0"/>
              <a:pPr/>
              <a:t>27/06/1435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A4CF4-3A4C-4280-BB9C-6D9AD45F4079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8892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8715-F2CF-4D03-AF79-6A4255954A67}" type="datetimeFigureOut">
              <a:rPr lang="ar-EG" smtClean="0"/>
              <a:pPr/>
              <a:t>27/06/1435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A4CF4-3A4C-4280-BB9C-6D9AD45F4079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1467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8715-F2CF-4D03-AF79-6A4255954A67}" type="datetimeFigureOut">
              <a:rPr lang="ar-EG" smtClean="0"/>
              <a:pPr/>
              <a:t>27/06/1435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A4CF4-3A4C-4280-BB9C-6D9AD45F4079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3350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8715-F2CF-4D03-AF79-6A4255954A67}" type="datetimeFigureOut">
              <a:rPr lang="ar-EG" smtClean="0"/>
              <a:pPr/>
              <a:t>27/06/1435</a:t>
            </a:fld>
            <a:endParaRPr lang="ar-EG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A4CF4-3A4C-4280-BB9C-6D9AD45F4079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03402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8715-F2CF-4D03-AF79-6A4255954A67}" type="datetimeFigureOut">
              <a:rPr lang="ar-EG" smtClean="0"/>
              <a:pPr/>
              <a:t>27/06/1435</a:t>
            </a:fld>
            <a:endParaRPr lang="ar-EG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A4CF4-3A4C-4280-BB9C-6D9AD45F4079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38820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8715-F2CF-4D03-AF79-6A4255954A67}" type="datetimeFigureOut">
              <a:rPr lang="ar-EG" smtClean="0"/>
              <a:pPr/>
              <a:t>27/06/1435</a:t>
            </a:fld>
            <a:endParaRPr lang="ar-EG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A4CF4-3A4C-4280-BB9C-6D9AD45F4079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636670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8715-F2CF-4D03-AF79-6A4255954A67}" type="datetimeFigureOut">
              <a:rPr lang="ar-EG" smtClean="0"/>
              <a:pPr/>
              <a:t>27/06/1435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A4CF4-3A4C-4280-BB9C-6D9AD45F4079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66883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8715-F2CF-4D03-AF79-6A4255954A67}" type="datetimeFigureOut">
              <a:rPr lang="ar-EG" smtClean="0"/>
              <a:pPr/>
              <a:t>27/06/1435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A4CF4-3A4C-4280-BB9C-6D9AD45F4079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653169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6000"/>
            <a:lum/>
          </a:blip>
          <a:srcRect/>
          <a:stretch>
            <a:fillRect t="-69000" b="-6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68715-F2CF-4D03-AF79-6A4255954A67}" type="datetimeFigureOut">
              <a:rPr lang="ar-EG" smtClean="0"/>
              <a:pPr/>
              <a:t>27/06/1435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A4CF4-3A4C-4280-BB9C-6D9AD45F4079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02024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42910" y="1142984"/>
            <a:ext cx="7772400" cy="1470025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ar-EG" sz="8800" b="1" dirty="0" smtClean="0">
                <a:ln>
                  <a:solidFill>
                    <a:srgbClr val="002060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Old Antic Decorative" pitchFamily="2" charset="-78"/>
              </a:rPr>
              <a:t>كيفية </a:t>
            </a:r>
            <a:r>
              <a:rPr lang="ar-SA" sz="8800" b="1" dirty="0" smtClean="0">
                <a:ln>
                  <a:solidFill>
                    <a:srgbClr val="002060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Old Antic Decorative" pitchFamily="2" charset="-78"/>
              </a:rPr>
              <a:t>إ</a:t>
            </a:r>
            <a:r>
              <a:rPr lang="ar-EG" sz="8800" b="1" dirty="0" smtClean="0">
                <a:ln>
                  <a:solidFill>
                    <a:srgbClr val="002060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Old Antic Decorative" pitchFamily="2" charset="-78"/>
              </a:rPr>
              <a:t>عداد ورقة بحثية</a:t>
            </a:r>
            <a:endParaRPr lang="ar-EG" sz="8800" b="1" dirty="0">
              <a:ln>
                <a:solidFill>
                  <a:srgbClr val="002060"/>
                </a:solidFill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Old Antic Decorative" pitchFamily="2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00166" y="3143248"/>
            <a:ext cx="6400800" cy="1752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ar-EG" sz="4400" dirty="0" smtClean="0">
                <a:solidFill>
                  <a:schemeClr val="accent6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إعداد</a:t>
            </a:r>
            <a:r>
              <a:rPr lang="ar-EG" sz="4800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</a:t>
            </a:r>
            <a:r>
              <a:rPr lang="ar-EG" sz="5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ea typeface="Arial Unicode MS" pitchFamily="34" charset="-128"/>
                <a:cs typeface="Andalus" pitchFamily="18" charset="-78"/>
              </a:rPr>
              <a:t>د/زينب عبد الحافظ     </a:t>
            </a:r>
            <a:endParaRPr lang="ar-SA" sz="54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itchFamily="18" charset="-78"/>
              <a:ea typeface="Arial Unicode MS" pitchFamily="34" charset="-128"/>
              <a:cs typeface="Andalus" pitchFamily="18" charset="-78"/>
            </a:endParaRPr>
          </a:p>
          <a:p>
            <a:pPr>
              <a:spcBef>
                <a:spcPts val="0"/>
              </a:spcBef>
            </a:pPr>
            <a:r>
              <a:rPr lang="ar-SA" sz="2800" dirty="0" smtClean="0">
                <a:solidFill>
                  <a:schemeClr val="accent6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أ</a:t>
            </a:r>
            <a:r>
              <a:rPr lang="ar-EG" sz="28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ستاذ</a:t>
            </a:r>
            <a:r>
              <a:rPr lang="ar-EG" sz="28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مساعد بقسم الاقتصاد المنزلي</a:t>
            </a:r>
            <a:endParaRPr lang="ar-EG" sz="28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3264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75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75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357158" y="1428736"/>
            <a:ext cx="8194151" cy="500066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ar-EG" sz="3600" dirty="0">
                <a:solidFill>
                  <a:schemeClr val="tx1"/>
                </a:solidFill>
              </a:rPr>
              <a:t>الطرق </a:t>
            </a:r>
            <a:r>
              <a:rPr lang="ar-SA" sz="3600" dirty="0" smtClean="0">
                <a:solidFill>
                  <a:schemeClr val="tx1"/>
                </a:solidFill>
              </a:rPr>
              <a:t>و</a:t>
            </a:r>
            <a:r>
              <a:rPr lang="ar-EG" sz="3600" dirty="0" smtClean="0">
                <a:solidFill>
                  <a:schemeClr val="tx1"/>
                </a:solidFill>
              </a:rPr>
              <a:t>هي </a:t>
            </a:r>
            <a:r>
              <a:rPr lang="ar-EG" sz="3600" dirty="0">
                <a:solidFill>
                  <a:schemeClr val="tx1"/>
                </a:solidFill>
              </a:rPr>
              <a:t>الوحدة التي تصف خطوات التجربة </a:t>
            </a:r>
            <a:r>
              <a:rPr lang="ar-EG" sz="3600" dirty="0" smtClean="0">
                <a:solidFill>
                  <a:schemeClr val="tx1"/>
                </a:solidFill>
              </a:rPr>
              <a:t>وتتلخص </a:t>
            </a:r>
            <a:r>
              <a:rPr lang="ar-EG" sz="3600" dirty="0">
                <a:solidFill>
                  <a:schemeClr val="tx1"/>
                </a:solidFill>
              </a:rPr>
              <a:t>في النقاط </a:t>
            </a:r>
            <a:r>
              <a:rPr lang="ar-EG" sz="3600" dirty="0" smtClean="0">
                <a:solidFill>
                  <a:schemeClr val="tx1"/>
                </a:solidFill>
              </a:rPr>
              <a:t>التالية:</a:t>
            </a:r>
            <a:endParaRPr lang="ar-EG" sz="3600" dirty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ar-EG" sz="2600" dirty="0" smtClean="0">
                <a:solidFill>
                  <a:schemeClr val="accent5">
                    <a:lumMod val="75000"/>
                  </a:schemeClr>
                </a:solidFill>
              </a:rPr>
              <a:t>1-</a:t>
            </a:r>
            <a:r>
              <a:rPr lang="ar-EG" sz="35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ar-EG" sz="3000" dirty="0" smtClean="0">
                <a:solidFill>
                  <a:schemeClr val="accent5">
                    <a:lumMod val="75000"/>
                  </a:schemeClr>
                </a:solidFill>
              </a:rPr>
              <a:t>شرح كل خطوة تم عملها وماهي المتغيرات المقاسة ولماذا.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ar-EG" sz="3000" dirty="0" smtClean="0">
                <a:solidFill>
                  <a:schemeClr val="accent5">
                    <a:lumMod val="75000"/>
                  </a:schemeClr>
                </a:solidFill>
              </a:rPr>
              <a:t>2- ذكر الملاحظات توازيا مع ذكر خطوة العمل.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ar-EG" sz="3000" dirty="0" smtClean="0">
                <a:solidFill>
                  <a:schemeClr val="accent5">
                    <a:lumMod val="75000"/>
                  </a:schemeClr>
                </a:solidFill>
              </a:rPr>
              <a:t>3- </a:t>
            </a:r>
            <a:r>
              <a:rPr lang="ar-SA" sz="3000" dirty="0" smtClean="0">
                <a:solidFill>
                  <a:schemeClr val="accent5">
                    <a:lumMod val="75000"/>
                  </a:schemeClr>
                </a:solidFill>
              </a:rPr>
              <a:t>الاستشهاد </a:t>
            </a:r>
            <a:r>
              <a:rPr lang="ar-SA" sz="3000" dirty="0" err="1" smtClean="0">
                <a:solidFill>
                  <a:schemeClr val="accent5">
                    <a:lumMod val="75000"/>
                  </a:schemeClr>
                </a:solidFill>
              </a:rPr>
              <a:t>ب</a:t>
            </a:r>
            <a:r>
              <a:rPr lang="ar-EG" sz="3000" dirty="0" smtClean="0">
                <a:solidFill>
                  <a:schemeClr val="accent5">
                    <a:lumMod val="75000"/>
                  </a:schemeClr>
                </a:solidFill>
              </a:rPr>
              <a:t>المعادلات </a:t>
            </a:r>
            <a:r>
              <a:rPr lang="ar-EG" sz="3000" dirty="0">
                <a:solidFill>
                  <a:schemeClr val="accent5">
                    <a:lumMod val="75000"/>
                  </a:schemeClr>
                </a:solidFill>
              </a:rPr>
              <a:t>الرياضية </a:t>
            </a:r>
            <a:r>
              <a:rPr lang="ar-SA" sz="3000" dirty="0" smtClean="0">
                <a:solidFill>
                  <a:schemeClr val="accent5">
                    <a:lumMod val="75000"/>
                  </a:schemeClr>
                </a:solidFill>
              </a:rPr>
              <a:t>والاختبارات </a:t>
            </a:r>
            <a:r>
              <a:rPr lang="ar-SA" sz="3000" dirty="0" err="1" smtClean="0">
                <a:solidFill>
                  <a:schemeClr val="accent5">
                    <a:lumMod val="75000"/>
                  </a:schemeClr>
                </a:solidFill>
              </a:rPr>
              <a:t>الاحصائية</a:t>
            </a:r>
            <a:r>
              <a:rPr lang="ar-EG" sz="30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ar-EG" sz="30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ar-EG" sz="3000" dirty="0" smtClean="0">
                <a:solidFill>
                  <a:schemeClr val="accent5">
                    <a:lumMod val="75000"/>
                  </a:schemeClr>
                </a:solidFill>
              </a:rPr>
              <a:t>4- </a:t>
            </a:r>
            <a:r>
              <a:rPr lang="ar-EG" sz="3000" dirty="0">
                <a:solidFill>
                  <a:schemeClr val="accent5">
                    <a:lumMod val="75000"/>
                  </a:schemeClr>
                </a:solidFill>
              </a:rPr>
              <a:t>مراعاة ذكر الخطوات دون استخدام المبني </a:t>
            </a:r>
            <a:r>
              <a:rPr lang="ar-EG" sz="3000" dirty="0" smtClean="0">
                <a:solidFill>
                  <a:schemeClr val="accent5">
                    <a:lumMod val="75000"/>
                  </a:schemeClr>
                </a:solidFill>
              </a:rPr>
              <a:t>للمجهول.</a:t>
            </a:r>
            <a:endParaRPr lang="ar-EG" sz="30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ar-EG" sz="3000" dirty="0" smtClean="0">
                <a:solidFill>
                  <a:schemeClr val="accent5">
                    <a:lumMod val="75000"/>
                  </a:schemeClr>
                </a:solidFill>
              </a:rPr>
              <a:t>5- </a:t>
            </a:r>
            <a:r>
              <a:rPr lang="ar-SA" sz="3000" dirty="0" smtClean="0">
                <a:solidFill>
                  <a:schemeClr val="accent5">
                    <a:lumMod val="75000"/>
                  </a:schemeClr>
                </a:solidFill>
              </a:rPr>
              <a:t>الوصف الدقيق للمعدات والأساليب المستخدمة</a:t>
            </a:r>
            <a:r>
              <a:rPr lang="ar-EG" sz="30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ar-EG" sz="3000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ar-EG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E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itchFamily="34" charset="-79"/>
                <a:cs typeface="Farsi Simple Outline" pitchFamily="2" charset="-78"/>
              </a:rPr>
              <a:t>(4)الطرق </a:t>
            </a:r>
            <a:r>
              <a:rPr lang="ar-E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itchFamily="34" charset="-79"/>
                <a:cs typeface="Farsi Simple Outline" pitchFamily="2" charset="-78"/>
              </a:rPr>
              <a:t>( الوسائل)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itchFamily="34" charset="-79"/>
                <a:cs typeface="Farsi Simple Outline" pitchFamily="2" charset="-78"/>
              </a:rPr>
              <a:t>Methods</a:t>
            </a:r>
            <a:endParaRPr lang="ar-E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sha" pitchFamily="34" charset="-79"/>
              <a:cs typeface="Farsi Simple Outline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28211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000"/>
                            </p:stCondLst>
                            <p:childTnLst>
                              <p:par>
                                <p:cTn id="4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spcBef>
                <a:spcPts val="0"/>
              </a:spcBef>
              <a:buNone/>
            </a:pPr>
            <a:r>
              <a:rPr lang="ar-SA" sz="4800" dirty="0" smtClean="0">
                <a:solidFill>
                  <a:schemeClr val="tx1"/>
                </a:solidFill>
              </a:rPr>
              <a:t>وظيفتها تلخيص الاتجاهات العامة ونتائ</a:t>
            </a:r>
            <a:r>
              <a:rPr lang="ar-SA" sz="4800" dirty="0" smtClean="0"/>
              <a:t>ج التجربة دون التعليق عليها</a:t>
            </a:r>
            <a:r>
              <a:rPr lang="ar-EG" sz="4800" dirty="0" smtClean="0">
                <a:solidFill>
                  <a:schemeClr val="tx1"/>
                </a:solidFill>
              </a:rPr>
              <a:t>.</a:t>
            </a:r>
            <a:endParaRPr lang="ar-EG" sz="4800" dirty="0">
              <a:solidFill>
                <a:schemeClr val="tx1"/>
              </a:solidFill>
            </a:endParaRPr>
          </a:p>
          <a:p>
            <a:endParaRPr lang="ar-EG" dirty="0"/>
          </a:p>
          <a:p>
            <a:endParaRPr lang="ar-EG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E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itchFamily="34" charset="-79"/>
                <a:cs typeface="Farsi Simple Outline" pitchFamily="2" charset="-78"/>
              </a:rPr>
              <a:t>(5)النتائج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itchFamily="34" charset="-79"/>
                <a:cs typeface="Farsi Simple Outline" pitchFamily="2" charset="-78"/>
              </a:rPr>
              <a:t>Results</a:t>
            </a:r>
            <a:endParaRPr lang="ar-E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sha" pitchFamily="34" charset="-79"/>
              <a:cs typeface="Farsi Simple Outline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26500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827584" y="1700808"/>
            <a:ext cx="7408333" cy="47525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ar-EG" sz="3000" dirty="0" smtClean="0">
                <a:solidFill>
                  <a:schemeClr val="tx1"/>
                </a:solidFill>
              </a:rPr>
              <a:t>المناقشة وظيفتها تحليل البيانات وربطها مع الدراسات الأخرى </a:t>
            </a:r>
            <a:r>
              <a:rPr lang="ar-SA" sz="3000" dirty="0" smtClean="0"/>
              <a:t>و</a:t>
            </a:r>
            <a:r>
              <a:rPr lang="ar-SA" sz="3000" dirty="0" smtClean="0">
                <a:solidFill>
                  <a:schemeClr val="tx1"/>
                </a:solidFill>
              </a:rPr>
              <a:t>نقصد</a:t>
            </a:r>
            <a:r>
              <a:rPr lang="ar-EG" sz="3000" dirty="0" smtClean="0">
                <a:solidFill>
                  <a:schemeClr val="tx1"/>
                </a:solidFill>
              </a:rPr>
              <a:t> </a:t>
            </a:r>
            <a:r>
              <a:rPr lang="ar-SA" sz="3000" dirty="0" smtClean="0">
                <a:solidFill>
                  <a:schemeClr val="tx1"/>
                </a:solidFill>
              </a:rPr>
              <a:t>ب</a:t>
            </a:r>
            <a:r>
              <a:rPr lang="ar-EG" sz="3000" dirty="0" smtClean="0">
                <a:solidFill>
                  <a:schemeClr val="tx1"/>
                </a:solidFill>
              </a:rPr>
              <a:t>التحليل هنا تقييم النتائج مع موضوع الدراسة أو النظرية ويمكن تلخيصها في النقاط التالية:</a:t>
            </a:r>
            <a:endParaRPr lang="ar-EG" dirty="0" smtClean="0"/>
          </a:p>
          <a:p>
            <a:pPr>
              <a:buNone/>
            </a:pPr>
            <a:r>
              <a:rPr lang="ar-EG" sz="2800" dirty="0" smtClean="0">
                <a:solidFill>
                  <a:schemeClr val="accent5">
                    <a:lumMod val="75000"/>
                  </a:schemeClr>
                </a:solidFill>
              </a:rPr>
              <a:t>1-المناقشة </a:t>
            </a:r>
            <a:r>
              <a:rPr lang="ar-EG" sz="2800" dirty="0">
                <a:solidFill>
                  <a:schemeClr val="accent5">
                    <a:lumMod val="75000"/>
                  </a:schemeClr>
                </a:solidFill>
              </a:rPr>
              <a:t>يجب أن تتضمن على الأقل </a:t>
            </a:r>
            <a:r>
              <a:rPr lang="ar-EG" sz="2800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  <a:endParaRPr lang="ar-EG" sz="2800" dirty="0">
              <a:solidFill>
                <a:schemeClr val="accent5">
                  <a:lumMod val="75000"/>
                </a:schemeClr>
              </a:solidFill>
            </a:endParaRPr>
          </a:p>
          <a:p>
            <a:pPr marL="581343" lvl="2" indent="0">
              <a:buNone/>
            </a:pPr>
            <a:r>
              <a:rPr lang="ar-EG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أ- العلاقة بين النتائج و النظرية الأصلية  .                                                                                           ب- التحقق </a:t>
            </a:r>
            <a:r>
              <a:rPr lang="ar-EG" sz="28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من النتائج من خلال مقارنتها بالدراسات السابقة  </a:t>
            </a:r>
            <a:r>
              <a:rPr lang="ar-EG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.                                                                     ج-شرح </a:t>
            </a:r>
            <a:r>
              <a:rPr lang="ar-EG" sz="28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النتائج و الملاحظات غير </a:t>
            </a:r>
            <a:r>
              <a:rPr lang="ar-EG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المتوقعة.</a:t>
            </a:r>
            <a:endParaRPr lang="ar-EG" sz="28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ar-EG" sz="2800" dirty="0" smtClean="0">
                <a:solidFill>
                  <a:schemeClr val="accent5">
                    <a:lumMod val="75000"/>
                  </a:schemeClr>
                </a:solidFill>
              </a:rPr>
              <a:t>2- </a:t>
            </a:r>
            <a:r>
              <a:rPr lang="ar-EG" sz="2800" dirty="0">
                <a:solidFill>
                  <a:schemeClr val="accent5">
                    <a:lumMod val="75000"/>
                  </a:schemeClr>
                </a:solidFill>
              </a:rPr>
              <a:t>تجنب التكرار بين النتائج و المناقشة بمعنى عدم تكرار الوصف التفصيلي للنتائج أثناء </a:t>
            </a:r>
            <a:r>
              <a:rPr lang="ar-EG" sz="2800" dirty="0" smtClean="0">
                <a:solidFill>
                  <a:schemeClr val="accent5">
                    <a:lumMod val="75000"/>
                  </a:schemeClr>
                </a:solidFill>
              </a:rPr>
              <a:t>المناقشة.</a:t>
            </a:r>
            <a:endParaRPr lang="ar-EG" sz="2800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ar-EG" sz="2800" dirty="0" smtClean="0">
                <a:solidFill>
                  <a:schemeClr val="accent5">
                    <a:lumMod val="75000"/>
                  </a:schemeClr>
                </a:solidFill>
              </a:rPr>
              <a:t>3- </a:t>
            </a:r>
            <a:r>
              <a:rPr lang="ar-EG" sz="2800" dirty="0">
                <a:solidFill>
                  <a:schemeClr val="accent5">
                    <a:lumMod val="75000"/>
                  </a:schemeClr>
                </a:solidFill>
              </a:rPr>
              <a:t>ختم المناقشة بذكر النقاط الأساسية العلمية التي تهم القارئ بهدف الوصول </a:t>
            </a:r>
            <a:r>
              <a:rPr lang="ar-SA" sz="2800" dirty="0" smtClean="0">
                <a:solidFill>
                  <a:schemeClr val="accent5">
                    <a:lumMod val="75000"/>
                  </a:schemeClr>
                </a:solidFill>
              </a:rPr>
              <a:t>إ</a:t>
            </a:r>
            <a:r>
              <a:rPr lang="ar-EG" sz="2800" dirty="0" err="1" smtClean="0">
                <a:solidFill>
                  <a:schemeClr val="accent5">
                    <a:lumMod val="75000"/>
                  </a:schemeClr>
                </a:solidFill>
              </a:rPr>
              <a:t>لى</a:t>
            </a:r>
            <a:r>
              <a:rPr lang="ar-EG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ar-EG" sz="2800" dirty="0">
                <a:solidFill>
                  <a:schemeClr val="accent5">
                    <a:lumMod val="75000"/>
                  </a:schemeClr>
                </a:solidFill>
              </a:rPr>
              <a:t>الفكرة المراد </a:t>
            </a:r>
            <a:r>
              <a:rPr lang="ar-EG" sz="2800" dirty="0" smtClean="0">
                <a:solidFill>
                  <a:schemeClr val="accent5">
                    <a:lumMod val="75000"/>
                  </a:schemeClr>
                </a:solidFill>
              </a:rPr>
              <a:t>توضيحها.</a:t>
            </a:r>
            <a:endParaRPr lang="ar-EG" sz="28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ar-EG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E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itchFamily="34" charset="-79"/>
                <a:cs typeface="Farsi Simple Outline" pitchFamily="2" charset="-78"/>
              </a:rPr>
              <a:t>(6)المناقشة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itchFamily="34" charset="-79"/>
                <a:cs typeface="Farsi Simple Outline" pitchFamily="2" charset="-78"/>
              </a:rPr>
              <a:t>Discussion </a:t>
            </a:r>
            <a:endParaRPr lang="ar-E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sha" pitchFamily="34" charset="-79"/>
              <a:cs typeface="Farsi Simple Outline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04224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571472" y="1357298"/>
            <a:ext cx="8051275" cy="5000660"/>
          </a:xfrm>
        </p:spPr>
        <p:txBody>
          <a:bodyPr>
            <a:normAutofit fontScale="92500" lnSpcReduction="10000"/>
          </a:bodyPr>
          <a:lstStyle/>
          <a:p>
            <a:pPr marL="0" lvl="1" indent="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ar-EG" sz="3400" dirty="0" smtClean="0">
                <a:solidFill>
                  <a:schemeClr val="tx1"/>
                </a:solidFill>
              </a:rPr>
              <a:t>يتم من خلالها عرض </a:t>
            </a:r>
            <a:r>
              <a:rPr lang="ar-SA" sz="3400" dirty="0" smtClean="0">
                <a:solidFill>
                  <a:schemeClr val="tx1"/>
                </a:solidFill>
              </a:rPr>
              <a:t>أ</a:t>
            </a:r>
            <a:r>
              <a:rPr lang="ar-EG" sz="3400" dirty="0" smtClean="0">
                <a:solidFill>
                  <a:schemeClr val="tx1"/>
                </a:solidFill>
              </a:rPr>
              <a:t>هم ما توصل </a:t>
            </a:r>
            <a:r>
              <a:rPr lang="ar-SA" sz="3400" dirty="0" err="1" smtClean="0"/>
              <a:t>إ</a:t>
            </a:r>
            <a:r>
              <a:rPr lang="ar-EG" sz="3400" dirty="0" smtClean="0">
                <a:solidFill>
                  <a:schemeClr val="tx1"/>
                </a:solidFill>
              </a:rPr>
              <a:t>لي</a:t>
            </a:r>
            <a:r>
              <a:rPr lang="ar-SA" sz="3400" dirty="0" smtClean="0">
                <a:solidFill>
                  <a:schemeClr val="tx1"/>
                </a:solidFill>
              </a:rPr>
              <a:t>ه</a:t>
            </a:r>
            <a:r>
              <a:rPr lang="ar-EG" sz="3400" dirty="0" smtClean="0">
                <a:solidFill>
                  <a:schemeClr val="tx1"/>
                </a:solidFill>
              </a:rPr>
              <a:t> الباحث من نتائج في نقاط محددة.</a:t>
            </a:r>
            <a:endParaRPr lang="ar-EG" sz="3400" dirty="0">
              <a:solidFill>
                <a:schemeClr val="tx1"/>
              </a:solidFill>
            </a:endParaRPr>
          </a:p>
          <a:p>
            <a:pPr marL="0" lvl="1" indent="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ar-EG" sz="3400" dirty="0">
                <a:solidFill>
                  <a:schemeClr val="tx1"/>
                </a:solidFill>
              </a:rPr>
              <a:t>تحليل وبيان أسباب تلك النتائج التي توصل  إليها الباحث وبيان علاقتها بالمتغيرات المختلفة </a:t>
            </a:r>
            <a:endParaRPr lang="ar-EG" sz="3400" dirty="0" smtClean="0">
              <a:solidFill>
                <a:schemeClr val="tx1"/>
              </a:solidFill>
            </a:endParaRPr>
          </a:p>
          <a:p>
            <a:pPr marL="0" lvl="1" indent="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ar-EG" sz="3400" dirty="0" smtClean="0">
                <a:solidFill>
                  <a:schemeClr val="tx1"/>
                </a:solidFill>
              </a:rPr>
              <a:t>مقارنة نتيجته </a:t>
            </a:r>
            <a:r>
              <a:rPr lang="ar-EG" sz="3400" dirty="0">
                <a:solidFill>
                  <a:schemeClr val="tx1"/>
                </a:solidFill>
              </a:rPr>
              <a:t>بنتيجة غيره من الباحثين </a:t>
            </a:r>
            <a:r>
              <a:rPr lang="ar-EG" sz="3400" dirty="0" smtClean="0">
                <a:solidFill>
                  <a:schemeClr val="tx1"/>
                </a:solidFill>
              </a:rPr>
              <a:t>.</a:t>
            </a:r>
          </a:p>
          <a:p>
            <a:pPr marL="0" lvl="1" indent="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ar-EG" sz="3400" dirty="0" smtClean="0">
                <a:solidFill>
                  <a:schemeClr val="tx1"/>
                </a:solidFill>
              </a:rPr>
              <a:t>وضع مقترحات وتوصيات لإكمال الموضوع أو فروعه على يد باحث آخر . </a:t>
            </a:r>
            <a:endParaRPr lang="ar-EG" sz="3400" dirty="0">
              <a:solidFill>
                <a:schemeClr val="tx1"/>
              </a:solidFill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E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itchFamily="34" charset="-79"/>
                <a:cs typeface="Farsi Simple Outline" pitchFamily="2" charset="-78"/>
              </a:rPr>
              <a:t>(7)الخلاصة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itchFamily="34" charset="-79"/>
                <a:cs typeface="Farsi Simple Outline" pitchFamily="2" charset="-78"/>
              </a:rPr>
              <a:t>Conclusion</a:t>
            </a:r>
            <a:endParaRPr lang="ar-E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sha" pitchFamily="34" charset="-79"/>
              <a:cs typeface="Farsi Simple Outline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65069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5" presetClass="emph" presetSubtype="0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9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300"/>
                            </p:stCondLst>
                            <p:childTnLst>
                              <p:par>
                                <p:cTn id="11" presetID="15" presetClass="emph" presetSubtype="0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175"/>
                            </p:stCondLst>
                            <p:childTnLst>
                              <p:par>
                                <p:cTn id="14" presetID="15" presetClass="emph" presetSubtype="0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5" dur="indefinite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5" presetClass="emph" presetSubtype="0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28596" y="1357298"/>
            <a:ext cx="8265589" cy="5000660"/>
          </a:xfrm>
        </p:spPr>
        <p:txBody>
          <a:bodyPr>
            <a:normAutofit fontScale="92500"/>
          </a:bodyPr>
          <a:lstStyle/>
          <a:p>
            <a:pPr marL="301943" lvl="1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ar-EG" sz="2800" dirty="0">
                <a:solidFill>
                  <a:schemeClr val="tx1"/>
                </a:solidFill>
              </a:rPr>
              <a:t>يتم من خلالها ذكر المراجع التي استند </a:t>
            </a:r>
            <a:r>
              <a:rPr lang="ar-SA" sz="2800" dirty="0" smtClean="0">
                <a:solidFill>
                  <a:schemeClr val="tx1"/>
                </a:solidFill>
              </a:rPr>
              <a:t>إ</a:t>
            </a:r>
            <a:r>
              <a:rPr lang="ar-EG" sz="2800" dirty="0" smtClean="0">
                <a:solidFill>
                  <a:schemeClr val="tx1"/>
                </a:solidFill>
              </a:rPr>
              <a:t>ليها </a:t>
            </a:r>
            <a:r>
              <a:rPr lang="ar-EG" sz="2800" dirty="0">
                <a:solidFill>
                  <a:schemeClr val="tx1"/>
                </a:solidFill>
              </a:rPr>
              <a:t>الباحث أثناء كتابة الورقة البحثية و تشمل المراجع العلمية و الصحف العلمية الدولية والمواقع المتخصصة على شبكة </a:t>
            </a:r>
            <a:r>
              <a:rPr lang="ar-EG" sz="2800" dirty="0" err="1" smtClean="0">
                <a:solidFill>
                  <a:schemeClr val="tx1"/>
                </a:solidFill>
              </a:rPr>
              <a:t>ال</a:t>
            </a:r>
            <a:r>
              <a:rPr lang="ar-SA" sz="2800" dirty="0" smtClean="0">
                <a:solidFill>
                  <a:schemeClr val="tx1"/>
                </a:solidFill>
              </a:rPr>
              <a:t>إ</a:t>
            </a:r>
            <a:r>
              <a:rPr lang="ar-EG" sz="2800" dirty="0" err="1" smtClean="0">
                <a:solidFill>
                  <a:schemeClr val="tx1"/>
                </a:solidFill>
              </a:rPr>
              <a:t>نترنت</a:t>
            </a:r>
            <a:r>
              <a:rPr lang="ar-EG" sz="2800" dirty="0" smtClean="0">
                <a:solidFill>
                  <a:schemeClr val="tx1"/>
                </a:solidFill>
              </a:rPr>
              <a:t> </a:t>
            </a:r>
            <a:r>
              <a:rPr lang="ar-EG" sz="2800" dirty="0">
                <a:solidFill>
                  <a:schemeClr val="tx1"/>
                </a:solidFill>
              </a:rPr>
              <a:t>و ينبغي أن تشمل اسم المؤلف ، العنوان ، تاريخ </a:t>
            </a:r>
            <a:r>
              <a:rPr lang="ar-EG" sz="2800" dirty="0" smtClean="0">
                <a:solidFill>
                  <a:schemeClr val="tx1"/>
                </a:solidFill>
              </a:rPr>
              <a:t>النشر وأرقام </a:t>
            </a:r>
            <a:r>
              <a:rPr lang="ar-EG" sz="2800" dirty="0">
                <a:solidFill>
                  <a:schemeClr val="tx1"/>
                </a:solidFill>
              </a:rPr>
              <a:t>الصفحات بحيث يمكن العثور على </a:t>
            </a:r>
            <a:r>
              <a:rPr lang="ar-EG" sz="2800" dirty="0" smtClean="0">
                <a:solidFill>
                  <a:schemeClr val="tx1"/>
                </a:solidFill>
              </a:rPr>
              <a:t>المعلومات</a:t>
            </a:r>
            <a:r>
              <a:rPr lang="ar-SA" sz="2800" dirty="0" smtClean="0">
                <a:solidFill>
                  <a:schemeClr val="tx1"/>
                </a:solidFill>
              </a:rPr>
              <a:t> بسهولة</a:t>
            </a:r>
            <a:r>
              <a:rPr lang="ar-EG" sz="2800" dirty="0" smtClean="0">
                <a:solidFill>
                  <a:schemeClr val="tx1"/>
                </a:solidFill>
              </a:rPr>
              <a:t>.</a:t>
            </a:r>
            <a:endParaRPr lang="ar-EG" sz="2800" dirty="0">
              <a:solidFill>
                <a:schemeClr val="tx1"/>
              </a:solidFill>
            </a:endParaRPr>
          </a:p>
          <a:p>
            <a:pPr indent="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ar-EG" sz="2800" dirty="0" smtClean="0">
                <a:solidFill>
                  <a:schemeClr val="accent5">
                    <a:lumMod val="75000"/>
                  </a:schemeClr>
                </a:solidFill>
              </a:rPr>
              <a:t>المجلات العلمية يجب </a:t>
            </a:r>
            <a:r>
              <a:rPr lang="ar-EG" sz="2800" dirty="0">
                <a:solidFill>
                  <a:schemeClr val="accent5">
                    <a:lumMod val="75000"/>
                  </a:schemeClr>
                </a:solidFill>
              </a:rPr>
              <a:t>أن تشمل اسم المؤلف ، عنوان المجلة ، رقم </a:t>
            </a:r>
            <a:r>
              <a:rPr lang="ar-EG" sz="2800" dirty="0" smtClean="0">
                <a:solidFill>
                  <a:schemeClr val="accent5">
                    <a:lumMod val="75000"/>
                  </a:schemeClr>
                </a:solidFill>
              </a:rPr>
              <a:t>العدد</a:t>
            </a:r>
            <a:r>
              <a:rPr lang="ar-EG" sz="2800" dirty="0">
                <a:solidFill>
                  <a:schemeClr val="accent5">
                    <a:lumMod val="75000"/>
                  </a:schemeClr>
                </a:solidFill>
              </a:rPr>
              <a:t>، </a:t>
            </a:r>
            <a:r>
              <a:rPr lang="ar-EG" sz="2800" dirty="0" smtClean="0">
                <a:solidFill>
                  <a:schemeClr val="accent5">
                    <a:lumMod val="75000"/>
                  </a:schemeClr>
                </a:solidFill>
              </a:rPr>
              <a:t>تاريخ </a:t>
            </a:r>
            <a:r>
              <a:rPr lang="ar-EG" sz="2800" dirty="0" err="1" smtClean="0">
                <a:solidFill>
                  <a:schemeClr val="accent5">
                    <a:lumMod val="75000"/>
                  </a:schemeClr>
                </a:solidFill>
              </a:rPr>
              <a:t>ال</a:t>
            </a:r>
            <a:r>
              <a:rPr lang="ar-SA" sz="2800" dirty="0" smtClean="0">
                <a:solidFill>
                  <a:schemeClr val="accent5">
                    <a:lumMod val="75000"/>
                  </a:schemeClr>
                </a:solidFill>
              </a:rPr>
              <a:t>إ</a:t>
            </a:r>
            <a:r>
              <a:rPr lang="ar-EG" sz="2800" dirty="0" err="1" smtClean="0">
                <a:solidFill>
                  <a:schemeClr val="accent5">
                    <a:lumMod val="75000"/>
                  </a:schemeClr>
                </a:solidFill>
              </a:rPr>
              <a:t>صدار</a:t>
            </a:r>
            <a:r>
              <a:rPr lang="ar-EG" sz="2800" dirty="0" smtClean="0">
                <a:solidFill>
                  <a:schemeClr val="accent5">
                    <a:lumMod val="75000"/>
                  </a:schemeClr>
                </a:solidFill>
              </a:rPr>
              <a:t> وعنوان الموضوع.</a:t>
            </a:r>
            <a:endParaRPr lang="ar-EG" sz="2800" dirty="0">
              <a:solidFill>
                <a:schemeClr val="accent5">
                  <a:lumMod val="75000"/>
                </a:schemeClr>
              </a:solidFill>
            </a:endParaRPr>
          </a:p>
          <a:p>
            <a:pPr indent="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ar-EG" sz="2800" dirty="0" smtClean="0">
                <a:solidFill>
                  <a:schemeClr val="accent5">
                    <a:lumMod val="75000"/>
                  </a:schemeClr>
                </a:solidFill>
              </a:rPr>
              <a:t>الموقع </a:t>
            </a:r>
            <a:r>
              <a:rPr lang="ar-EG" sz="2800" dirty="0">
                <a:solidFill>
                  <a:schemeClr val="accent5">
                    <a:lumMod val="75000"/>
                  </a:schemeClr>
                </a:solidFill>
              </a:rPr>
              <a:t>على شبكة الانترنت يجب وضع عنوان الموقع بالضبط ، </a:t>
            </a:r>
            <a:r>
              <a:rPr lang="ar-EG" sz="2800" dirty="0" smtClean="0">
                <a:solidFill>
                  <a:schemeClr val="accent5">
                    <a:lumMod val="75000"/>
                  </a:schemeClr>
                </a:solidFill>
              </a:rPr>
              <a:t>وتاريخ</a:t>
            </a:r>
            <a:r>
              <a:rPr lang="ar-SA" sz="2800" dirty="0" smtClean="0">
                <a:solidFill>
                  <a:schemeClr val="accent5">
                    <a:lumMod val="75000"/>
                  </a:schemeClr>
                </a:solidFill>
              </a:rPr>
              <a:t> النشر</a:t>
            </a:r>
            <a:r>
              <a:rPr lang="ar-EG" sz="28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ar-EG" sz="2800" dirty="0">
              <a:solidFill>
                <a:schemeClr val="accent5">
                  <a:lumMod val="75000"/>
                </a:schemeClr>
              </a:solidFill>
            </a:endParaRPr>
          </a:p>
          <a:p>
            <a:pPr indent="0">
              <a:lnSpc>
                <a:spcPct val="150000"/>
              </a:lnSpc>
              <a:spcBef>
                <a:spcPts val="0"/>
              </a:spcBef>
            </a:pPr>
            <a:endParaRPr lang="ar-EG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E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itchFamily="34" charset="-79"/>
                <a:cs typeface="Farsi Simple Outline" pitchFamily="2" charset="-78"/>
              </a:rPr>
              <a:t>(8)المراجع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itchFamily="34" charset="-79"/>
                <a:cs typeface="Farsi Simple Outline" pitchFamily="2" charset="-78"/>
              </a:rPr>
              <a:t>References </a:t>
            </a:r>
            <a:endParaRPr lang="ar-E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sha" pitchFamily="34" charset="-79"/>
              <a:cs typeface="Farsi Simple Outline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78175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28596" y="1428736"/>
            <a:ext cx="8194151" cy="5000660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ar-EG" sz="4000" dirty="0">
                <a:solidFill>
                  <a:schemeClr val="tx1"/>
                </a:solidFill>
              </a:rPr>
              <a:t>الغرض من الملحق هو أن يحتوي على مواد مهمة لتقديم فهم كامل لموضوع الورقة البحثية، </a:t>
            </a:r>
            <a:r>
              <a:rPr lang="ar-SA" sz="4000" dirty="0" smtClean="0">
                <a:solidFill>
                  <a:schemeClr val="tx1"/>
                </a:solidFill>
              </a:rPr>
              <a:t>و</a:t>
            </a:r>
            <a:r>
              <a:rPr lang="ar-EG" sz="4000" dirty="0" smtClean="0">
                <a:solidFill>
                  <a:schemeClr val="tx1"/>
                </a:solidFill>
              </a:rPr>
              <a:t>طرحها </a:t>
            </a:r>
            <a:r>
              <a:rPr lang="ar-EG" sz="4000" dirty="0">
                <a:solidFill>
                  <a:schemeClr val="tx1"/>
                </a:solidFill>
              </a:rPr>
              <a:t>في النص مرهق </a:t>
            </a:r>
            <a:r>
              <a:rPr lang="ar-EG" sz="4000" dirty="0" smtClean="0">
                <a:solidFill>
                  <a:schemeClr val="tx1"/>
                </a:solidFill>
              </a:rPr>
              <a:t>للغاية لطولها؛ </a:t>
            </a:r>
            <a:r>
              <a:rPr lang="ar-SA" sz="4000" dirty="0" smtClean="0">
                <a:solidFill>
                  <a:schemeClr val="tx1"/>
                </a:solidFill>
              </a:rPr>
              <a:t>و</a:t>
            </a:r>
            <a:r>
              <a:rPr lang="ar-EG" sz="4000" dirty="0" smtClean="0"/>
              <a:t>طرحها في </a:t>
            </a:r>
            <a:r>
              <a:rPr lang="ar-EG" sz="4000" dirty="0" smtClean="0">
                <a:solidFill>
                  <a:schemeClr val="tx1"/>
                </a:solidFill>
              </a:rPr>
              <a:t>النص</a:t>
            </a:r>
            <a:r>
              <a:rPr lang="ar-SA" sz="4000" dirty="0" smtClean="0">
                <a:solidFill>
                  <a:schemeClr val="tx1"/>
                </a:solidFill>
              </a:rPr>
              <a:t> يعنى</a:t>
            </a:r>
            <a:r>
              <a:rPr lang="ar-EG" sz="4000" dirty="0" smtClean="0">
                <a:solidFill>
                  <a:schemeClr val="tx1"/>
                </a:solidFill>
              </a:rPr>
              <a:t> </a:t>
            </a:r>
            <a:r>
              <a:rPr lang="ar-EG" sz="4000" dirty="0">
                <a:solidFill>
                  <a:schemeClr val="tx1"/>
                </a:solidFill>
              </a:rPr>
              <a:t>قطع حبل أفكار </a:t>
            </a:r>
            <a:r>
              <a:rPr lang="ar-EG" sz="4000" dirty="0" smtClean="0">
                <a:solidFill>
                  <a:schemeClr val="tx1"/>
                </a:solidFill>
              </a:rPr>
              <a:t>القار</a:t>
            </a:r>
            <a:r>
              <a:rPr lang="ar-SA" sz="4000" dirty="0" err="1" smtClean="0"/>
              <a:t>يء</a:t>
            </a:r>
            <a:r>
              <a:rPr lang="ar-EG" sz="4000" dirty="0" smtClean="0">
                <a:solidFill>
                  <a:schemeClr val="tx1"/>
                </a:solidFill>
              </a:rPr>
              <a:t>. </a:t>
            </a:r>
            <a:r>
              <a:rPr lang="ar-EG" sz="4000" dirty="0">
                <a:solidFill>
                  <a:schemeClr val="tx1"/>
                </a:solidFill>
              </a:rPr>
              <a:t>مثل الجداول و الرسوم </a:t>
            </a:r>
            <a:r>
              <a:rPr lang="ar-EG" sz="4000" dirty="0" smtClean="0">
                <a:solidFill>
                  <a:schemeClr val="tx1"/>
                </a:solidFill>
              </a:rPr>
              <a:t>البيانية واستمارات </a:t>
            </a:r>
            <a:r>
              <a:rPr lang="ar-EG" sz="4000" dirty="0">
                <a:solidFill>
                  <a:schemeClr val="tx1"/>
                </a:solidFill>
              </a:rPr>
              <a:t>التحكيم..................الخ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E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itchFamily="34" charset="-79"/>
                <a:cs typeface="Farsi Simple Outline" pitchFamily="2" charset="-78"/>
              </a:rPr>
              <a:t>(9) الملاحق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itchFamily="34" charset="-79"/>
                <a:cs typeface="Farsi Simple Outline" pitchFamily="2" charset="-78"/>
              </a:rPr>
              <a:t>Appendices </a:t>
            </a:r>
            <a:endParaRPr lang="ar-E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sha" pitchFamily="34" charset="-79"/>
              <a:cs typeface="Farsi Simple Outline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24997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4641379"/>
          </a:xfrm>
        </p:spPr>
        <p:txBody>
          <a:bodyPr>
            <a:norm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ar-SA" sz="4400" b="1" dirty="0" smtClean="0">
                <a:solidFill>
                  <a:srgbClr val="FF0000"/>
                </a:solidFill>
                <a:cs typeface="Traditional Arabic" pitchFamily="18" charset="-78"/>
              </a:rPr>
              <a:t>النقل بالمعنى</a:t>
            </a:r>
            <a:r>
              <a:rPr lang="ar-SA" sz="4400" b="1" dirty="0" smtClean="0">
                <a:cs typeface="Traditional Arabic" pitchFamily="18" charset="-78"/>
              </a:rPr>
              <a:t>: </a:t>
            </a:r>
            <a:r>
              <a:rPr lang="ar-SA" sz="4000" b="1" dirty="0" smtClean="0">
                <a:solidFill>
                  <a:schemeClr val="tx1"/>
                </a:solidFill>
                <a:cs typeface="Traditional Arabic" pitchFamily="18" charset="-78"/>
              </a:rPr>
              <a:t>وهو وضع النص من غير علامتي تنصيص، </a:t>
            </a:r>
            <a:r>
              <a:rPr lang="ar-SA" sz="4000" b="1" dirty="0" err="1" smtClean="0">
                <a:solidFill>
                  <a:schemeClr val="tx1"/>
                </a:solidFill>
                <a:cs typeface="Traditional Arabic" pitchFamily="18" charset="-78"/>
              </a:rPr>
              <a:t>والاشارة</a:t>
            </a:r>
            <a:r>
              <a:rPr lang="ar-SA" sz="4000" b="1" dirty="0" smtClean="0">
                <a:solidFill>
                  <a:schemeClr val="tx1"/>
                </a:solidFill>
                <a:cs typeface="Traditional Arabic" pitchFamily="18" charset="-78"/>
              </a:rPr>
              <a:t> بعلامة أو بمعلومة في الحاشية (الهامش) إلى المصدر الذي أخذ عنه.</a:t>
            </a: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ar-SA" sz="4000" b="1" dirty="0" smtClean="0">
                <a:solidFill>
                  <a:srgbClr val="FF0000"/>
                </a:solidFill>
                <a:cs typeface="Traditional Arabic" pitchFamily="18" charset="-78"/>
              </a:rPr>
              <a:t>النقل الحرفي</a:t>
            </a:r>
            <a:r>
              <a:rPr lang="ar-SA" sz="2800" b="1" dirty="0" smtClean="0">
                <a:solidFill>
                  <a:srgbClr val="354F6F"/>
                </a:solidFill>
                <a:cs typeface="Traditional Arabic" pitchFamily="18" charset="-78"/>
              </a:rPr>
              <a:t>: </a:t>
            </a:r>
            <a:r>
              <a:rPr lang="ar-SA" sz="3600" b="1" dirty="0" smtClean="0">
                <a:cs typeface="Traditional Arabic" pitchFamily="18" charset="-78"/>
              </a:rPr>
              <a:t>وهو وضع النص </a:t>
            </a:r>
            <a:r>
              <a:rPr lang="ar-SA" sz="3600" b="1" dirty="0" smtClean="0">
                <a:solidFill>
                  <a:schemeClr val="tx1"/>
                </a:solidFill>
                <a:cs typeface="Traditional Arabic" pitchFamily="18" charset="-78"/>
              </a:rPr>
              <a:t>المنقول بين علامتي تنصيص " </a:t>
            </a:r>
            <a:r>
              <a:rPr lang="ar-SA" sz="3600" b="1" dirty="0" smtClean="0">
                <a:cs typeface="Traditional Arabic" pitchFamily="18" charset="-78"/>
              </a:rPr>
              <a:t>"، </a:t>
            </a:r>
            <a:r>
              <a:rPr lang="ar-SA" sz="3600" b="1" dirty="0" err="1" smtClean="0">
                <a:cs typeface="Traditional Arabic" pitchFamily="18" charset="-78"/>
              </a:rPr>
              <a:t>والاشارة</a:t>
            </a:r>
            <a:r>
              <a:rPr lang="ar-SA" sz="3600" b="1" dirty="0" smtClean="0">
                <a:cs typeface="Traditional Arabic" pitchFamily="18" charset="-78"/>
              </a:rPr>
              <a:t> بعلامة </a:t>
            </a:r>
            <a:r>
              <a:rPr lang="ar-SA" sz="3600" b="1" dirty="0" smtClean="0">
                <a:solidFill>
                  <a:schemeClr val="tx1"/>
                </a:solidFill>
                <a:cs typeface="Traditional Arabic" pitchFamily="18" charset="-78"/>
              </a:rPr>
              <a:t>أو بمعلومة في الحاشية (الهامش) إلى المصدر الذي أخذ عنه.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683568" y="548680"/>
            <a:ext cx="8229600" cy="964696"/>
          </a:xfrm>
        </p:spPr>
        <p:txBody>
          <a:bodyPr>
            <a:noAutofit/>
          </a:bodyPr>
          <a:lstStyle/>
          <a:p>
            <a:r>
              <a:rPr lang="ar-EG" sz="5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Old Antic Bold" pitchFamily="2" charset="-78"/>
              </a:rPr>
              <a:t>رابعا : طرق </a:t>
            </a:r>
            <a:r>
              <a:rPr lang="ar-EG" sz="54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Old Antic Bold" pitchFamily="2" charset="-78"/>
              </a:rPr>
              <a:t>جمع المادة العلمية</a:t>
            </a:r>
            <a:br>
              <a:rPr lang="ar-EG" sz="54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Old Antic Bold" pitchFamily="2" charset="-78"/>
              </a:rPr>
            </a:br>
            <a:endParaRPr lang="ar-EG" sz="54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Old Antic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69750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107504" y="1556792"/>
            <a:ext cx="8820472" cy="4857403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ar-SA" sz="2600" b="1" dirty="0" smtClean="0">
                <a:solidFill>
                  <a:schemeClr val="tx1"/>
                </a:solidFill>
                <a:cs typeface="Traditional Arabic" pitchFamily="18" charset="-78"/>
              </a:rPr>
              <a:t>جمع </a:t>
            </a:r>
            <a:r>
              <a:rPr lang="ar-SA" sz="2600" b="1" dirty="0">
                <a:solidFill>
                  <a:schemeClr val="tx1"/>
                </a:solidFill>
                <a:cs typeface="Traditional Arabic" pitchFamily="18" charset="-78"/>
              </a:rPr>
              <a:t>المعلومات من مصادرها كما هي في النص الأصلي، دون تلخيص أو إعادة صياغة أو عصرنة أسلوب.</a:t>
            </a:r>
          </a:p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ar-SA" sz="2600" b="1" dirty="0" smtClean="0">
                <a:cs typeface="Traditional Arabic" pitchFamily="18" charset="-78"/>
              </a:rPr>
              <a:t>من الممكن كتابة </a:t>
            </a:r>
            <a:r>
              <a:rPr lang="ar-SA" sz="2600" b="1" dirty="0" smtClean="0">
                <a:solidFill>
                  <a:schemeClr val="tx1"/>
                </a:solidFill>
                <a:cs typeface="Traditional Arabic" pitchFamily="18" charset="-78"/>
              </a:rPr>
              <a:t>أكثر </a:t>
            </a:r>
            <a:r>
              <a:rPr lang="ar-SA" sz="2600" b="1" dirty="0">
                <a:solidFill>
                  <a:schemeClr val="tx1"/>
                </a:solidFill>
                <a:cs typeface="Traditional Arabic" pitchFamily="18" charset="-78"/>
              </a:rPr>
              <a:t>من بطاقة في موضوع واحد، وهذا أفضل. </a:t>
            </a:r>
            <a:endParaRPr lang="ar-EG" sz="2600" b="1" dirty="0">
              <a:solidFill>
                <a:schemeClr val="tx1"/>
              </a:solidFill>
              <a:cs typeface="Traditional Arabic" pitchFamily="18" charset="-78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ar-SA" sz="2600" b="1" dirty="0" smtClean="0">
                <a:solidFill>
                  <a:schemeClr val="tx1"/>
                </a:solidFill>
                <a:cs typeface="Traditional Arabic" pitchFamily="18" charset="-78"/>
              </a:rPr>
              <a:t>تثبيت المعلومات </a:t>
            </a:r>
            <a:r>
              <a:rPr lang="ar-SA" sz="2600" b="1" dirty="0" err="1" smtClean="0">
                <a:solidFill>
                  <a:schemeClr val="tx1"/>
                </a:solidFill>
                <a:cs typeface="Traditional Arabic" pitchFamily="18" charset="-78"/>
              </a:rPr>
              <a:t>التوثيقية</a:t>
            </a:r>
            <a:r>
              <a:rPr lang="ar-SA" sz="2600" b="1" dirty="0" smtClean="0">
                <a:solidFill>
                  <a:schemeClr val="tx1"/>
                </a:solidFill>
                <a:cs typeface="Traditional Arabic" pitchFamily="18" charset="-78"/>
              </a:rPr>
              <a:t> على البطاقة: </a:t>
            </a:r>
            <a:r>
              <a:rPr lang="ar-SA" sz="2600" b="1" dirty="0">
                <a:solidFill>
                  <a:schemeClr val="tx1"/>
                </a:solidFill>
                <a:cs typeface="Traditional Arabic" pitchFamily="18" charset="-78"/>
              </a:rPr>
              <a:t>اسم المؤلف، اسم الكتاب، الجزء، الصفحة، دار النشر، ومكان النشر، وسنة النشر، ورقم الطبعة.</a:t>
            </a:r>
          </a:p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ar-SA" sz="2600" b="1" dirty="0" smtClean="0">
                <a:solidFill>
                  <a:schemeClr val="tx1"/>
                </a:solidFill>
                <a:cs typeface="Traditional Arabic" pitchFamily="18" charset="-78"/>
              </a:rPr>
              <a:t>كتابة البطاقات واختبار معلوماتها بناء </a:t>
            </a:r>
            <a:r>
              <a:rPr lang="ar-SA" sz="2600" b="1" dirty="0">
                <a:solidFill>
                  <a:schemeClr val="tx1"/>
                </a:solidFill>
                <a:cs typeface="Traditional Arabic" pitchFamily="18" charset="-78"/>
              </a:rPr>
              <a:t>على صلتها بالموضوع ومحاوره وفرضياته ومحدداته. </a:t>
            </a:r>
            <a:endParaRPr lang="ar-EG" sz="2600" b="1" dirty="0">
              <a:solidFill>
                <a:schemeClr val="tx1"/>
              </a:solidFill>
              <a:cs typeface="Traditional Arabic" pitchFamily="18" charset="-78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ar-SA" sz="2600" b="1" dirty="0" smtClean="0">
                <a:solidFill>
                  <a:schemeClr val="tx1"/>
                </a:solidFill>
                <a:cs typeface="Traditional Arabic" pitchFamily="18" charset="-78"/>
              </a:rPr>
              <a:t>تصنيف </a:t>
            </a:r>
            <a:r>
              <a:rPr lang="ar-SA" sz="2600" b="1" dirty="0">
                <a:solidFill>
                  <a:schemeClr val="tx1"/>
                </a:solidFill>
                <a:cs typeface="Traditional Arabic" pitchFamily="18" charset="-78"/>
              </a:rPr>
              <a:t>البطاقات بناء على صلة كل بطاقة بمحور(أو فصل) من محاور البحث. </a:t>
            </a:r>
            <a:endParaRPr lang="ar-EG" sz="2600" b="1" dirty="0">
              <a:solidFill>
                <a:schemeClr val="tx1"/>
              </a:solidFill>
              <a:cs typeface="Traditional Arabic" pitchFamily="18" charset="-78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ar-SA" sz="2600" b="1" dirty="0" smtClean="0">
                <a:solidFill>
                  <a:schemeClr val="tx1"/>
                </a:solidFill>
                <a:cs typeface="Traditional Arabic" pitchFamily="18" charset="-78"/>
              </a:rPr>
              <a:t>عزل </a:t>
            </a:r>
            <a:r>
              <a:rPr lang="ar-SA" sz="2600" b="1" dirty="0">
                <a:solidFill>
                  <a:schemeClr val="tx1"/>
                </a:solidFill>
                <a:cs typeface="Traditional Arabic" pitchFamily="18" charset="-78"/>
              </a:rPr>
              <a:t>البطاقات غير المناسبة أو التي يظن أﻧﻬا لا تتصل بالموضوع </a:t>
            </a:r>
            <a:r>
              <a:rPr lang="ar-SA" sz="2600" b="1" dirty="0" smtClean="0">
                <a:solidFill>
                  <a:schemeClr val="tx1"/>
                </a:solidFill>
                <a:cs typeface="Traditional Arabic" pitchFamily="18" charset="-78"/>
              </a:rPr>
              <a:t>اتصالا قوياً، </a:t>
            </a:r>
            <a:r>
              <a:rPr lang="ar-SA" sz="2600" b="1" dirty="0">
                <a:solidFill>
                  <a:schemeClr val="tx1"/>
                </a:solidFill>
                <a:cs typeface="Traditional Arabic" pitchFamily="18" charset="-78"/>
              </a:rPr>
              <a:t>أو إذا أدخلت لا تخدم الموضوع، وتكون </a:t>
            </a:r>
            <a:r>
              <a:rPr lang="ar-SA" sz="2600" b="1" dirty="0" smtClean="0">
                <a:cs typeface="Traditional Arabic" pitchFamily="18" charset="-78"/>
              </a:rPr>
              <a:t>معلوماتها حشوا</a:t>
            </a:r>
            <a:r>
              <a:rPr lang="ar-SA" sz="2600" b="1" dirty="0">
                <a:solidFill>
                  <a:schemeClr val="tx1"/>
                </a:solidFill>
                <a:cs typeface="Traditional Arabic" pitchFamily="18" charset="-78"/>
              </a:rPr>
              <a:t>.</a:t>
            </a:r>
          </a:p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ar-SA" sz="2600" b="1" dirty="0">
                <a:solidFill>
                  <a:schemeClr val="tx1"/>
                </a:solidFill>
                <a:cs typeface="Traditional Arabic" pitchFamily="18" charset="-78"/>
              </a:rPr>
              <a:t>بعد ترت</a:t>
            </a:r>
            <a:r>
              <a:rPr lang="ar-EG" sz="2600" b="1" dirty="0">
                <a:solidFill>
                  <a:schemeClr val="tx1"/>
                </a:solidFill>
                <a:cs typeface="Traditional Arabic" pitchFamily="18" charset="-78"/>
              </a:rPr>
              <a:t>ي</a:t>
            </a:r>
            <a:r>
              <a:rPr lang="ar-SA" sz="2600" b="1" dirty="0">
                <a:solidFill>
                  <a:schemeClr val="tx1"/>
                </a:solidFill>
                <a:cs typeface="Traditional Arabic" pitchFamily="18" charset="-78"/>
              </a:rPr>
              <a:t>ب البطاقات بناء على محاور البحث تقرأ ثانية كي تفهم، ويكون للباحث شخصية في بحثه.</a:t>
            </a:r>
            <a:r>
              <a:rPr lang="ar-EG" sz="2600" b="1" dirty="0">
                <a:solidFill>
                  <a:schemeClr val="tx1"/>
                </a:solidFill>
                <a:cs typeface="Traditional Arabic" pitchFamily="18" charset="-78"/>
              </a:rPr>
              <a:t>                  </a:t>
            </a:r>
            <a:r>
              <a:rPr lang="ar-EG" sz="4800" b="1" dirty="0">
                <a:solidFill>
                  <a:schemeClr val="tx1"/>
                </a:solidFill>
                <a:cs typeface="Traditional Arabic" pitchFamily="18" charset="-78"/>
              </a:rPr>
              <a:t>وفيما يلى نموذج من البطاقات البحثية</a:t>
            </a:r>
            <a:endParaRPr lang="ar-SA" sz="2600" b="1" dirty="0">
              <a:solidFill>
                <a:schemeClr val="tx1"/>
              </a:solidFill>
              <a:cs typeface="Traditional Arabic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sz="4800" b="1" kern="10" dirty="0"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raditional Arabic"/>
                <a:cs typeface="Old Antic Decorative" pitchFamily="2" charset="-78"/>
              </a:rPr>
              <a:t>طريقة إعداد و ترتيب البطاقات </a:t>
            </a:r>
            <a:r>
              <a:rPr lang="ar-EG" sz="4800" b="1" kern="10" dirty="0" smtClean="0"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raditional Arabic"/>
                <a:cs typeface="Old Antic Decorative" pitchFamily="2" charset="-78"/>
              </a:rPr>
              <a:t>البحثية</a:t>
            </a:r>
            <a:endParaRPr lang="ar-EG" b="1" kern="10" dirty="0"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raditional Arabic"/>
              <a:cs typeface="Old Antic Decorative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9258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TR01007384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8913" y="28575"/>
            <a:ext cx="9144001" cy="68500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9" name="AutoShape 5"/>
          <p:cNvSpPr>
            <a:spLocks noChangeArrowheads="1"/>
          </p:cNvSpPr>
          <p:nvPr/>
        </p:nvSpPr>
        <p:spPr bwMode="auto">
          <a:xfrm>
            <a:off x="7162800" y="228600"/>
            <a:ext cx="1676400" cy="1219200"/>
          </a:xfrm>
          <a:prstGeom prst="leftArrow">
            <a:avLst>
              <a:gd name="adj1" fmla="val 50000"/>
              <a:gd name="adj2" fmla="val 34375"/>
            </a:avLst>
          </a:prstGeom>
          <a:noFill/>
          <a:ln w="76200" cmpd="tri">
            <a:solidFill>
              <a:srgbClr val="5199B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 rtl="0"/>
            <a:endParaRPr lang="he-IL"/>
          </a:p>
        </p:txBody>
      </p:sp>
      <p:sp>
        <p:nvSpPr>
          <p:cNvPr id="26630" name="WordArt 6"/>
          <p:cNvSpPr>
            <a:spLocks noChangeArrowheads="1" noChangeShapeType="1" noTextEdit="1"/>
          </p:cNvSpPr>
          <p:nvPr/>
        </p:nvSpPr>
        <p:spPr bwMode="auto">
          <a:xfrm>
            <a:off x="3733800" y="533400"/>
            <a:ext cx="3209925" cy="6953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EG" sz="3600" b="1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raditional Arabic"/>
                <a:cs typeface="Traditional Arabic"/>
              </a:rPr>
              <a:t>طريقة إعادة ترتيب البطاقات البحثية: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752600" y="1524000"/>
            <a:ext cx="7239000" cy="547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ar-SA" sz="2000" b="1">
                <a:solidFill>
                  <a:srgbClr val="354F6F"/>
                </a:solidFill>
                <a:cs typeface="Traditional Arabic" pitchFamily="18" charset="-78"/>
              </a:rPr>
              <a:t> تجمع المعلومات من مصادرها كما هي في النص الأصلي، دون تلخيص أو إعادة صياغة أو 􀂃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ar-SA" sz="2000" b="1">
                <a:solidFill>
                  <a:srgbClr val="354F6F"/>
                </a:solidFill>
                <a:cs typeface="Traditional Arabic" pitchFamily="18" charset="-78"/>
              </a:rPr>
              <a:t>عصرنة أسلوب.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ar-SA" sz="2000" b="1">
                <a:solidFill>
                  <a:srgbClr val="354F6F"/>
                </a:solidFill>
                <a:cs typeface="Traditional Arabic" pitchFamily="18" charset="-78"/>
              </a:rPr>
              <a:t>8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ar-SA" sz="2000" b="1">
                <a:solidFill>
                  <a:srgbClr val="354F6F"/>
                </a:solidFill>
                <a:cs typeface="Traditional Arabic" pitchFamily="18" charset="-78"/>
              </a:rPr>
              <a:t>يمكن أن يكتب أكثر من بطاقة في موضوع واحد، وهذا أفضل. 􀂃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ar-SA" sz="2000" b="1">
                <a:solidFill>
                  <a:srgbClr val="354F6F"/>
                </a:solidFill>
                <a:cs typeface="Traditional Arabic" pitchFamily="18" charset="-78"/>
              </a:rPr>
              <a:t>تثبت على البطاقة المعلومات التوثيقية: اسم المؤلف، اسم الكتاب، الجزء، الصفحة، دار 􀂃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ar-SA" sz="2000" b="1">
                <a:solidFill>
                  <a:srgbClr val="354F6F"/>
                </a:solidFill>
                <a:cs typeface="Traditional Arabic" pitchFamily="18" charset="-78"/>
              </a:rPr>
              <a:t>النشر، ومكان النشر، وسنة النشر، ورقم الطبعة.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ar-SA" sz="2000" b="1">
                <a:solidFill>
                  <a:srgbClr val="354F6F"/>
                </a:solidFill>
                <a:cs typeface="Traditional Arabic" pitchFamily="18" charset="-78"/>
              </a:rPr>
              <a:t>تكتب البطاقات وتختار معلوماا بناء على صلتها بالموضوع ومحاوره وفرضياته ومحدداته. 􀂃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ar-SA" sz="2000" b="1">
                <a:solidFill>
                  <a:srgbClr val="354F6F"/>
                </a:solidFill>
                <a:cs typeface="Traditional Arabic" pitchFamily="18" charset="-78"/>
              </a:rPr>
              <a:t>تصنف البطاقات بناء على صلة كل بطاقة بمحور(أو فصل) من محاور البحث. 􀂃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ar-SA" sz="2000" b="1">
                <a:solidFill>
                  <a:srgbClr val="354F6F"/>
                </a:solidFill>
                <a:cs typeface="Traditional Arabic" pitchFamily="18" charset="-78"/>
              </a:rPr>
              <a:t>تعزل البطاقات غير المناسبة أو التي يظن أﻧﻬا لا تتصل بالموضوع صلة قوية، أو إذا أدخلت لا 􀂃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ar-SA" sz="2000" b="1">
                <a:solidFill>
                  <a:srgbClr val="354F6F"/>
                </a:solidFill>
                <a:cs typeface="Traditional Arabic" pitchFamily="18" charset="-78"/>
              </a:rPr>
              <a:t>تخدم الموضوع، وتكون معلوماا حشوا.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ar-SA" sz="2000" b="1">
                <a:solidFill>
                  <a:srgbClr val="354F6F"/>
                </a:solidFill>
                <a:cs typeface="Traditional Arabic" pitchFamily="18" charset="-78"/>
              </a:rPr>
              <a:t>بعد تريتب البطاقات بناء على محاور البحث تقرأ ثانية كي تفهم، ويكون للباحث شخصية 􀂃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ar-SA" sz="2000" b="1">
                <a:solidFill>
                  <a:srgbClr val="354F6F"/>
                </a:solidFill>
                <a:cs typeface="Traditional Arabic" pitchFamily="18" charset="-78"/>
              </a:rPr>
              <a:t>في بحثه.</a:t>
            </a:r>
          </a:p>
        </p:txBody>
      </p:sp>
      <p:pic>
        <p:nvPicPr>
          <p:cNvPr id="163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8913" y="0"/>
            <a:ext cx="9448800" cy="69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3422103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"/>
                                        <p:tgtEl>
                                          <p:spTgt spid="266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266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266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"/>
                                        <p:tgtEl>
                                          <p:spTgt spid="266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400" fill="hold"/>
                                        <p:tgtEl>
                                          <p:spTgt spid="266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00" fill="hold"/>
                                        <p:tgtEl>
                                          <p:spTgt spid="266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6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"/>
                                        <p:tgtEl>
                                          <p:spTgt spid="266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400" fill="hold"/>
                                        <p:tgtEl>
                                          <p:spTgt spid="266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00" fill="hold"/>
                                        <p:tgtEl>
                                          <p:spTgt spid="266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4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"/>
                                        <p:tgtEl>
                                          <p:spTgt spid="266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400" fill="hold"/>
                                        <p:tgtEl>
                                          <p:spTgt spid="266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00" fill="hold"/>
                                        <p:tgtEl>
                                          <p:spTgt spid="266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2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"/>
                                        <p:tgtEl>
                                          <p:spTgt spid="266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400" fill="hold"/>
                                        <p:tgtEl>
                                          <p:spTgt spid="266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400" fill="hold"/>
                                        <p:tgtEl>
                                          <p:spTgt spid="266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0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"/>
                                        <p:tgtEl>
                                          <p:spTgt spid="266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400" fill="hold"/>
                                        <p:tgtEl>
                                          <p:spTgt spid="266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400" fill="hold"/>
                                        <p:tgtEl>
                                          <p:spTgt spid="266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8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"/>
                                        <p:tgtEl>
                                          <p:spTgt spid="266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400" fill="hold"/>
                                        <p:tgtEl>
                                          <p:spTgt spid="266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400" fill="hold"/>
                                        <p:tgtEl>
                                          <p:spTgt spid="266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6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"/>
                                        <p:tgtEl>
                                          <p:spTgt spid="266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400" fill="hold"/>
                                        <p:tgtEl>
                                          <p:spTgt spid="266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400" fill="hold"/>
                                        <p:tgtEl>
                                          <p:spTgt spid="266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4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"/>
                                        <p:tgtEl>
                                          <p:spTgt spid="266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400" fill="hold"/>
                                        <p:tgtEl>
                                          <p:spTgt spid="266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400" fill="hold"/>
                                        <p:tgtEl>
                                          <p:spTgt spid="266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92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"/>
                                        <p:tgtEl>
                                          <p:spTgt spid="266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400" fill="hold"/>
                                        <p:tgtEl>
                                          <p:spTgt spid="266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400" fill="hold"/>
                                        <p:tgtEl>
                                          <p:spTgt spid="266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00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"/>
                                        <p:tgtEl>
                                          <p:spTgt spid="266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400" fill="hold"/>
                                        <p:tgtEl>
                                          <p:spTgt spid="266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400" fill="hold"/>
                                        <p:tgtEl>
                                          <p:spTgt spid="266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08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"/>
                                        <p:tgtEl>
                                          <p:spTgt spid="266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400" fill="hold"/>
                                        <p:tgtEl>
                                          <p:spTgt spid="266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400" fill="hold"/>
                                        <p:tgtEl>
                                          <p:spTgt spid="266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animBg="1"/>
      <p:bldP spid="2663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872067" y="1340768"/>
            <a:ext cx="7408333" cy="5040560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ar-EG" sz="3600" b="1" i="1" kern="10" dirty="0"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raditional Arabic"/>
                <a:cs typeface="Traditional Arabic"/>
              </a:rPr>
              <a:t>على الطالبة مراعاة الأمور التالية في </a:t>
            </a:r>
            <a:r>
              <a:rPr lang="ar-SA" sz="3600" b="1" i="1" kern="10" dirty="0" smtClean="0"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raditional Arabic"/>
                <a:cs typeface="Traditional Arabic"/>
              </a:rPr>
              <a:t>إ</a:t>
            </a:r>
            <a:r>
              <a:rPr lang="ar-EG" sz="3600" b="1" i="1" kern="10" dirty="0" smtClean="0"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raditional Arabic"/>
                <a:cs typeface="Traditional Arabic"/>
              </a:rPr>
              <a:t>عداد </a:t>
            </a:r>
            <a:r>
              <a:rPr lang="ar-EG" sz="3600" b="1" i="1" kern="10" dirty="0"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raditional Arabic"/>
                <a:cs typeface="Traditional Arabic"/>
              </a:rPr>
              <a:t>الورقة </a:t>
            </a:r>
            <a:r>
              <a:rPr lang="ar-EG" sz="3600" b="1" i="1" kern="10" dirty="0" smtClean="0"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raditional Arabic"/>
                <a:cs typeface="Traditional Arabic"/>
              </a:rPr>
              <a:t>البحثية:</a:t>
            </a:r>
            <a:endParaRPr lang="ar-EG" sz="3600" b="1" i="1" kern="10" dirty="0"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raditional Arabic"/>
              <a:cs typeface="Traditional Arabic"/>
            </a:endParaRPr>
          </a:p>
          <a:p>
            <a:pPr indent="0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q"/>
            </a:pPr>
            <a:r>
              <a:rPr lang="ar-SA" sz="3200" b="1" dirty="0">
                <a:solidFill>
                  <a:schemeClr val="tx1"/>
                </a:solidFill>
                <a:cs typeface="Traditional Arabic" pitchFamily="18" charset="-78"/>
              </a:rPr>
              <a:t>أن يتم كتابة الورقة البحثية بشكل مطبوع باللغة العربية </a:t>
            </a:r>
            <a:r>
              <a:rPr lang="ar-SA" sz="3200" b="1" dirty="0" smtClean="0">
                <a:solidFill>
                  <a:schemeClr val="tx1"/>
                </a:solidFill>
                <a:cs typeface="Traditional Arabic" pitchFamily="18" charset="-78"/>
              </a:rPr>
              <a:t>السليمة، </a:t>
            </a:r>
            <a:r>
              <a:rPr lang="ar-SA" sz="3200" b="1" dirty="0">
                <a:solidFill>
                  <a:schemeClr val="tx1"/>
                </a:solidFill>
                <a:cs typeface="Traditional Arabic" pitchFamily="18" charset="-78"/>
              </a:rPr>
              <a:t>مع جواز </a:t>
            </a:r>
            <a:r>
              <a:rPr lang="ar-SA" sz="3200" b="1" dirty="0" smtClean="0">
                <a:solidFill>
                  <a:schemeClr val="tx1"/>
                </a:solidFill>
                <a:cs typeface="Traditional Arabic" pitchFamily="18" charset="-78"/>
              </a:rPr>
              <a:t>كتابتها</a:t>
            </a:r>
            <a:r>
              <a:rPr lang="ar-EG" sz="3200" b="1" dirty="0" smtClean="0">
                <a:solidFill>
                  <a:schemeClr val="tx1"/>
                </a:solidFill>
                <a:cs typeface="Traditional Arabic" pitchFamily="18" charset="-78"/>
              </a:rPr>
              <a:t> </a:t>
            </a:r>
            <a:r>
              <a:rPr lang="ar-SA" sz="3200" b="1" dirty="0" smtClean="0">
                <a:solidFill>
                  <a:schemeClr val="tx1"/>
                </a:solidFill>
                <a:cs typeface="Traditional Arabic" pitchFamily="18" charset="-78"/>
              </a:rPr>
              <a:t>باللغة </a:t>
            </a:r>
            <a:r>
              <a:rPr lang="ar-SA" sz="3200" b="1" dirty="0">
                <a:solidFill>
                  <a:schemeClr val="tx1"/>
                </a:solidFill>
                <a:cs typeface="Traditional Arabic" pitchFamily="18" charset="-78"/>
              </a:rPr>
              <a:t>الإنجليزية أو الفرنسية بعد أخذ موافقة أستاذ المادة على ذلك</a:t>
            </a:r>
          </a:p>
          <a:p>
            <a:pPr indent="0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q"/>
            </a:pPr>
            <a:r>
              <a:rPr lang="ar-SA" sz="3200" b="1" dirty="0" smtClean="0">
                <a:solidFill>
                  <a:schemeClr val="tx1"/>
                </a:solidFill>
                <a:cs typeface="Traditional Arabic" pitchFamily="18" charset="-78"/>
              </a:rPr>
              <a:t>إذا كانت الورقة </a:t>
            </a:r>
            <a:r>
              <a:rPr lang="ar-SA" sz="3200" b="1" dirty="0">
                <a:solidFill>
                  <a:schemeClr val="tx1"/>
                </a:solidFill>
                <a:cs typeface="Traditional Arabic" pitchFamily="18" charset="-78"/>
              </a:rPr>
              <a:t>البحثية تتضمن تعريفات كثيرة فلابد من </a:t>
            </a:r>
            <a:r>
              <a:rPr lang="ar-EG" sz="3200" b="1" dirty="0" smtClean="0">
                <a:solidFill>
                  <a:schemeClr val="tx1"/>
                </a:solidFill>
                <a:cs typeface="Traditional Arabic" pitchFamily="18" charset="-78"/>
              </a:rPr>
              <a:t>:</a:t>
            </a:r>
            <a:endParaRPr lang="en-US" b="1" dirty="0" smtClean="0">
              <a:cs typeface="Traditional Arabic" pitchFamily="18" charset="-78"/>
            </a:endParaRP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chemeClr val="tx1"/>
                </a:solidFill>
                <a:cs typeface="Traditional Arabic" pitchFamily="18" charset="-78"/>
              </a:rPr>
              <a:t>  </a:t>
            </a:r>
            <a:r>
              <a:rPr lang="en-US" sz="2400" b="1" dirty="0" smtClean="0">
                <a:solidFill>
                  <a:schemeClr val="accent6"/>
                </a:solidFill>
                <a:cs typeface="Traditional Arabic" pitchFamily="18" charset="-78"/>
              </a:rPr>
              <a:t>         </a:t>
            </a:r>
            <a:r>
              <a:rPr lang="ar-EG" sz="2400" b="1" dirty="0">
                <a:solidFill>
                  <a:schemeClr val="accent6"/>
                </a:solidFill>
                <a:cs typeface="Traditional Arabic" pitchFamily="18" charset="-78"/>
              </a:rPr>
              <a:t>1-</a:t>
            </a:r>
            <a:r>
              <a:rPr lang="ar-SA" sz="2400" b="1" dirty="0">
                <a:solidFill>
                  <a:schemeClr val="accent6"/>
                </a:solidFill>
                <a:cs typeface="Traditional Arabic" pitchFamily="18" charset="-78"/>
              </a:rPr>
              <a:t>تعريف الكلمات والمصطلحات الواردة خصوصاً تلك المصطلحات التي تتضمن معان كثيرة .</a:t>
            </a:r>
          </a:p>
          <a:p>
            <a:pPr marL="301943" lvl="1" indent="0">
              <a:lnSpc>
                <a:spcPct val="150000"/>
              </a:lnSpc>
              <a:spcBef>
                <a:spcPct val="50000"/>
              </a:spcBef>
              <a:buNone/>
            </a:pPr>
            <a:r>
              <a:rPr lang="ar-SA" sz="2400" b="1" dirty="0" smtClean="0">
                <a:solidFill>
                  <a:schemeClr val="accent6"/>
                </a:solidFill>
                <a:cs typeface="Traditional Arabic" pitchFamily="18" charset="-78"/>
              </a:rPr>
              <a:t>     </a:t>
            </a:r>
            <a:r>
              <a:rPr lang="ar-EG" sz="2400" b="1" dirty="0" smtClean="0">
                <a:solidFill>
                  <a:schemeClr val="accent6"/>
                </a:solidFill>
                <a:cs typeface="Traditional Arabic" pitchFamily="18" charset="-78"/>
              </a:rPr>
              <a:t>2-</a:t>
            </a:r>
            <a:r>
              <a:rPr lang="ar-SA" sz="2400" b="1" dirty="0">
                <a:solidFill>
                  <a:schemeClr val="accent6"/>
                </a:solidFill>
                <a:cs typeface="Traditional Arabic" pitchFamily="18" charset="-78"/>
              </a:rPr>
              <a:t>يجب أن يكون التعريف جامعاً مانعاً غير ناقص وغير </a:t>
            </a:r>
            <a:r>
              <a:rPr lang="ar-SA" sz="2400" b="1" dirty="0" smtClean="0">
                <a:solidFill>
                  <a:schemeClr val="accent6"/>
                </a:solidFill>
                <a:cs typeface="Traditional Arabic" pitchFamily="18" charset="-78"/>
              </a:rPr>
              <a:t>مجزأ</a:t>
            </a:r>
            <a:r>
              <a:rPr lang="ar-SA" sz="2400" b="1" dirty="0">
                <a:solidFill>
                  <a:schemeClr val="accent6"/>
                </a:solidFill>
                <a:cs typeface="Traditional Arabic" pitchFamily="18" charset="-78"/>
              </a:rPr>
              <a:t>.</a:t>
            </a:r>
            <a:endParaRPr lang="ar-EG" dirty="0">
              <a:solidFill>
                <a:schemeClr val="accent6"/>
              </a:solidFill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146456"/>
          </a:xfrm>
        </p:spPr>
        <p:txBody>
          <a:bodyPr>
            <a:normAutofit/>
          </a:bodyPr>
          <a:lstStyle/>
          <a:p>
            <a:r>
              <a:rPr lang="ar-EG" sz="5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Old Antic Bold" pitchFamily="2" charset="-78"/>
              </a:rPr>
              <a:t>خامسا: صياغة الورقة البحثية</a:t>
            </a:r>
            <a:endParaRPr lang="ar-EG" sz="54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Old Antic Bold" pitchFamily="2" charset="-78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ar-SA" b="1" dirty="0"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56201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71472" y="1643050"/>
            <a:ext cx="8072494" cy="4450246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ar-SA" sz="24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إ</a:t>
            </a:r>
            <a:r>
              <a:rPr lang="ar-EG" sz="24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ن </a:t>
            </a:r>
            <a:r>
              <a:rPr lang="ar-EG" sz="2400" b="1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البحث </a:t>
            </a:r>
            <a:r>
              <a:rPr lang="ar-EG" sz="24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العلمي هو الدعامة الرئيسة </a:t>
            </a:r>
            <a:r>
              <a:rPr lang="ar-EG" sz="2400" b="1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للاقتصاد و الأمن القومي او الوطني وهو الطريق </a:t>
            </a:r>
            <a:r>
              <a:rPr lang="ar-EG" sz="24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الذي يمهد </a:t>
            </a:r>
            <a:r>
              <a:rPr lang="ar-EG" sz="2400" b="1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للكشف عن كل ما يضيف للحضارة </a:t>
            </a:r>
            <a:r>
              <a:rPr lang="ar-EG" sz="2400" b="1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</a:t>
            </a:r>
            <a:r>
              <a:rPr lang="ar-SA" sz="24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إ</a:t>
            </a:r>
            <a:r>
              <a:rPr lang="ar-EG" sz="2400" b="1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نسانية</a:t>
            </a:r>
            <a:r>
              <a:rPr lang="ar-EG" sz="24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ar-EG" sz="2400" b="1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من سبل الحياة الكريمة و الرقي </a:t>
            </a:r>
            <a:r>
              <a:rPr lang="ar-EG" sz="24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الفكري</a:t>
            </a:r>
            <a:r>
              <a:rPr lang="ar-SA" sz="24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.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ar-EG" sz="24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ولقد </a:t>
            </a:r>
            <a:r>
              <a:rPr lang="ar-SA" sz="24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أ</a:t>
            </a:r>
            <a:r>
              <a:rPr lang="ar-EG" sz="24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مرنا </a:t>
            </a:r>
            <a:r>
              <a:rPr lang="ar-EG" sz="2400" b="1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الله عز وجل </a:t>
            </a:r>
            <a:r>
              <a:rPr lang="ar-EG" sz="24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بالبحث </a:t>
            </a:r>
            <a:r>
              <a:rPr lang="ar-EG" sz="2400" b="1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و الغوص في </a:t>
            </a:r>
            <a:r>
              <a:rPr lang="ar-EG" sz="24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أرجاء هذا </a:t>
            </a:r>
            <a:r>
              <a:rPr lang="ar-EG" sz="2400" b="1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الكون العظيم الذي يزخر بكل آيات </a:t>
            </a:r>
            <a:r>
              <a:rPr lang="ar-EG" sz="2400" b="1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</a:t>
            </a:r>
            <a:r>
              <a:rPr lang="ar-SA" sz="24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إ</a:t>
            </a:r>
            <a:r>
              <a:rPr lang="ar-EG" sz="2400" b="1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عجاز</a:t>
            </a:r>
            <a:r>
              <a:rPr lang="ar-EG" sz="24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ar-EG" sz="2400" b="1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و </a:t>
            </a:r>
            <a:r>
              <a:rPr lang="ar-EG" sz="2400" b="1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</a:t>
            </a:r>
            <a:r>
              <a:rPr lang="ar-SA" sz="24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إ</a:t>
            </a:r>
            <a:r>
              <a:rPr lang="ar-EG" sz="24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بداع </a:t>
            </a:r>
            <a:r>
              <a:rPr lang="ar-EG" sz="2400" b="1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و الذي ما خلقه الله الا ليعمره </a:t>
            </a:r>
            <a:r>
              <a:rPr lang="ar-EG" sz="2400" b="1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</a:t>
            </a:r>
            <a:r>
              <a:rPr lang="ar-SA" sz="24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إ</a:t>
            </a:r>
            <a:r>
              <a:rPr lang="ar-EG" sz="2400" b="1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نسان</a:t>
            </a:r>
            <a:r>
              <a:rPr lang="ar-EG" sz="24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ar-EG" sz="2400" b="1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و يزخرفه بالخير لا بالجهل و </a:t>
            </a:r>
            <a:r>
              <a:rPr lang="ar-EG" sz="24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الدمار. </a:t>
            </a:r>
            <a:endParaRPr lang="en-US" sz="2400" b="1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endParaRPr lang="en-US" sz="1200" b="1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170000"/>
              </a:lnSpc>
              <a:spcBef>
                <a:spcPts val="0"/>
              </a:spcBef>
            </a:pPr>
            <a:endParaRPr lang="ar-EG" sz="1200" b="1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Farsi Simple Bold" pitchFamily="2" charset="-78"/>
              </a:rPr>
              <a:t>مقدمة</a:t>
            </a:r>
            <a:endParaRPr lang="ar-E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Farsi Simple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12664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 idx="4294967295"/>
          </p:nvPr>
        </p:nvSpPr>
        <p:spPr>
          <a:xfrm>
            <a:off x="0" y="115888"/>
            <a:ext cx="8229600" cy="144462"/>
          </a:xfrm>
        </p:spPr>
        <p:txBody>
          <a:bodyPr>
            <a:normAutofit fontScale="90000"/>
          </a:bodyPr>
          <a:lstStyle/>
          <a:p>
            <a:r>
              <a:rPr lang="ar-EG" dirty="0" smtClean="0"/>
              <a:t>                              </a:t>
            </a:r>
            <a:endParaRPr lang="ar-EG" dirty="0"/>
          </a:p>
        </p:txBody>
      </p:sp>
      <p:sp>
        <p:nvSpPr>
          <p:cNvPr id="2" name="عنصر نائب للمحتوى 1"/>
          <p:cNvSpPr>
            <a:spLocks noGrp="1"/>
          </p:cNvSpPr>
          <p:nvPr>
            <p:ph idx="4294967295"/>
          </p:nvPr>
        </p:nvSpPr>
        <p:spPr>
          <a:xfrm>
            <a:off x="323528" y="404813"/>
            <a:ext cx="8318822" cy="5976937"/>
          </a:xfrm>
        </p:spPr>
        <p:txBody>
          <a:bodyPr>
            <a:normAutofit fontScale="70000" lnSpcReduction="20000"/>
          </a:bodyPr>
          <a:lstStyle/>
          <a:p>
            <a:pPr indent="0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ar-EG" sz="2800" b="1" dirty="0">
                <a:solidFill>
                  <a:schemeClr val="tx1"/>
                </a:solidFill>
              </a:rPr>
              <a:t>في حالة وجود نوع من المقارنة في الورقة البحثية فلا بد من الآتي:</a:t>
            </a:r>
          </a:p>
          <a:p>
            <a:pPr marL="457200" indent="0">
              <a:lnSpc>
                <a:spcPct val="170000"/>
              </a:lnSpc>
              <a:spcBef>
                <a:spcPts val="0"/>
              </a:spcBef>
              <a:buFont typeface="+mj-lt"/>
              <a:buAutoNum type="arabicPeriod"/>
            </a:pPr>
            <a:r>
              <a:rPr lang="ar-EG" dirty="0">
                <a:solidFill>
                  <a:schemeClr val="accent6"/>
                </a:solidFill>
              </a:rPr>
              <a:t>تقديم مفصل </a:t>
            </a:r>
            <a:r>
              <a:rPr lang="ar-SA" dirty="0" smtClean="0">
                <a:solidFill>
                  <a:schemeClr val="accent6"/>
                </a:solidFill>
              </a:rPr>
              <a:t>لكلتا </a:t>
            </a:r>
            <a:r>
              <a:rPr lang="ar-EG" dirty="0" smtClean="0">
                <a:solidFill>
                  <a:schemeClr val="accent6"/>
                </a:solidFill>
              </a:rPr>
              <a:t>النقطتين </a:t>
            </a:r>
            <a:r>
              <a:rPr lang="ar-EG" dirty="0">
                <a:solidFill>
                  <a:schemeClr val="accent6"/>
                </a:solidFill>
              </a:rPr>
              <a:t>محل المقارنة</a:t>
            </a:r>
            <a:r>
              <a:rPr lang="ar-EG" dirty="0" smtClean="0">
                <a:solidFill>
                  <a:schemeClr val="accent6"/>
                </a:solidFill>
              </a:rPr>
              <a:t>.</a:t>
            </a:r>
          </a:p>
          <a:p>
            <a:pPr marL="457200" indent="0">
              <a:lnSpc>
                <a:spcPct val="170000"/>
              </a:lnSpc>
              <a:spcBef>
                <a:spcPts val="0"/>
              </a:spcBef>
              <a:buFont typeface="+mj-lt"/>
              <a:buAutoNum type="arabicPeriod"/>
            </a:pPr>
            <a:r>
              <a:rPr lang="ar-EG" dirty="0" smtClean="0">
                <a:solidFill>
                  <a:schemeClr val="accent6"/>
                </a:solidFill>
              </a:rPr>
              <a:t> </a:t>
            </a:r>
            <a:r>
              <a:rPr lang="ar-SA" dirty="0" smtClean="0">
                <a:solidFill>
                  <a:schemeClr val="accent6"/>
                </a:solidFill>
              </a:rPr>
              <a:t>وضع </a:t>
            </a:r>
            <a:r>
              <a:rPr lang="ar-EG" dirty="0" smtClean="0">
                <a:solidFill>
                  <a:schemeClr val="accent6"/>
                </a:solidFill>
              </a:rPr>
              <a:t>فاصل </a:t>
            </a:r>
            <a:r>
              <a:rPr lang="ar-EG" dirty="0">
                <a:solidFill>
                  <a:schemeClr val="accent6"/>
                </a:solidFill>
              </a:rPr>
              <a:t>في النقطة الأولى قبل الانتقال إلى المقارنة. </a:t>
            </a:r>
            <a:endParaRPr lang="ar-EG" dirty="0" smtClean="0">
              <a:solidFill>
                <a:schemeClr val="accent6"/>
              </a:solidFill>
            </a:endParaRPr>
          </a:p>
          <a:p>
            <a:pPr marL="457200" indent="0">
              <a:lnSpc>
                <a:spcPct val="170000"/>
              </a:lnSpc>
              <a:spcBef>
                <a:spcPts val="0"/>
              </a:spcBef>
              <a:buFont typeface="+mj-lt"/>
              <a:buAutoNum type="arabicPeriod"/>
            </a:pPr>
            <a:r>
              <a:rPr lang="ar-EG" dirty="0" err="1" smtClean="0">
                <a:solidFill>
                  <a:schemeClr val="accent6"/>
                </a:solidFill>
              </a:rPr>
              <a:t>استخد</a:t>
            </a:r>
            <a:r>
              <a:rPr lang="ar-SA" dirty="0" smtClean="0">
                <a:solidFill>
                  <a:schemeClr val="accent6"/>
                </a:solidFill>
              </a:rPr>
              <a:t>ا</a:t>
            </a:r>
            <a:r>
              <a:rPr lang="ar-EG" dirty="0" smtClean="0">
                <a:solidFill>
                  <a:schemeClr val="accent6"/>
                </a:solidFill>
              </a:rPr>
              <a:t>م </a:t>
            </a:r>
            <a:r>
              <a:rPr lang="ar-EG" dirty="0">
                <a:solidFill>
                  <a:schemeClr val="accent6"/>
                </a:solidFill>
              </a:rPr>
              <a:t>كلمات مناسبة للمقارنة مثل: مقارنة </a:t>
            </a:r>
            <a:r>
              <a:rPr lang="ar-EG" dirty="0" err="1" smtClean="0">
                <a:solidFill>
                  <a:schemeClr val="accent6"/>
                </a:solidFill>
              </a:rPr>
              <a:t>ب</a:t>
            </a:r>
            <a:r>
              <a:rPr lang="ar-SA" dirty="0" smtClean="0">
                <a:solidFill>
                  <a:schemeClr val="accent6"/>
                </a:solidFill>
              </a:rPr>
              <a:t>ـ</a:t>
            </a:r>
            <a:r>
              <a:rPr lang="ar-EG" dirty="0" smtClean="0">
                <a:solidFill>
                  <a:schemeClr val="accent6"/>
                </a:solidFill>
              </a:rPr>
              <a:t>، </a:t>
            </a:r>
            <a:r>
              <a:rPr lang="ar-EG" dirty="0">
                <a:solidFill>
                  <a:schemeClr val="accent6"/>
                </a:solidFill>
              </a:rPr>
              <a:t>من جهة أخرى، وعلى العكس من، </a:t>
            </a:r>
            <a:r>
              <a:rPr lang="ar-EG" dirty="0" smtClean="0">
                <a:solidFill>
                  <a:schemeClr val="accent6"/>
                </a:solidFill>
              </a:rPr>
              <a:t>ومن جانب آخر، وبصورة أخرى، وعلى النقيض من هذا الرأي يرى الباحث، ... الخ).</a:t>
            </a:r>
          </a:p>
          <a:p>
            <a:pPr indent="0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ar-EG" sz="2800" b="1" dirty="0" smtClean="0">
                <a:solidFill>
                  <a:schemeClr val="tx1"/>
                </a:solidFill>
              </a:rPr>
              <a:t>في </a:t>
            </a:r>
            <a:r>
              <a:rPr lang="ar-EG" sz="2800" b="1" dirty="0">
                <a:solidFill>
                  <a:schemeClr val="tx1"/>
                </a:solidFill>
              </a:rPr>
              <a:t>حالة وجود وصف في الورقة البحثية احرص على الآتي:</a:t>
            </a:r>
          </a:p>
          <a:p>
            <a:pPr marL="457200" indent="0">
              <a:lnSpc>
                <a:spcPct val="170000"/>
              </a:lnSpc>
              <a:spcBef>
                <a:spcPts val="0"/>
              </a:spcBef>
              <a:buFont typeface="+mj-lt"/>
              <a:buAutoNum type="arabicPeriod"/>
            </a:pPr>
            <a:r>
              <a:rPr lang="ar-EG" dirty="0" smtClean="0">
                <a:solidFill>
                  <a:schemeClr val="accent6"/>
                </a:solidFill>
              </a:rPr>
              <a:t>لا </a:t>
            </a:r>
            <a:r>
              <a:rPr lang="ar-EG" dirty="0">
                <a:solidFill>
                  <a:schemeClr val="accent6"/>
                </a:solidFill>
              </a:rPr>
              <a:t>تبسط في الوصف بتقليل المعلومات الضرورية. </a:t>
            </a:r>
            <a:endParaRPr lang="ar-EG" dirty="0" smtClean="0">
              <a:solidFill>
                <a:schemeClr val="accent6"/>
              </a:solidFill>
            </a:endParaRPr>
          </a:p>
          <a:p>
            <a:pPr marL="457200" indent="0">
              <a:lnSpc>
                <a:spcPct val="170000"/>
              </a:lnSpc>
              <a:spcBef>
                <a:spcPts val="0"/>
              </a:spcBef>
              <a:buFont typeface="+mj-lt"/>
              <a:buAutoNum type="arabicPeriod"/>
            </a:pPr>
            <a:r>
              <a:rPr lang="ar-EG" dirty="0" smtClean="0">
                <a:solidFill>
                  <a:schemeClr val="accent6"/>
                </a:solidFill>
              </a:rPr>
              <a:t>جملة رئيسة في بداية الفقرة أو في </a:t>
            </a:r>
            <a:r>
              <a:rPr lang="ar-EG" dirty="0" err="1" smtClean="0">
                <a:solidFill>
                  <a:schemeClr val="accent6"/>
                </a:solidFill>
              </a:rPr>
              <a:t>ﻧﻬايتها</a:t>
            </a:r>
            <a:r>
              <a:rPr lang="ar-EG" dirty="0" smtClean="0">
                <a:solidFill>
                  <a:schemeClr val="accent6"/>
                </a:solidFill>
              </a:rPr>
              <a:t>. </a:t>
            </a:r>
          </a:p>
          <a:p>
            <a:pPr marL="457200" indent="0">
              <a:lnSpc>
                <a:spcPct val="170000"/>
              </a:lnSpc>
              <a:spcBef>
                <a:spcPts val="0"/>
              </a:spcBef>
              <a:buFont typeface="+mj-lt"/>
              <a:buAutoNum type="arabicPeriod"/>
            </a:pPr>
            <a:r>
              <a:rPr lang="ar-EG" dirty="0" smtClean="0">
                <a:solidFill>
                  <a:schemeClr val="accent6"/>
                </a:solidFill>
              </a:rPr>
              <a:t>لا </a:t>
            </a:r>
            <a:r>
              <a:rPr lang="ar-EG" dirty="0">
                <a:solidFill>
                  <a:schemeClr val="accent6"/>
                </a:solidFill>
              </a:rPr>
              <a:t>تقدم حكمًا مبكرًا. </a:t>
            </a:r>
            <a:endParaRPr lang="ar-EG" dirty="0" smtClean="0">
              <a:solidFill>
                <a:schemeClr val="accent6"/>
              </a:solidFill>
            </a:endParaRPr>
          </a:p>
          <a:p>
            <a:pPr marL="457200" indent="0">
              <a:lnSpc>
                <a:spcPct val="170000"/>
              </a:lnSpc>
              <a:spcBef>
                <a:spcPts val="0"/>
              </a:spcBef>
              <a:buFont typeface="+mj-lt"/>
              <a:buAutoNum type="arabicPeriod"/>
            </a:pPr>
            <a:r>
              <a:rPr lang="ar-EG" dirty="0" smtClean="0">
                <a:solidFill>
                  <a:schemeClr val="accent6"/>
                </a:solidFill>
              </a:rPr>
              <a:t>نظم </a:t>
            </a:r>
            <a:r>
              <a:rPr lang="ar-EG" dirty="0">
                <a:solidFill>
                  <a:schemeClr val="accent6"/>
                </a:solidFill>
              </a:rPr>
              <a:t>المعلومات بطريقة سهلة وطبيعية. </a:t>
            </a:r>
            <a:endParaRPr lang="ar-EG" dirty="0" smtClean="0">
              <a:solidFill>
                <a:schemeClr val="accent6"/>
              </a:solidFill>
            </a:endParaRPr>
          </a:p>
          <a:p>
            <a:pPr marL="457200" indent="0">
              <a:lnSpc>
                <a:spcPct val="170000"/>
              </a:lnSpc>
              <a:spcBef>
                <a:spcPts val="0"/>
              </a:spcBef>
              <a:buFont typeface="+mj-lt"/>
              <a:buAutoNum type="arabicPeriod"/>
            </a:pPr>
            <a:r>
              <a:rPr lang="ar-EG" dirty="0" smtClean="0">
                <a:solidFill>
                  <a:schemeClr val="accent6"/>
                </a:solidFill>
              </a:rPr>
              <a:t>رأي </a:t>
            </a:r>
            <a:r>
              <a:rPr lang="ar-EG" dirty="0">
                <a:solidFill>
                  <a:schemeClr val="accent6"/>
                </a:solidFill>
              </a:rPr>
              <a:t>الباحث حيث يتم تقديمه بطريقة المقارنة السابقة التي أشرنا إليها. </a:t>
            </a:r>
            <a:endParaRPr lang="ar-EG" dirty="0" smtClean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515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وان 6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>
            <a:normAutofit/>
          </a:bodyPr>
          <a:lstStyle/>
          <a:p>
            <a:r>
              <a:rPr lang="ar-EG" sz="3600" b="1" kern="10" dirty="0"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raditional Arabic"/>
                <a:cs typeface="Traditional Arabic"/>
              </a:rPr>
              <a:t>يمكن للتحقق من كتابة الورقة البحثية طرح التساؤلات التالية:-</a:t>
            </a:r>
            <a:endParaRPr lang="ar-EG" sz="3600" dirty="0"/>
          </a:p>
        </p:txBody>
      </p:sp>
      <p:sp>
        <p:nvSpPr>
          <p:cNvPr id="8" name="عنصر نائب للمحتوى 7"/>
          <p:cNvSpPr>
            <a:spLocks noGrp="1"/>
          </p:cNvSpPr>
          <p:nvPr>
            <p:ph idx="1"/>
          </p:nvPr>
        </p:nvSpPr>
        <p:spPr>
          <a:xfrm>
            <a:off x="571472" y="1142984"/>
            <a:ext cx="7979837" cy="4928841"/>
          </a:xfrm>
        </p:spPr>
        <p:txBody>
          <a:bodyPr>
            <a:noAutofit/>
          </a:bodyPr>
          <a:lstStyle/>
          <a:p>
            <a:pPr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ar-SA" sz="3600" b="1" dirty="0" smtClean="0">
                <a:solidFill>
                  <a:schemeClr val="tx1"/>
                </a:solidFill>
                <a:cs typeface="Traditional Arabic" pitchFamily="18" charset="-78"/>
              </a:rPr>
              <a:t> </a:t>
            </a:r>
            <a:r>
              <a:rPr lang="ar-EG" sz="3600" b="1" dirty="0" smtClean="0">
                <a:solidFill>
                  <a:schemeClr val="tx1"/>
                </a:solidFill>
                <a:cs typeface="Traditional Arabic" pitchFamily="18" charset="-78"/>
              </a:rPr>
              <a:t>1-</a:t>
            </a:r>
            <a:r>
              <a:rPr lang="ar-SA" sz="3600" b="1" dirty="0" smtClean="0">
                <a:solidFill>
                  <a:schemeClr val="tx1"/>
                </a:solidFill>
                <a:cs typeface="Traditional Arabic" pitchFamily="18" charset="-78"/>
              </a:rPr>
              <a:t>هل </a:t>
            </a:r>
            <a:r>
              <a:rPr lang="ar-SA" sz="3600" b="1" dirty="0">
                <a:solidFill>
                  <a:schemeClr val="tx1"/>
                </a:solidFill>
                <a:cs typeface="Traditional Arabic" pitchFamily="18" charset="-78"/>
              </a:rPr>
              <a:t>الجمل طويلة جدًا؟ </a:t>
            </a:r>
            <a:r>
              <a:rPr lang="ar-EG" sz="3600" b="1" dirty="0">
                <a:solidFill>
                  <a:schemeClr val="tx1"/>
                </a:solidFill>
                <a:cs typeface="Traditional Arabic" pitchFamily="18" charset="-78"/>
              </a:rPr>
              <a:t>                                                                 2-</a:t>
            </a:r>
            <a:r>
              <a:rPr lang="ar-SA" sz="3600" b="1" dirty="0">
                <a:solidFill>
                  <a:schemeClr val="tx1"/>
                </a:solidFill>
                <a:cs typeface="Traditional Arabic" pitchFamily="18" charset="-78"/>
              </a:rPr>
              <a:t>هل الجمل غير واضحة المعنى؟ </a:t>
            </a:r>
            <a:r>
              <a:rPr lang="ar-EG" sz="3600" b="1" dirty="0">
                <a:solidFill>
                  <a:schemeClr val="tx1"/>
                </a:solidFill>
                <a:cs typeface="Traditional Arabic" pitchFamily="18" charset="-78"/>
              </a:rPr>
              <a:t>                                                      3-</a:t>
            </a:r>
            <a:r>
              <a:rPr lang="ar-SA" sz="3600" b="1" dirty="0">
                <a:solidFill>
                  <a:schemeClr val="tx1"/>
                </a:solidFill>
                <a:cs typeface="Traditional Arabic" pitchFamily="18" charset="-78"/>
              </a:rPr>
              <a:t>هل الزمن (ماض، أم مضارع) مناسب للكتابة. </a:t>
            </a:r>
            <a:r>
              <a:rPr lang="ar-EG" sz="3600" b="1" dirty="0">
                <a:solidFill>
                  <a:schemeClr val="tx1"/>
                </a:solidFill>
                <a:cs typeface="Traditional Arabic" pitchFamily="18" charset="-78"/>
              </a:rPr>
              <a:t>                                             4-</a:t>
            </a:r>
            <a:r>
              <a:rPr lang="ar-SA" sz="3600" b="1" dirty="0">
                <a:solidFill>
                  <a:schemeClr val="tx1"/>
                </a:solidFill>
                <a:cs typeface="Traditional Arabic" pitchFamily="18" charset="-78"/>
              </a:rPr>
              <a:t>هل المبتدأ والخبر متناسقان إعرابًا (الرفع). </a:t>
            </a:r>
            <a:r>
              <a:rPr lang="ar-EG" sz="3600" b="1" dirty="0">
                <a:solidFill>
                  <a:schemeClr val="tx1"/>
                </a:solidFill>
                <a:cs typeface="Traditional Arabic" pitchFamily="18" charset="-78"/>
              </a:rPr>
              <a:t>                                                           5-</a:t>
            </a:r>
            <a:r>
              <a:rPr lang="ar-SA" sz="3600" b="1" dirty="0">
                <a:solidFill>
                  <a:schemeClr val="tx1"/>
                </a:solidFill>
                <a:cs typeface="Traditional Arabic" pitchFamily="18" charset="-78"/>
              </a:rPr>
              <a:t>هل الضمائر التي تشير إلى أشخاص أو أحداث واضحة غير مربكة للقارئ وتؤدي مهمتها المرجوة منها</a:t>
            </a:r>
            <a:r>
              <a:rPr lang="ar-SA" sz="3600" b="1" dirty="0" smtClean="0">
                <a:solidFill>
                  <a:schemeClr val="tx1"/>
                </a:solidFill>
                <a:cs typeface="Traditional Arabic" pitchFamily="18" charset="-78"/>
              </a:rPr>
              <a:t>؟</a:t>
            </a:r>
            <a:endParaRPr lang="ar-EG" sz="3600" b="1" dirty="0" smtClean="0">
              <a:solidFill>
                <a:schemeClr val="tx1"/>
              </a:solidFill>
              <a:cs typeface="Traditional Arabic" pitchFamily="18" charset="-78"/>
            </a:endParaRPr>
          </a:p>
          <a:p>
            <a:pPr marL="301943" lvl="1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ar-EG" sz="3400" b="1" dirty="0">
                <a:solidFill>
                  <a:schemeClr val="tx1"/>
                </a:solidFill>
                <a:cs typeface="Traditional Arabic" pitchFamily="18" charset="-78"/>
              </a:rPr>
              <a:t>6</a:t>
            </a:r>
            <a:r>
              <a:rPr lang="ar-EG" sz="3400" b="1" dirty="0" smtClean="0">
                <a:solidFill>
                  <a:schemeClr val="tx1"/>
                </a:solidFill>
                <a:cs typeface="Traditional Arabic" pitchFamily="18" charset="-78"/>
              </a:rPr>
              <a:t>-</a:t>
            </a:r>
            <a:r>
              <a:rPr lang="ar-SA" sz="3400" b="1" dirty="0">
                <a:solidFill>
                  <a:schemeClr val="tx1"/>
                </a:solidFill>
                <a:cs typeface="Traditional Arabic" pitchFamily="18" charset="-78"/>
              </a:rPr>
              <a:t>هل الصفات مناسبة للموصوفات من حيث العدد والنوع؟ </a:t>
            </a:r>
          </a:p>
        </p:txBody>
      </p:sp>
    </p:spTree>
    <p:extLst>
      <p:ext uri="{BB962C8B-B14F-4D97-AF65-F5344CB8AC3E}">
        <p14:creationId xmlns:p14="http://schemas.microsoft.com/office/powerpoint/2010/main" val="368190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500034" y="928670"/>
            <a:ext cx="8122713" cy="5054617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ar-SA" sz="2000" b="1" dirty="0">
                <a:solidFill>
                  <a:srgbClr val="5199B3"/>
                </a:solidFill>
                <a:cs typeface="Traditional Arabic" pitchFamily="18" charset="-78"/>
              </a:rPr>
              <a:t> </a:t>
            </a:r>
            <a:r>
              <a:rPr lang="ar-SA" sz="2000" b="1" dirty="0">
                <a:solidFill>
                  <a:schemeClr val="tx1"/>
                </a:solidFill>
                <a:cs typeface="Traditional Arabic" pitchFamily="18" charset="-78"/>
              </a:rPr>
              <a:t>هل اللغة والمفردات المستخدمة تناسب المعنى المقصود ؟ ( اللغة معاصرة أم تراثية ، مباشرة أم أدبية، سهلة </a:t>
            </a:r>
            <a:r>
              <a:rPr lang="ar-SA" sz="2000" b="1" dirty="0" smtClean="0">
                <a:solidFill>
                  <a:schemeClr val="tx1"/>
                </a:solidFill>
                <a:cs typeface="Traditional Arabic" pitchFamily="18" charset="-78"/>
              </a:rPr>
              <a:t>واضحة أم صعبة وغامضة </a:t>
            </a:r>
            <a:r>
              <a:rPr lang="ar-SA" sz="2000" b="1" dirty="0">
                <a:solidFill>
                  <a:schemeClr val="tx1"/>
                </a:solidFill>
                <a:cs typeface="Traditional Arabic" pitchFamily="18" charset="-78"/>
              </a:rPr>
              <a:t>)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ar-SA" sz="2000" b="1" dirty="0">
                <a:solidFill>
                  <a:schemeClr val="tx1"/>
                </a:solidFill>
                <a:cs typeface="Traditional Arabic" pitchFamily="18" charset="-78"/>
              </a:rPr>
              <a:t> هل استخدمت بعض العبارات أو المصطلحات أكثر من اللازم ؟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ar-SA" sz="2000" b="1" dirty="0">
                <a:solidFill>
                  <a:schemeClr val="tx1"/>
                </a:solidFill>
                <a:cs typeface="Traditional Arabic" pitchFamily="18" charset="-78"/>
              </a:rPr>
              <a:t>هل هناك تكرار في بعض الكلمات </a:t>
            </a:r>
            <a:r>
              <a:rPr lang="ar-SA" sz="2000" b="1" dirty="0" smtClean="0">
                <a:solidFill>
                  <a:schemeClr val="tx1"/>
                </a:solidFill>
                <a:cs typeface="Traditional Arabic" pitchFamily="18" charset="-78"/>
              </a:rPr>
              <a:t>؟ </a:t>
            </a:r>
            <a:r>
              <a:rPr lang="ar-SA" sz="2000" b="1" dirty="0">
                <a:solidFill>
                  <a:schemeClr val="tx1"/>
                </a:solidFill>
                <a:cs typeface="Traditional Arabic" pitchFamily="18" charset="-78"/>
              </a:rPr>
              <a:t>الكاتب يلجأ إلى الاستطراد .وهل يكثر من المترادفات والأضداد .وهل الاستطراد مفيد أم </a:t>
            </a:r>
            <a:r>
              <a:rPr lang="ar-SA" sz="2000" b="1" dirty="0" smtClean="0">
                <a:solidFill>
                  <a:schemeClr val="tx1"/>
                </a:solidFill>
                <a:cs typeface="Traditional Arabic" pitchFamily="18" charset="-78"/>
              </a:rPr>
              <a:t>غير مفيد؟ </a:t>
            </a:r>
            <a:endParaRPr lang="ar-SA" sz="2000" b="1" dirty="0">
              <a:solidFill>
                <a:schemeClr val="tx1"/>
              </a:solidFill>
              <a:cs typeface="Traditional Arabic" pitchFamily="18" charset="-78"/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ar-SA" sz="2000" b="1" dirty="0">
                <a:solidFill>
                  <a:schemeClr val="tx1"/>
                </a:solidFill>
                <a:cs typeface="Traditional Arabic" pitchFamily="18" charset="-78"/>
              </a:rPr>
              <a:t> هل يستخدم الكاتب المؤكدات في بداية الجمل ؟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ar-SA" sz="2000" b="1" dirty="0">
                <a:solidFill>
                  <a:schemeClr val="tx1"/>
                </a:solidFill>
                <a:cs typeface="Traditional Arabic" pitchFamily="18" charset="-78"/>
              </a:rPr>
              <a:t> أي الجمل أكثر سيطرة </a:t>
            </a:r>
            <a:r>
              <a:rPr lang="ar-SA" sz="2000" b="1" dirty="0" smtClean="0">
                <a:solidFill>
                  <a:schemeClr val="tx1"/>
                </a:solidFill>
                <a:cs typeface="Traditional Arabic" pitchFamily="18" charset="-78"/>
              </a:rPr>
              <a:t>هل الجمل </a:t>
            </a:r>
            <a:r>
              <a:rPr lang="ar-SA" sz="2000" b="1" dirty="0">
                <a:solidFill>
                  <a:schemeClr val="tx1"/>
                </a:solidFill>
                <a:cs typeface="Traditional Arabic" pitchFamily="18" charset="-78"/>
              </a:rPr>
              <a:t>الفعلية أم الاسمية ؟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ar-SA" sz="2000" b="1" dirty="0">
                <a:solidFill>
                  <a:schemeClr val="tx1"/>
                </a:solidFill>
                <a:cs typeface="Traditional Arabic" pitchFamily="18" charset="-78"/>
              </a:rPr>
              <a:t>هل  يلف الغموض الفكرة أم أنها واضحة جلية ؟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ar-SA" sz="2000" b="1" dirty="0">
                <a:solidFill>
                  <a:schemeClr val="tx1"/>
                </a:solidFill>
                <a:cs typeface="Traditional Arabic" pitchFamily="18" charset="-78"/>
              </a:rPr>
              <a:t> هل استدل بالآيات القرآنية والأحاديث النبوية أو المأثورات نثرا أو شعرا ؟.وهل الاقتباسات تتناسب والسياق ؟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ar-SA" sz="2000" b="1" dirty="0">
                <a:solidFill>
                  <a:schemeClr val="tx1"/>
                </a:solidFill>
                <a:cs typeface="Traditional Arabic" pitchFamily="18" charset="-78"/>
              </a:rPr>
              <a:t> هل الأسلوب سردي أو حواري أو بطريقة ترقيم الأفكار ؟ وهل هو صعب معقد أو دقيق واضح ، وهل هو تعليمي </a:t>
            </a:r>
            <a:endParaRPr lang="en-US" sz="2000" b="1" dirty="0">
              <a:solidFill>
                <a:schemeClr val="tx1"/>
              </a:solidFill>
              <a:cs typeface="Traditional Arabic" pitchFamily="18" charset="-78"/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</a:pPr>
            <a:endParaRPr lang="ar-EG" sz="2000" dirty="0">
              <a:solidFill>
                <a:schemeClr val="tx1"/>
              </a:solidFill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1043608" y="142852"/>
            <a:ext cx="6840760" cy="864096"/>
          </a:xfrm>
        </p:spPr>
        <p:txBody>
          <a:bodyPr>
            <a:normAutofit fontScale="90000"/>
          </a:bodyPr>
          <a:lstStyle/>
          <a:p>
            <a:r>
              <a:rPr lang="ar-EG" sz="7200" b="1" kern="1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الأسلـــــــوب</a:t>
            </a:r>
            <a:endParaRPr lang="ar-EG" sz="7200" b="1" kern="1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361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90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b="1" kern="1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raditional Arabic"/>
                <a:cs typeface="Simple Indust Outline" pitchFamily="2" charset="-78"/>
              </a:rPr>
              <a:t>التنظيم ( على مستوى الفقرة) </a:t>
            </a:r>
            <a:r>
              <a:rPr lang="ar-EG" b="1" kern="1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raditional Arabic"/>
                <a:cs typeface="Simple Indust Outline" pitchFamily="2" charset="-78"/>
              </a:rPr>
              <a:t>داخليا:</a:t>
            </a:r>
            <a:endParaRPr lang="ar-EG" dirty="0">
              <a:solidFill>
                <a:schemeClr val="accent6">
                  <a:lumMod val="60000"/>
                  <a:lumOff val="40000"/>
                </a:schemeClr>
              </a:solidFill>
              <a:cs typeface="Simple Indust Outline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4641379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ar-SA" sz="3000" b="1" dirty="0">
                <a:solidFill>
                  <a:schemeClr val="tx1"/>
                </a:solidFill>
                <a:cs typeface="Traditional Arabic" pitchFamily="18" charset="-78"/>
              </a:rPr>
              <a:t>هل الفكرة واضحة، مختصرة، ومباشرة؟</a:t>
            </a:r>
          </a:p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ar-SA" sz="3000" b="1" dirty="0">
                <a:solidFill>
                  <a:schemeClr val="tx1"/>
                </a:solidFill>
                <a:cs typeface="Traditional Arabic" pitchFamily="18" charset="-78"/>
              </a:rPr>
              <a:t> هل تحوي كل فقرة فكرة جديدة ؟</a:t>
            </a:r>
            <a:r>
              <a:rPr lang="en-US" sz="3000" b="1" dirty="0">
                <a:solidFill>
                  <a:schemeClr val="tx1"/>
                </a:solidFill>
                <a:cs typeface="Traditional Arabic" pitchFamily="18" charset="-78"/>
              </a:rPr>
              <a:t> </a:t>
            </a:r>
            <a:r>
              <a:rPr lang="ar-SA" sz="3000" b="1" dirty="0">
                <a:solidFill>
                  <a:schemeClr val="tx1"/>
                </a:solidFill>
                <a:cs typeface="Traditional Arabic" pitchFamily="18" charset="-78"/>
              </a:rPr>
              <a:t> </a:t>
            </a:r>
          </a:p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ar-SA" sz="3000" b="1" dirty="0">
                <a:solidFill>
                  <a:schemeClr val="tx1"/>
                </a:solidFill>
                <a:cs typeface="Traditional Arabic" pitchFamily="18" charset="-78"/>
              </a:rPr>
              <a:t> هل تحوي كل فقرة جملة رئيسة تضبط الفقرة ؟ وما هي ؟  </a:t>
            </a:r>
          </a:p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ar-SA" sz="3000" b="1" dirty="0">
                <a:solidFill>
                  <a:schemeClr val="tx1"/>
                </a:solidFill>
                <a:cs typeface="Traditional Arabic" pitchFamily="18" charset="-78"/>
              </a:rPr>
              <a:t> هل الفقرة كافية في التفاصيل والأمثلة ؟ </a:t>
            </a:r>
          </a:p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ar-SA" sz="3000" b="1" dirty="0">
                <a:solidFill>
                  <a:schemeClr val="tx1"/>
                </a:solidFill>
                <a:cs typeface="Traditional Arabic" pitchFamily="18" charset="-78"/>
              </a:rPr>
              <a:t> هل كل جملة في الفقرة ترتبط عضوياً بالجملة الرئيسة ؟ </a:t>
            </a:r>
          </a:p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ar-SA" sz="3000" b="1" dirty="0">
                <a:solidFill>
                  <a:schemeClr val="tx1"/>
                </a:solidFill>
                <a:cs typeface="Traditional Arabic" pitchFamily="18" charset="-78"/>
              </a:rPr>
              <a:t> هل أدوات الربط مناسبة ؟</a:t>
            </a:r>
            <a:r>
              <a:rPr lang="en-US" sz="3000" b="1" dirty="0">
                <a:solidFill>
                  <a:schemeClr val="tx1"/>
                </a:solidFill>
                <a:cs typeface="Traditional Arabic" pitchFamily="18" charset="-78"/>
              </a:rPr>
              <a:t> </a:t>
            </a:r>
            <a:endParaRPr lang="ar-SA" sz="3000" b="1" dirty="0">
              <a:solidFill>
                <a:schemeClr val="tx1"/>
              </a:solidFill>
              <a:cs typeface="Traditional Arabic" pitchFamily="18" charset="-78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ar-SA" sz="3000" b="1" dirty="0">
                <a:solidFill>
                  <a:schemeClr val="tx1"/>
                </a:solidFill>
                <a:cs typeface="Traditional Arabic" pitchFamily="18" charset="-78"/>
              </a:rPr>
              <a:t> هل المعلومات المقدمة متناسقة معنوياً ؟</a:t>
            </a:r>
            <a:r>
              <a:rPr lang="en-US" sz="3000" b="1" dirty="0">
                <a:solidFill>
                  <a:schemeClr val="tx1"/>
                </a:solidFill>
                <a:cs typeface="Traditional Arabic" pitchFamily="18" charset="-78"/>
              </a:rPr>
              <a:t> </a:t>
            </a:r>
            <a:endParaRPr lang="ar-SA" sz="3000" b="1" dirty="0">
              <a:solidFill>
                <a:schemeClr val="tx1"/>
              </a:solidFill>
              <a:cs typeface="Traditional Arabic" pitchFamily="18" charset="-78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ar-SA" sz="3000" b="1" dirty="0">
                <a:solidFill>
                  <a:schemeClr val="tx1"/>
                </a:solidFill>
                <a:cs typeface="Traditional Arabic" pitchFamily="18" charset="-78"/>
              </a:rPr>
              <a:t> هل الخاتمة كافية ؟</a:t>
            </a:r>
            <a:r>
              <a:rPr lang="en-US" sz="3000" b="1" dirty="0">
                <a:solidFill>
                  <a:schemeClr val="tx1"/>
                </a:solidFill>
                <a:cs typeface="Traditional Arabic" pitchFamily="18" charset="-78"/>
              </a:rPr>
              <a:t> </a:t>
            </a:r>
            <a:endParaRPr lang="ar-SA" sz="3000" b="1" dirty="0">
              <a:solidFill>
                <a:schemeClr val="tx1"/>
              </a:solidFill>
              <a:cs typeface="Traditional Arabic" pitchFamily="18" charset="-78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ar-SA" sz="3000" b="1" dirty="0">
                <a:solidFill>
                  <a:schemeClr val="tx1"/>
                </a:solidFill>
                <a:cs typeface="Traditional Arabic" pitchFamily="18" charset="-78"/>
              </a:rPr>
              <a:t> هل </a:t>
            </a:r>
            <a:r>
              <a:rPr lang="ar-SA" sz="3000" b="1" dirty="0" smtClean="0">
                <a:solidFill>
                  <a:schemeClr val="tx1"/>
                </a:solidFill>
                <a:cs typeface="Traditional Arabic" pitchFamily="18" charset="-78"/>
              </a:rPr>
              <a:t>دعَّمَّت </a:t>
            </a:r>
            <a:r>
              <a:rPr lang="ar-SA" sz="3000" b="1" dirty="0">
                <a:solidFill>
                  <a:schemeClr val="tx1"/>
                </a:solidFill>
                <a:cs typeface="Traditional Arabic" pitchFamily="18" charset="-78"/>
              </a:rPr>
              <a:t>الآراء المقدمة بالأمثلة والشواهد ؟ </a:t>
            </a:r>
            <a:endParaRPr lang="en-US" sz="3000" b="1" dirty="0">
              <a:solidFill>
                <a:schemeClr val="tx1"/>
              </a:solidFill>
              <a:cs typeface="Traditional Arabic" pitchFamily="18" charset="-78"/>
            </a:endParaRPr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929616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5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899592" y="980728"/>
            <a:ext cx="7336325" cy="5472608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ar-SA" b="1" dirty="0">
                <a:solidFill>
                  <a:schemeClr val="tx1"/>
                </a:solidFill>
                <a:cs typeface="Traditional Arabic" pitchFamily="18" charset="-78"/>
              </a:rPr>
              <a:t>مراجعة النص للتأكد من خلوه من الأخطاء الإملائية، وخاصة </a:t>
            </a:r>
            <a:r>
              <a:rPr lang="ar-SA" b="1" dirty="0" smtClean="0">
                <a:solidFill>
                  <a:schemeClr val="tx1"/>
                </a:solidFill>
                <a:cs typeface="Traditional Arabic" pitchFamily="18" charset="-78"/>
              </a:rPr>
              <a:t>كتابة </a:t>
            </a:r>
            <a:r>
              <a:rPr lang="ar-SA" b="1" dirty="0">
                <a:solidFill>
                  <a:schemeClr val="tx1"/>
                </a:solidFill>
                <a:cs typeface="Traditional Arabic" pitchFamily="18" charset="-78"/>
              </a:rPr>
              <a:t>الهمزات؛ لكثرة </a:t>
            </a:r>
            <a:r>
              <a:rPr lang="ar-SA" b="1" dirty="0" smtClean="0">
                <a:cs typeface="Traditional Arabic" pitchFamily="18" charset="-78"/>
              </a:rPr>
              <a:t>الخطأ فيها</a:t>
            </a:r>
            <a:r>
              <a:rPr lang="ar-SA" b="1" dirty="0" smtClean="0">
                <a:solidFill>
                  <a:schemeClr val="tx1"/>
                </a:solidFill>
                <a:cs typeface="Traditional Arabic" pitchFamily="18" charset="-78"/>
              </a:rPr>
              <a:t>.</a:t>
            </a:r>
            <a:r>
              <a:rPr lang="en-US" b="1" dirty="0" smtClean="0">
                <a:solidFill>
                  <a:schemeClr val="tx1"/>
                </a:solidFill>
                <a:cs typeface="Traditional Arabic" pitchFamily="18" charset="-78"/>
              </a:rPr>
              <a:t> </a:t>
            </a:r>
            <a:r>
              <a:rPr lang="ar-SA" b="1" dirty="0" smtClean="0">
                <a:solidFill>
                  <a:schemeClr val="tx1"/>
                </a:solidFill>
                <a:cs typeface="Traditional Arabic" pitchFamily="18" charset="-78"/>
              </a:rPr>
              <a:t> </a:t>
            </a:r>
            <a:endParaRPr lang="ar-SA" b="1" dirty="0">
              <a:solidFill>
                <a:schemeClr val="tx1"/>
              </a:solidFill>
              <a:cs typeface="Traditional Arabic" pitchFamily="18" charset="-78"/>
            </a:endParaRPr>
          </a:p>
          <a:p>
            <a:pPr marL="342900" indent="-342900"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ar-SA" b="1" dirty="0">
                <a:solidFill>
                  <a:schemeClr val="tx1"/>
                </a:solidFill>
                <a:cs typeface="Traditional Arabic" pitchFamily="18" charset="-78"/>
              </a:rPr>
              <a:t> </a:t>
            </a:r>
            <a:r>
              <a:rPr lang="ar-EG" b="1" dirty="0">
                <a:solidFill>
                  <a:schemeClr val="tx1"/>
                </a:solidFill>
                <a:cs typeface="Traditional Arabic" pitchFamily="18" charset="-78"/>
              </a:rPr>
              <a:t>الت</a:t>
            </a:r>
            <a:r>
              <a:rPr lang="ar-SA" b="1" dirty="0">
                <a:solidFill>
                  <a:schemeClr val="tx1"/>
                </a:solidFill>
                <a:cs typeface="Traditional Arabic" pitchFamily="18" charset="-78"/>
              </a:rPr>
              <a:t>أكد من وجود علامات الترقيم في مكانها الصحيح </a:t>
            </a:r>
            <a:r>
              <a:rPr lang="ar-SA" b="1" dirty="0" smtClean="0">
                <a:solidFill>
                  <a:schemeClr val="tx1"/>
                </a:solidFill>
                <a:cs typeface="Traditional Arabic" pitchFamily="18" charset="-78"/>
              </a:rPr>
              <a:t>المعبرة </a:t>
            </a:r>
            <a:r>
              <a:rPr lang="ar-SA" b="1" dirty="0">
                <a:solidFill>
                  <a:schemeClr val="tx1"/>
                </a:solidFill>
                <a:cs typeface="Traditional Arabic" pitchFamily="18" charset="-78"/>
              </a:rPr>
              <a:t>عن </a:t>
            </a:r>
            <a:r>
              <a:rPr lang="ar-SA" b="1" dirty="0" err="1" smtClean="0">
                <a:solidFill>
                  <a:schemeClr val="tx1"/>
                </a:solidFill>
                <a:cs typeface="Traditional Arabic" pitchFamily="18" charset="-78"/>
              </a:rPr>
              <a:t>المعانى</a:t>
            </a:r>
            <a:r>
              <a:rPr lang="ar-SA" b="1" dirty="0" smtClean="0">
                <a:solidFill>
                  <a:schemeClr val="tx1"/>
                </a:solidFill>
                <a:cs typeface="Traditional Arabic" pitchFamily="18" charset="-78"/>
              </a:rPr>
              <a:t> المقصودة </a:t>
            </a:r>
            <a:r>
              <a:rPr lang="ar-SA" b="1" dirty="0">
                <a:solidFill>
                  <a:schemeClr val="tx1"/>
                </a:solidFill>
                <a:cs typeface="Traditional Arabic" pitchFamily="18" charset="-78"/>
              </a:rPr>
              <a:t>، ومنها : 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ar-SA" b="1" dirty="0">
                <a:solidFill>
                  <a:schemeClr val="accent6"/>
                </a:solidFill>
                <a:cs typeface="Traditional Arabic" pitchFamily="18" charset="-78"/>
              </a:rPr>
              <a:t> النقــــــطة </a:t>
            </a:r>
            <a:r>
              <a:rPr lang="ar-SA" b="1" dirty="0" smtClean="0">
                <a:solidFill>
                  <a:schemeClr val="accent6"/>
                </a:solidFill>
                <a:cs typeface="Traditional Arabic" pitchFamily="18" charset="-78"/>
              </a:rPr>
              <a:t>(.)</a:t>
            </a:r>
            <a:r>
              <a:rPr lang="en-US" b="1" dirty="0" smtClean="0">
                <a:solidFill>
                  <a:schemeClr val="accent6"/>
                </a:solidFill>
                <a:cs typeface="Traditional Arabic" pitchFamily="18" charset="-78"/>
              </a:rPr>
              <a:t> </a:t>
            </a:r>
            <a:r>
              <a:rPr lang="ar-SA" b="1" dirty="0" smtClean="0">
                <a:solidFill>
                  <a:schemeClr val="accent6"/>
                </a:solidFill>
                <a:cs typeface="Traditional Arabic" pitchFamily="18" charset="-78"/>
              </a:rPr>
              <a:t>                                        </a:t>
            </a:r>
            <a:endParaRPr lang="ar-SA" b="1" dirty="0">
              <a:solidFill>
                <a:schemeClr val="accent6"/>
              </a:solidFill>
              <a:cs typeface="Traditional Arabic" pitchFamily="18" charset="-78"/>
            </a:endParaRP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ar-SA" b="1" dirty="0">
                <a:solidFill>
                  <a:schemeClr val="accent6"/>
                </a:solidFill>
                <a:cs typeface="Traditional Arabic" pitchFamily="18" charset="-78"/>
              </a:rPr>
              <a:t> علامات الاستفهام </a:t>
            </a:r>
            <a:r>
              <a:rPr lang="ar-SA" b="1" dirty="0" smtClean="0">
                <a:solidFill>
                  <a:schemeClr val="accent6"/>
                </a:solidFill>
                <a:cs typeface="Traditional Arabic" pitchFamily="18" charset="-78"/>
              </a:rPr>
              <a:t>(؟)</a:t>
            </a:r>
            <a:r>
              <a:rPr lang="en-US" b="1" dirty="0" smtClean="0">
                <a:solidFill>
                  <a:schemeClr val="accent6"/>
                </a:solidFill>
                <a:cs typeface="Traditional Arabic" pitchFamily="18" charset="-78"/>
              </a:rPr>
              <a:t> </a:t>
            </a:r>
            <a:endParaRPr lang="ar-SA" b="1" dirty="0">
              <a:solidFill>
                <a:schemeClr val="accent6"/>
              </a:solidFill>
              <a:cs typeface="Traditional Arabic" pitchFamily="18" charset="-78"/>
            </a:endParaRP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ar-SA" b="1" dirty="0">
                <a:solidFill>
                  <a:schemeClr val="accent6"/>
                </a:solidFill>
                <a:cs typeface="Traditional Arabic" pitchFamily="18" charset="-78"/>
              </a:rPr>
              <a:t> علامات التعجب </a:t>
            </a:r>
            <a:r>
              <a:rPr lang="ar-SA" b="1" dirty="0" smtClean="0">
                <a:solidFill>
                  <a:schemeClr val="accent6"/>
                </a:solidFill>
                <a:cs typeface="Traditional Arabic" pitchFamily="18" charset="-78"/>
              </a:rPr>
              <a:t>(!)</a:t>
            </a:r>
            <a:endParaRPr lang="ar-SA" b="1" dirty="0">
              <a:solidFill>
                <a:schemeClr val="accent6"/>
              </a:solidFill>
              <a:cs typeface="Traditional Arabic" pitchFamily="18" charset="-78"/>
            </a:endParaRP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ar-SA" b="1" dirty="0">
                <a:solidFill>
                  <a:schemeClr val="accent6"/>
                </a:solidFill>
                <a:cs typeface="Traditional Arabic" pitchFamily="18" charset="-78"/>
              </a:rPr>
              <a:t> الفاصــــلة </a:t>
            </a:r>
            <a:r>
              <a:rPr lang="ar-SA" b="1" dirty="0" smtClean="0">
                <a:solidFill>
                  <a:schemeClr val="accent6"/>
                </a:solidFill>
                <a:cs typeface="Traditional Arabic" pitchFamily="18" charset="-78"/>
              </a:rPr>
              <a:t>(،)</a:t>
            </a:r>
            <a:endParaRPr lang="ar-SA" b="1" dirty="0">
              <a:solidFill>
                <a:schemeClr val="accent6"/>
              </a:solidFill>
              <a:cs typeface="Traditional Arabic" pitchFamily="18" charset="-78"/>
            </a:endParaRP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ar-SA" b="1" dirty="0">
                <a:solidFill>
                  <a:schemeClr val="accent6"/>
                </a:solidFill>
                <a:cs typeface="Traditional Arabic" pitchFamily="18" charset="-78"/>
              </a:rPr>
              <a:t> الفاصلة المنقوطة </a:t>
            </a:r>
            <a:r>
              <a:rPr lang="ar-SA" b="1" dirty="0" smtClean="0">
                <a:solidFill>
                  <a:schemeClr val="accent6"/>
                </a:solidFill>
                <a:cs typeface="Traditional Arabic" pitchFamily="18" charset="-78"/>
              </a:rPr>
              <a:t>(؛)</a:t>
            </a:r>
            <a:r>
              <a:rPr lang="en-US" b="1" dirty="0" smtClean="0">
                <a:solidFill>
                  <a:schemeClr val="accent6"/>
                </a:solidFill>
                <a:cs typeface="Traditional Arabic" pitchFamily="18" charset="-78"/>
              </a:rPr>
              <a:t> </a:t>
            </a:r>
            <a:endParaRPr lang="ar-SA" b="1" dirty="0">
              <a:solidFill>
                <a:schemeClr val="accent6"/>
              </a:solidFill>
              <a:cs typeface="Traditional Arabic" pitchFamily="18" charset="-78"/>
            </a:endParaRP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ar-SA" b="1" dirty="0">
                <a:solidFill>
                  <a:schemeClr val="accent6"/>
                </a:solidFill>
                <a:cs typeface="Traditional Arabic" pitchFamily="18" charset="-78"/>
              </a:rPr>
              <a:t> </a:t>
            </a:r>
            <a:r>
              <a:rPr lang="ar-SA" b="1" dirty="0" smtClean="0">
                <a:solidFill>
                  <a:schemeClr val="accent6"/>
                </a:solidFill>
                <a:cs typeface="Traditional Arabic" pitchFamily="18" charset="-78"/>
              </a:rPr>
              <a:t>الشرطة (-)</a:t>
            </a:r>
            <a:endParaRPr lang="ar-SA" b="1" dirty="0">
              <a:solidFill>
                <a:schemeClr val="accent6"/>
              </a:solidFill>
              <a:cs typeface="Traditional Arabic" pitchFamily="18" charset="-78"/>
            </a:endParaRP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ar-SA" b="1" dirty="0">
                <a:solidFill>
                  <a:schemeClr val="accent6"/>
                </a:solidFill>
                <a:cs typeface="Traditional Arabic" pitchFamily="18" charset="-78"/>
              </a:rPr>
              <a:t> علامات التنصيص </a:t>
            </a:r>
            <a:r>
              <a:rPr lang="ar-SA" b="1" dirty="0" smtClean="0">
                <a:solidFill>
                  <a:schemeClr val="accent6"/>
                </a:solidFill>
                <a:cs typeface="Traditional Arabic" pitchFamily="18" charset="-78"/>
              </a:rPr>
              <a:t>(”)</a:t>
            </a:r>
            <a:endParaRPr lang="ar-SA" b="1" dirty="0">
              <a:solidFill>
                <a:schemeClr val="accent6"/>
              </a:solidFill>
              <a:cs typeface="Traditional Arabic" pitchFamily="18" charset="-78"/>
            </a:endParaRP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ar-SA" b="1" dirty="0">
                <a:solidFill>
                  <a:schemeClr val="accent6"/>
                </a:solidFill>
                <a:cs typeface="Traditional Arabic" pitchFamily="18" charset="-78"/>
              </a:rPr>
              <a:t> علامات التقسيم إلى فروع .</a:t>
            </a:r>
            <a:r>
              <a:rPr lang="en-US" b="1" dirty="0">
                <a:solidFill>
                  <a:schemeClr val="accent6"/>
                </a:solidFill>
                <a:cs typeface="Traditional Arabic" pitchFamily="18" charset="-78"/>
              </a:rPr>
              <a:t> </a:t>
            </a:r>
            <a:endParaRPr lang="ar-SA" b="1" dirty="0">
              <a:solidFill>
                <a:schemeClr val="accent6"/>
              </a:solidFill>
              <a:cs typeface="Traditional Arabic" pitchFamily="18" charset="-78"/>
            </a:endParaRPr>
          </a:p>
          <a:p>
            <a:endParaRPr lang="ar-EG" dirty="0">
              <a:solidFill>
                <a:schemeClr val="accent6"/>
              </a:solidFill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827584" y="692696"/>
            <a:ext cx="7848872" cy="360040"/>
          </a:xfrm>
        </p:spPr>
        <p:txBody>
          <a:bodyPr>
            <a:normAutofit fontScale="90000"/>
          </a:bodyPr>
          <a:lstStyle/>
          <a:p>
            <a:r>
              <a:rPr lang="ar-EG" sz="6700" b="1" kern="10" dirty="0">
                <a:solidFill>
                  <a:schemeClr val="bg2">
                    <a:lumMod val="75000"/>
                  </a:schemeClr>
                </a:solidFill>
                <a:latin typeface="Traditional Arabic"/>
                <a:cs typeface="Traditional Arabic"/>
              </a:rPr>
              <a:t>الإملاء والترقيــــم</a:t>
            </a:r>
            <a:r>
              <a:rPr lang="ar-EG" b="1" kern="10" dirty="0">
                <a:solidFill>
                  <a:schemeClr val="bg2">
                    <a:lumMod val="75000"/>
                  </a:schemeClr>
                </a:solidFill>
                <a:latin typeface="Traditional Arabic"/>
                <a:cs typeface="Traditional Arabic"/>
              </a:rPr>
              <a:t/>
            </a:r>
            <a:br>
              <a:rPr lang="ar-EG" b="1" kern="10" dirty="0">
                <a:solidFill>
                  <a:schemeClr val="bg2">
                    <a:lumMod val="75000"/>
                  </a:schemeClr>
                </a:solidFill>
                <a:latin typeface="Traditional Arabic"/>
                <a:cs typeface="Traditional Arabic"/>
              </a:rPr>
            </a:br>
            <a:endParaRPr lang="ar-EG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04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5" cy="5544616"/>
          </a:xfrm>
        </p:spPr>
        <p:txBody>
          <a:bodyPr>
            <a:normAutofit fontScale="92500" lnSpcReduction="20000"/>
          </a:bodyPr>
          <a:lstStyle/>
          <a:p>
            <a:pPr marL="0" indent="0">
              <a:defRPr/>
            </a:pPr>
            <a:r>
              <a:rPr lang="ar-SA" b="1" dirty="0">
                <a:cs typeface="Traditional Arabic" pitchFamily="18" charset="-78"/>
              </a:rPr>
              <a:t>وهناك </a:t>
            </a:r>
            <a:r>
              <a:rPr lang="ar-SA" b="1" dirty="0" smtClean="0">
                <a:cs typeface="Traditional Arabic" pitchFamily="18" charset="-78"/>
              </a:rPr>
              <a:t>نوعا</a:t>
            </a:r>
            <a:r>
              <a:rPr lang="ar-EG" b="1" dirty="0" smtClean="0">
                <a:cs typeface="Traditional Arabic" pitchFamily="18" charset="-78"/>
              </a:rPr>
              <a:t>ن</a:t>
            </a:r>
            <a:r>
              <a:rPr lang="ar-SA" b="1" dirty="0" smtClean="0">
                <a:cs typeface="Traditional Arabic" pitchFamily="18" charset="-78"/>
              </a:rPr>
              <a:t> </a:t>
            </a:r>
            <a:r>
              <a:rPr lang="ar-SA" b="1" dirty="0">
                <a:cs typeface="Traditional Arabic" pitchFamily="18" charset="-78"/>
              </a:rPr>
              <a:t>من طرق الإشارة إلى المصادر وتوثيق المعلومات هما:-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ar-SA" sz="3500" u="sng" dirty="0">
                <a:cs typeface="Traditional Arabic" pitchFamily="18" charset="-78"/>
              </a:rPr>
              <a:t>الإشارة </a:t>
            </a:r>
            <a:r>
              <a:rPr lang="ar-EG" sz="3500" u="sng" dirty="0">
                <a:cs typeface="Traditional Arabic" pitchFamily="18" charset="-78"/>
              </a:rPr>
              <a:t>داخل المتن</a:t>
            </a:r>
            <a:r>
              <a:rPr lang="ar-EG" sz="3500" u="sng" dirty="0">
                <a:solidFill>
                  <a:schemeClr val="bg1"/>
                </a:solidFill>
                <a:cs typeface="Traditional Arabic" pitchFamily="18" charset="-78"/>
              </a:rPr>
              <a:t> </a:t>
            </a:r>
            <a:r>
              <a:rPr lang="ar-EG" sz="2800" dirty="0">
                <a:solidFill>
                  <a:schemeClr val="tx1"/>
                </a:solidFill>
                <a:cs typeface="Traditional Arabic" pitchFamily="18" charset="-78"/>
              </a:rPr>
              <a:t>: </a:t>
            </a:r>
            <a:r>
              <a:rPr lang="ar-SA" sz="2800" dirty="0" smtClean="0">
                <a:solidFill>
                  <a:schemeClr val="tx1"/>
                </a:solidFill>
                <a:cs typeface="Traditional Arabic" pitchFamily="18" charset="-78"/>
              </a:rPr>
              <a:t>ت</a:t>
            </a:r>
            <a:r>
              <a:rPr lang="ar-EG" sz="2800" dirty="0" smtClean="0">
                <a:solidFill>
                  <a:schemeClr val="tx1"/>
                </a:solidFill>
                <a:cs typeface="Traditional Arabic" pitchFamily="18" charset="-78"/>
              </a:rPr>
              <a:t>دون </a:t>
            </a:r>
            <a:r>
              <a:rPr lang="ar-EG" sz="2800" dirty="0">
                <a:solidFill>
                  <a:schemeClr val="tx1"/>
                </a:solidFill>
                <a:cs typeface="Traditional Arabic" pitchFamily="18" charset="-78"/>
              </a:rPr>
              <a:t>بعد الاقتباس مباشرة وبين قوسين لقب المؤلف وعنوان المصدر و رقم الصفحة وتاريخ النشر .                                                                                               </a:t>
            </a:r>
            <a:endParaRPr lang="ar-SA" sz="2800" dirty="0" smtClean="0">
              <a:solidFill>
                <a:schemeClr val="tx1"/>
              </a:solidFill>
              <a:cs typeface="Traditional Arabic" pitchFamily="18" charset="-78"/>
            </a:endParaRPr>
          </a:p>
          <a:p>
            <a:pPr>
              <a:buFont typeface="Wingdings" pitchFamily="2" charset="2"/>
              <a:buChar char="q"/>
              <a:defRPr/>
            </a:pPr>
            <a:r>
              <a:rPr lang="ar-EG" sz="3500" u="sng" dirty="0" err="1" smtClean="0">
                <a:cs typeface="Traditional Arabic" pitchFamily="18" charset="-78"/>
              </a:rPr>
              <a:t>الاشارة</a:t>
            </a:r>
            <a:r>
              <a:rPr lang="ar-EG" sz="3500" u="sng" dirty="0" smtClean="0">
                <a:cs typeface="Traditional Arabic" pitchFamily="18" charset="-78"/>
              </a:rPr>
              <a:t> </a:t>
            </a:r>
            <a:r>
              <a:rPr lang="ar-SA" sz="3500" u="sng" dirty="0">
                <a:cs typeface="Traditional Arabic" pitchFamily="18" charset="-78"/>
              </a:rPr>
              <a:t>خارج المتن</a:t>
            </a:r>
            <a:r>
              <a:rPr lang="ar-EG" sz="2800" dirty="0">
                <a:solidFill>
                  <a:schemeClr val="tx1"/>
                </a:solidFill>
                <a:cs typeface="Traditional Arabic" pitchFamily="18" charset="-78"/>
              </a:rPr>
              <a:t>:</a:t>
            </a:r>
            <a:r>
              <a:rPr lang="ar-SA" sz="2800" dirty="0">
                <a:solidFill>
                  <a:schemeClr val="tx1"/>
                </a:solidFill>
                <a:cs typeface="Traditional Arabic" pitchFamily="18" charset="-78"/>
              </a:rPr>
              <a:t>وله صور عديدة، تذكر فيها بعض المعلومات المصدر أو أرقام تمثلها داخل المتن، وتمتاز بالبساطة واليسر في إجرائها ومن الطرق التي تستخدم فيها: </a:t>
            </a:r>
            <a:r>
              <a:rPr lang="ar-EG" sz="2800" dirty="0">
                <a:solidFill>
                  <a:schemeClr val="tx1"/>
                </a:solidFill>
                <a:cs typeface="Traditional Arabic" pitchFamily="18" charset="-78"/>
              </a:rPr>
              <a:t>                                                                    </a:t>
            </a:r>
            <a:r>
              <a:rPr lang="ar-EG" sz="2800" dirty="0" smtClean="0">
                <a:solidFill>
                  <a:schemeClr val="accent5"/>
                </a:solidFill>
                <a:cs typeface="Traditional Arabic" pitchFamily="18" charset="-78"/>
              </a:rPr>
              <a:t>1-</a:t>
            </a:r>
            <a:r>
              <a:rPr lang="ar-SA" sz="2800" dirty="0" smtClean="0">
                <a:solidFill>
                  <a:schemeClr val="accent5"/>
                </a:solidFill>
                <a:cs typeface="Traditional Arabic" pitchFamily="18" charset="-78"/>
              </a:rPr>
              <a:t>الإشارة </a:t>
            </a:r>
            <a:r>
              <a:rPr lang="ar-SA" sz="2800" dirty="0">
                <a:solidFill>
                  <a:schemeClr val="accent5"/>
                </a:solidFill>
                <a:cs typeface="Traditional Arabic" pitchFamily="18" charset="-78"/>
              </a:rPr>
              <a:t>المباشرة </a:t>
            </a:r>
            <a:r>
              <a:rPr lang="ar-EG" sz="2800" dirty="0">
                <a:solidFill>
                  <a:schemeClr val="accent5"/>
                </a:solidFill>
                <a:cs typeface="Traditional Arabic" pitchFamily="18" charset="-78"/>
              </a:rPr>
              <a:t>:                                                                                             </a:t>
            </a:r>
            <a:r>
              <a:rPr lang="ar-SA" sz="2800" dirty="0" smtClean="0">
                <a:solidFill>
                  <a:schemeClr val="accent5"/>
                </a:solidFill>
                <a:cs typeface="Traditional Arabic" pitchFamily="18" charset="-78"/>
              </a:rPr>
              <a:t>تدون </a:t>
            </a:r>
            <a:r>
              <a:rPr lang="ar-SA" sz="2800" dirty="0">
                <a:solidFill>
                  <a:schemeClr val="accent5"/>
                </a:solidFill>
                <a:cs typeface="Traditional Arabic" pitchFamily="18" charset="-78"/>
              </a:rPr>
              <a:t>بعد الاقتباس مباشرة وبين قوسين لقب المؤلف ورقم الص</a:t>
            </a:r>
            <a:r>
              <a:rPr lang="ar-EG" sz="2800" dirty="0">
                <a:solidFill>
                  <a:schemeClr val="accent5"/>
                </a:solidFill>
                <a:cs typeface="Traditional Arabic" pitchFamily="18" charset="-78"/>
              </a:rPr>
              <a:t>فح</a:t>
            </a:r>
            <a:r>
              <a:rPr lang="ar-SA" sz="2800" dirty="0">
                <a:solidFill>
                  <a:schemeClr val="accent5"/>
                </a:solidFill>
                <a:cs typeface="Traditional Arabic" pitchFamily="18" charset="-78"/>
              </a:rPr>
              <a:t>ة وتصنف في هذه الطريقة قائمة لمصادر على أساس الصفحة وتصنف في هذه الطريقة قائمة المصادر على أساس لقب المؤلف. ورقم الصفحة</a:t>
            </a:r>
            <a:r>
              <a:rPr lang="ar-EG" sz="2800" dirty="0">
                <a:solidFill>
                  <a:schemeClr val="accent5"/>
                </a:solidFill>
                <a:cs typeface="Traditional Arabic" pitchFamily="18" charset="-78"/>
              </a:rPr>
              <a:t>.                                                                                                     2-ا</a:t>
            </a:r>
            <a:r>
              <a:rPr lang="ar-SA" sz="2800" dirty="0">
                <a:solidFill>
                  <a:schemeClr val="accent5"/>
                </a:solidFill>
                <a:cs typeface="Traditional Arabic" pitchFamily="18" charset="-78"/>
              </a:rPr>
              <a:t>لإشارة بلقب المؤلف وتاريخ النشر</a:t>
            </a:r>
            <a:r>
              <a:rPr lang="ar-EG" sz="2800" dirty="0">
                <a:solidFill>
                  <a:schemeClr val="accent5"/>
                </a:solidFill>
                <a:cs typeface="Traditional Arabic" pitchFamily="18" charset="-78"/>
              </a:rPr>
              <a:t>:                                                                 </a:t>
            </a:r>
            <a:r>
              <a:rPr lang="ar-SA" sz="2800" dirty="0" smtClean="0">
                <a:solidFill>
                  <a:schemeClr val="accent5"/>
                </a:solidFill>
                <a:cs typeface="Traditional Arabic" pitchFamily="18" charset="-78"/>
              </a:rPr>
              <a:t>تدون </a:t>
            </a:r>
            <a:r>
              <a:rPr lang="ar-SA" sz="2800" dirty="0">
                <a:solidFill>
                  <a:schemeClr val="accent5"/>
                </a:solidFill>
                <a:cs typeface="Traditional Arabic" pitchFamily="18" charset="-78"/>
              </a:rPr>
              <a:t>بعد الاقتباس مباشرة وبين قوسين لقب المؤلف وتاريخ النشر والصفحة </a:t>
            </a:r>
            <a:r>
              <a:rPr lang="ar-EG" sz="2800" dirty="0">
                <a:solidFill>
                  <a:schemeClr val="accent5"/>
                </a:solidFill>
                <a:cs typeface="Traditional Arabic" pitchFamily="18" charset="-78"/>
              </a:rPr>
              <a:t>.                                                                                                    3-ا</a:t>
            </a:r>
            <a:r>
              <a:rPr lang="ar-SA" sz="2800" dirty="0">
                <a:solidFill>
                  <a:schemeClr val="accent5"/>
                </a:solidFill>
                <a:cs typeface="Traditional Arabic" pitchFamily="18" charset="-78"/>
              </a:rPr>
              <a:t>لإشارة بالأرقام </a:t>
            </a:r>
            <a:r>
              <a:rPr lang="ar-EG" sz="2800" dirty="0">
                <a:solidFill>
                  <a:schemeClr val="accent5"/>
                </a:solidFill>
                <a:cs typeface="Traditional Arabic" pitchFamily="18" charset="-78"/>
              </a:rPr>
              <a:t>:</a:t>
            </a:r>
            <a:endParaRPr lang="en-US" sz="2800" dirty="0">
              <a:solidFill>
                <a:schemeClr val="accent5"/>
              </a:solidFill>
              <a:cs typeface="Traditional Arabic" pitchFamily="18" charset="-78"/>
            </a:endParaRPr>
          </a:p>
          <a:p>
            <a:pPr marL="301943" lvl="1" indent="0">
              <a:buNone/>
              <a:defRPr/>
            </a:pPr>
            <a:r>
              <a:rPr lang="ar-SA" sz="2800" dirty="0">
                <a:solidFill>
                  <a:schemeClr val="accent5"/>
                </a:solidFill>
                <a:cs typeface="Traditional Arabic" pitchFamily="18" charset="-78"/>
              </a:rPr>
              <a:t>يدون بعد الاقتباس مباشرة وبين قوسين رقم المصدر في القائمة ورقم الصفحة مثلا: (25، 15) تعني المصدر رقم 15 في القائمة والصفحة رقم </a:t>
            </a:r>
            <a:r>
              <a:rPr lang="ar-EG" sz="2800" dirty="0">
                <a:solidFill>
                  <a:schemeClr val="accent5"/>
                </a:solidFill>
                <a:cs typeface="Traditional Arabic" pitchFamily="18" charset="-78"/>
              </a:rPr>
              <a:t>2</a:t>
            </a:r>
            <a:r>
              <a:rPr lang="ar-SA" sz="2800" dirty="0">
                <a:solidFill>
                  <a:schemeClr val="accent5"/>
                </a:solidFill>
                <a:cs typeface="Traditional Arabic" pitchFamily="18" charset="-78"/>
              </a:rPr>
              <a:t>5 في هذا المصدر</a:t>
            </a:r>
            <a:r>
              <a:rPr lang="ar-EG" sz="2800" dirty="0">
                <a:solidFill>
                  <a:schemeClr val="accent5"/>
                </a:solidFill>
                <a:cs typeface="Traditional Arabic" pitchFamily="18" charset="-78"/>
              </a:rPr>
              <a:t>.</a:t>
            </a:r>
            <a:endParaRPr lang="ar-SA" sz="2800" dirty="0">
              <a:solidFill>
                <a:schemeClr val="accent5"/>
              </a:solidFill>
              <a:cs typeface="Traditional Arabic" pitchFamily="18" charset="-78"/>
            </a:endParaRPr>
          </a:p>
          <a:p>
            <a:endParaRPr lang="ar-EG" dirty="0">
              <a:solidFill>
                <a:schemeClr val="accent5"/>
              </a:solidFill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20936"/>
          </a:xfrm>
        </p:spPr>
        <p:txBody>
          <a:bodyPr>
            <a:normAutofit fontScale="90000"/>
          </a:bodyPr>
          <a:lstStyle/>
          <a:p>
            <a:r>
              <a:rPr lang="ar-EG" sz="7300" b="1" kern="10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Traditional Arabic"/>
              </a:rPr>
              <a:t>كيفية </a:t>
            </a:r>
            <a:r>
              <a:rPr lang="ar-EG" sz="7300" b="1" kern="10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Traditional Arabic"/>
              </a:rPr>
              <a:t>توثيق </a:t>
            </a:r>
            <a:r>
              <a:rPr lang="ar-EG" sz="7300" b="1" kern="10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Traditional Arabic"/>
              </a:rPr>
              <a:t>المصادر</a:t>
            </a:r>
            <a:r>
              <a:rPr lang="ar-EG" b="1" kern="10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Traditional Arabic"/>
              </a:rPr>
              <a:t/>
            </a:r>
            <a:br>
              <a:rPr lang="ar-EG" b="1" kern="10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Traditional Arabic"/>
              </a:rPr>
            </a:br>
            <a:endParaRPr lang="ar-EG" dirty="0"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0990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28596" y="1000108"/>
            <a:ext cx="8122713" cy="4785395"/>
          </a:xfrm>
        </p:spPr>
        <p:txBody>
          <a:bodyPr>
            <a:noAutofit/>
          </a:bodyPr>
          <a:lstStyle/>
          <a:p>
            <a:pPr marL="342900" indent="0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ar-SA" sz="1800" b="1" dirty="0">
                <a:cs typeface="Traditional Arabic" pitchFamily="18" charset="-78"/>
              </a:rPr>
              <a:t>ترتب صفحة قائمة المصادر والمراجع حسب أسماء المؤلفين ترتيبا ألفبائياً ، وهي كما يلي : أ ب </a:t>
            </a:r>
            <a:r>
              <a:rPr lang="ar-SA" sz="1800" b="1" dirty="0" smtClean="0">
                <a:cs typeface="Traditional Arabic" pitchFamily="18" charset="-78"/>
              </a:rPr>
              <a:t>ت </a:t>
            </a:r>
            <a:r>
              <a:rPr lang="ar-SA" sz="1800" b="1" dirty="0">
                <a:cs typeface="Traditional Arabic" pitchFamily="18" charset="-78"/>
              </a:rPr>
              <a:t>ث ج ح خ د ذ ر ز س ش ص ض ط ظ ع غ ف ق ك ل م ن هـ و ي .</a:t>
            </a:r>
          </a:p>
          <a:p>
            <a:pPr marL="342900" indent="0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ar-SA" sz="1800" b="1" dirty="0">
                <a:cs typeface="Traditional Arabic" pitchFamily="18" charset="-78"/>
              </a:rPr>
              <a:t>ويكون توثيق وترتيب المعلومات إذا كانت من الكتب كما يلي :[ توثيق الكتب]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  <a:defRPr/>
            </a:pPr>
            <a:r>
              <a:rPr lang="ar-SA" sz="1800" b="1" dirty="0">
                <a:solidFill>
                  <a:schemeClr val="accent5"/>
                </a:solidFill>
                <a:cs typeface="Traditional Arabic" pitchFamily="18" charset="-78"/>
              </a:rPr>
              <a:t>1-اسم المؤلف	</a:t>
            </a:r>
            <a:r>
              <a:rPr lang="ar-SA" sz="1800" b="1" dirty="0" smtClean="0">
                <a:solidFill>
                  <a:schemeClr val="accent5"/>
                </a:solidFill>
                <a:cs typeface="Traditional Arabic" pitchFamily="18" charset="-78"/>
              </a:rPr>
              <a:t>	2- </a:t>
            </a:r>
            <a:r>
              <a:rPr lang="ar-SA" sz="1800" b="1" dirty="0">
                <a:solidFill>
                  <a:schemeClr val="accent5"/>
                </a:solidFill>
                <a:cs typeface="Traditional Arabic" pitchFamily="18" charset="-78"/>
              </a:rPr>
              <a:t>اسم الكتاب </a:t>
            </a:r>
            <a:r>
              <a:rPr lang="ar-EG" sz="1800" b="1" dirty="0" smtClean="0">
                <a:solidFill>
                  <a:schemeClr val="accent5"/>
                </a:solidFill>
                <a:cs typeface="Traditional Arabic" pitchFamily="18" charset="-78"/>
              </a:rPr>
              <a:t>              </a:t>
            </a:r>
            <a:r>
              <a:rPr lang="ar-SA" sz="1800" b="1" dirty="0" smtClean="0">
                <a:solidFill>
                  <a:schemeClr val="accent5"/>
                </a:solidFill>
                <a:cs typeface="Traditional Arabic" pitchFamily="18" charset="-78"/>
              </a:rPr>
              <a:t>	</a:t>
            </a:r>
            <a:r>
              <a:rPr lang="ar-EG" sz="1800" b="1" dirty="0" smtClean="0">
                <a:solidFill>
                  <a:schemeClr val="accent5"/>
                </a:solidFill>
                <a:cs typeface="Traditional Arabic" pitchFamily="18" charset="-78"/>
              </a:rPr>
              <a:t>3-</a:t>
            </a:r>
            <a:r>
              <a:rPr lang="ar-SA" sz="1800" b="1" dirty="0" smtClean="0">
                <a:solidFill>
                  <a:schemeClr val="accent5"/>
                </a:solidFill>
                <a:cs typeface="Traditional Arabic" pitchFamily="18" charset="-78"/>
              </a:rPr>
              <a:t>مكان النشر</a:t>
            </a:r>
            <a:r>
              <a:rPr lang="ar-EG" sz="1800" b="1" dirty="0" smtClean="0">
                <a:solidFill>
                  <a:schemeClr val="accent5"/>
                </a:solidFill>
                <a:cs typeface="Traditional Arabic" pitchFamily="18" charset="-78"/>
              </a:rPr>
              <a:t>       </a:t>
            </a:r>
            <a:endParaRPr lang="ar-SA" sz="1800" b="1" dirty="0" smtClean="0">
              <a:solidFill>
                <a:schemeClr val="accent5"/>
              </a:solidFill>
              <a:cs typeface="Traditional Arabic" pitchFamily="18" charset="-78"/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  <a:defRPr/>
            </a:pPr>
            <a:r>
              <a:rPr lang="ar-SA" sz="1800" b="1" dirty="0" smtClean="0">
                <a:solidFill>
                  <a:schemeClr val="accent5"/>
                </a:solidFill>
                <a:cs typeface="Traditional Arabic" pitchFamily="18" charset="-78"/>
              </a:rPr>
              <a:t> </a:t>
            </a:r>
            <a:r>
              <a:rPr lang="ar-EG" sz="1800" b="1" dirty="0" smtClean="0">
                <a:solidFill>
                  <a:schemeClr val="accent5"/>
                </a:solidFill>
                <a:cs typeface="Traditional Arabic" pitchFamily="18" charset="-78"/>
              </a:rPr>
              <a:t>4</a:t>
            </a:r>
            <a:r>
              <a:rPr lang="ar-SA" sz="1800" b="1" dirty="0" smtClean="0">
                <a:solidFill>
                  <a:schemeClr val="accent5"/>
                </a:solidFill>
                <a:cs typeface="Traditional Arabic" pitchFamily="18" charset="-78"/>
              </a:rPr>
              <a:t>-دار </a:t>
            </a:r>
            <a:r>
              <a:rPr lang="ar-SA" sz="1800" b="1" dirty="0">
                <a:solidFill>
                  <a:schemeClr val="accent5"/>
                </a:solidFill>
                <a:cs typeface="Traditional Arabic" pitchFamily="18" charset="-78"/>
              </a:rPr>
              <a:t>النشر </a:t>
            </a:r>
            <a:r>
              <a:rPr lang="ar-SA" sz="1800" b="1" dirty="0" smtClean="0">
                <a:solidFill>
                  <a:schemeClr val="accent5"/>
                </a:solidFill>
                <a:cs typeface="Traditional Arabic" pitchFamily="18" charset="-78"/>
              </a:rPr>
              <a:t>		5- </a:t>
            </a:r>
            <a:r>
              <a:rPr lang="ar-SA" sz="1800" b="1" dirty="0">
                <a:solidFill>
                  <a:schemeClr val="accent5"/>
                </a:solidFill>
                <a:cs typeface="Traditional Arabic" pitchFamily="18" charset="-78"/>
              </a:rPr>
              <a:t>رقم الطبعة  	</a:t>
            </a:r>
            <a:r>
              <a:rPr lang="ar-SA" sz="1800" b="1" dirty="0" smtClean="0">
                <a:solidFill>
                  <a:schemeClr val="accent5"/>
                </a:solidFill>
                <a:cs typeface="Traditional Arabic" pitchFamily="18" charset="-78"/>
              </a:rPr>
              <a:t>	6-سنة </a:t>
            </a:r>
            <a:r>
              <a:rPr lang="ar-SA" sz="1800" b="1" dirty="0">
                <a:solidFill>
                  <a:schemeClr val="accent5"/>
                </a:solidFill>
                <a:cs typeface="Traditional Arabic" pitchFamily="18" charset="-78"/>
              </a:rPr>
              <a:t>النشر </a:t>
            </a:r>
          </a:p>
          <a:p>
            <a:pPr marL="342900" indent="0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ar-SA" sz="1800" b="1" dirty="0">
                <a:cs typeface="Traditional Arabic" pitchFamily="18" charset="-78"/>
              </a:rPr>
              <a:t>ويكون ترتيب وتوثيق المعلومات إذا كانت من دوريات: [الصحف والمجلات اليومية والأسبوعية والشهرية ] كما يلي :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  <a:defRPr/>
            </a:pPr>
            <a:r>
              <a:rPr lang="ar-SA" sz="1800" b="1" dirty="0">
                <a:solidFill>
                  <a:schemeClr val="accent5"/>
                </a:solidFill>
                <a:cs typeface="Traditional Arabic" pitchFamily="18" charset="-78"/>
              </a:rPr>
              <a:t>1-اسم المؤلف	</a:t>
            </a:r>
            <a:r>
              <a:rPr lang="ar-EG" sz="1800" b="1" dirty="0" smtClean="0">
                <a:solidFill>
                  <a:schemeClr val="accent5"/>
                </a:solidFill>
                <a:cs typeface="Traditional Arabic" pitchFamily="18" charset="-78"/>
              </a:rPr>
              <a:t>                                    </a:t>
            </a:r>
            <a:r>
              <a:rPr lang="ar-SA" sz="1800" b="1" dirty="0" smtClean="0">
                <a:solidFill>
                  <a:schemeClr val="accent5"/>
                </a:solidFill>
                <a:cs typeface="Traditional Arabic" pitchFamily="18" charset="-78"/>
              </a:rPr>
              <a:t>	</a:t>
            </a:r>
            <a:r>
              <a:rPr lang="ar-EG" sz="1800" b="1" dirty="0" smtClean="0">
                <a:solidFill>
                  <a:schemeClr val="accent5"/>
                </a:solidFill>
                <a:cs typeface="Traditional Arabic" pitchFamily="18" charset="-78"/>
              </a:rPr>
              <a:t> </a:t>
            </a:r>
            <a:r>
              <a:rPr lang="ar-SA" sz="1800" b="1" dirty="0" smtClean="0">
                <a:solidFill>
                  <a:schemeClr val="accent5"/>
                </a:solidFill>
                <a:cs typeface="Traditional Arabic" pitchFamily="18" charset="-78"/>
              </a:rPr>
              <a:t>2-</a:t>
            </a:r>
            <a:r>
              <a:rPr lang="ar-SA" sz="1800" b="1" dirty="0">
                <a:solidFill>
                  <a:schemeClr val="accent5"/>
                </a:solidFill>
                <a:cs typeface="Traditional Arabic" pitchFamily="18" charset="-78"/>
              </a:rPr>
              <a:t>(عنوان المقال) ويكون بين </a:t>
            </a:r>
            <a:r>
              <a:rPr lang="ar-SA" sz="1800" b="1" dirty="0" smtClean="0">
                <a:solidFill>
                  <a:schemeClr val="accent5"/>
                </a:solidFill>
                <a:cs typeface="Traditional Arabic" pitchFamily="18" charset="-78"/>
              </a:rPr>
              <a:t>قوسين</a:t>
            </a:r>
            <a:r>
              <a:rPr lang="ar-EG" sz="1800" b="1" dirty="0">
                <a:solidFill>
                  <a:schemeClr val="accent5"/>
                </a:solidFill>
                <a:cs typeface="Traditional Arabic" pitchFamily="18" charset="-78"/>
              </a:rPr>
              <a:t> </a:t>
            </a:r>
            <a:endParaRPr lang="ar-SA" sz="1800" b="1" dirty="0" smtClean="0">
              <a:solidFill>
                <a:schemeClr val="accent5"/>
              </a:solidFill>
              <a:cs typeface="Traditional Arabic" pitchFamily="18" charset="-78"/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  <a:defRPr/>
            </a:pPr>
            <a:r>
              <a:rPr lang="ar-SA" sz="1800" b="1" dirty="0" smtClean="0">
                <a:solidFill>
                  <a:schemeClr val="accent5"/>
                </a:solidFill>
                <a:cs typeface="Traditional Arabic" pitchFamily="18" charset="-78"/>
              </a:rPr>
              <a:t>3-</a:t>
            </a:r>
            <a:r>
              <a:rPr lang="ar-SA" sz="1800" b="1" u="sng" dirty="0" smtClean="0">
                <a:solidFill>
                  <a:schemeClr val="accent5"/>
                </a:solidFill>
                <a:cs typeface="Traditional Arabic" pitchFamily="18" charset="-78"/>
              </a:rPr>
              <a:t>اسـم </a:t>
            </a:r>
            <a:r>
              <a:rPr lang="ar-SA" sz="1800" b="1" u="sng" dirty="0">
                <a:solidFill>
                  <a:schemeClr val="accent5"/>
                </a:solidFill>
                <a:cs typeface="Traditional Arabic" pitchFamily="18" charset="-78"/>
              </a:rPr>
              <a:t>الدورية</a:t>
            </a:r>
            <a:r>
              <a:rPr lang="ar-SA" sz="1800" b="1" dirty="0">
                <a:solidFill>
                  <a:schemeClr val="accent5"/>
                </a:solidFill>
                <a:cs typeface="Traditional Arabic" pitchFamily="18" charset="-78"/>
              </a:rPr>
              <a:t> ويوضع خط تحت الاسم	</a:t>
            </a:r>
            <a:r>
              <a:rPr lang="ar-EG" sz="1800" b="1" dirty="0" smtClean="0">
                <a:solidFill>
                  <a:schemeClr val="accent5"/>
                </a:solidFill>
                <a:cs typeface="Traditional Arabic" pitchFamily="18" charset="-78"/>
              </a:rPr>
              <a:t>            </a:t>
            </a:r>
            <a:r>
              <a:rPr lang="ar-SA" sz="1800" b="1" dirty="0" smtClean="0">
                <a:solidFill>
                  <a:schemeClr val="accent5"/>
                </a:solidFill>
                <a:cs typeface="Traditional Arabic" pitchFamily="18" charset="-78"/>
              </a:rPr>
              <a:t>		</a:t>
            </a:r>
            <a:r>
              <a:rPr lang="ar-EG" sz="1800" b="1" dirty="0" smtClean="0">
                <a:solidFill>
                  <a:schemeClr val="accent5"/>
                </a:solidFill>
                <a:cs typeface="Traditional Arabic" pitchFamily="18" charset="-78"/>
              </a:rPr>
              <a:t>4</a:t>
            </a:r>
            <a:r>
              <a:rPr lang="ar-SA" sz="1800" b="1" dirty="0" smtClean="0">
                <a:solidFill>
                  <a:schemeClr val="accent5"/>
                </a:solidFill>
                <a:cs typeface="Traditional Arabic" pitchFamily="18" charset="-78"/>
              </a:rPr>
              <a:t>- </a:t>
            </a:r>
            <a:r>
              <a:rPr lang="ar-SA" sz="1800" b="1" dirty="0">
                <a:solidFill>
                  <a:schemeClr val="accent5"/>
                </a:solidFill>
                <a:cs typeface="Traditional Arabic" pitchFamily="18" charset="-78"/>
              </a:rPr>
              <a:t>مكان النشر  </a:t>
            </a:r>
            <a:r>
              <a:rPr lang="ar-EG" sz="1800" b="1" dirty="0" smtClean="0">
                <a:solidFill>
                  <a:schemeClr val="accent5"/>
                </a:solidFill>
                <a:cs typeface="Traditional Arabic" pitchFamily="18" charset="-78"/>
              </a:rPr>
              <a:t>                                                                  </a:t>
            </a:r>
            <a:r>
              <a:rPr lang="ar-SA" sz="1800" b="1" dirty="0" smtClean="0">
                <a:solidFill>
                  <a:schemeClr val="accent5"/>
                </a:solidFill>
                <a:cs typeface="Traditional Arabic" pitchFamily="18" charset="-78"/>
              </a:rPr>
              <a:t> </a:t>
            </a:r>
            <a:r>
              <a:rPr lang="ar-SA" sz="1800" b="1" dirty="0">
                <a:solidFill>
                  <a:schemeClr val="accent5"/>
                </a:solidFill>
                <a:cs typeface="Traditional Arabic" pitchFamily="18" charset="-78"/>
              </a:rPr>
              <a:t>5- رقم والعـدد المجـلد	</a:t>
            </a:r>
            <a:r>
              <a:rPr lang="ar-EG" sz="1800" b="1" dirty="0">
                <a:solidFill>
                  <a:schemeClr val="accent5"/>
                </a:solidFill>
                <a:cs typeface="Traditional Arabic" pitchFamily="18" charset="-78"/>
              </a:rPr>
              <a:t> </a:t>
            </a:r>
            <a:r>
              <a:rPr lang="ar-EG" sz="1800" b="1" dirty="0" smtClean="0">
                <a:solidFill>
                  <a:schemeClr val="accent5"/>
                </a:solidFill>
                <a:cs typeface="Traditional Arabic" pitchFamily="18" charset="-78"/>
              </a:rPr>
              <a:t>                            </a:t>
            </a:r>
            <a:r>
              <a:rPr lang="ar-SA" sz="1800" b="1" dirty="0" smtClean="0">
                <a:solidFill>
                  <a:schemeClr val="accent5"/>
                </a:solidFill>
                <a:cs typeface="Traditional Arabic" pitchFamily="18" charset="-78"/>
              </a:rPr>
              <a:t>		</a:t>
            </a:r>
            <a:r>
              <a:rPr lang="ar-EG" sz="1800" b="1" dirty="0" smtClean="0">
                <a:solidFill>
                  <a:schemeClr val="accent5"/>
                </a:solidFill>
                <a:cs typeface="Traditional Arabic" pitchFamily="18" charset="-78"/>
              </a:rPr>
              <a:t>6</a:t>
            </a:r>
            <a:r>
              <a:rPr lang="ar-SA" sz="1800" b="1" dirty="0" smtClean="0">
                <a:solidFill>
                  <a:schemeClr val="accent5"/>
                </a:solidFill>
                <a:cs typeface="Traditional Arabic" pitchFamily="18" charset="-78"/>
              </a:rPr>
              <a:t>-تاريخ </a:t>
            </a:r>
            <a:r>
              <a:rPr lang="ar-SA" sz="1800" b="1" dirty="0">
                <a:solidFill>
                  <a:schemeClr val="accent5"/>
                </a:solidFill>
                <a:cs typeface="Traditional Arabic" pitchFamily="18" charset="-78"/>
              </a:rPr>
              <a:t>نشر العدد	</a:t>
            </a:r>
            <a:endParaRPr lang="ar-SA" sz="1800" b="1" u="sng" dirty="0">
              <a:solidFill>
                <a:schemeClr val="accent5"/>
              </a:solidFill>
              <a:cs typeface="Traditional Arabic" pitchFamily="18" charset="-78"/>
            </a:endParaRPr>
          </a:p>
          <a:p>
            <a:pPr marL="342900" indent="0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ar-SA" sz="1800" b="1" u="sng" dirty="0">
                <a:cs typeface="Traditional Arabic" pitchFamily="18" charset="-78"/>
              </a:rPr>
              <a:t>ويُـفصل بين كل معلومة وأخرى بفاصلة ، ويوضع خط تحت اسم الكتاب عندما يكون مرجعا ، ويوضع خط تحت اسم الدورية إذا كانت مرجعا ، وتن</a:t>
            </a:r>
            <a:r>
              <a:rPr lang="ar-AE" sz="1800" b="1" u="sng" dirty="0">
                <a:cs typeface="Traditional Arabic" pitchFamily="18" charset="-78"/>
              </a:rPr>
              <a:t>ت</a:t>
            </a:r>
            <a:r>
              <a:rPr lang="ar-SA" sz="1800" b="1" u="sng" dirty="0">
                <a:cs typeface="Traditional Arabic" pitchFamily="18" charset="-78"/>
              </a:rPr>
              <a:t>هي المعلومات بالنقطة.</a:t>
            </a:r>
            <a:endParaRPr lang="en-US" sz="1800" b="1" u="sng" dirty="0">
              <a:cs typeface="Traditional Arabic" pitchFamily="18" charset="-78"/>
            </a:endParaRPr>
          </a:p>
          <a:p>
            <a:pPr indent="0">
              <a:lnSpc>
                <a:spcPct val="170000"/>
              </a:lnSpc>
              <a:spcBef>
                <a:spcPts val="0"/>
              </a:spcBef>
            </a:pPr>
            <a:endParaRPr lang="ar-EG" sz="1800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288032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lang="ar-EG" sz="6000" b="1" kern="1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/>
                <a:ea typeface="+mn-ea"/>
                <a:cs typeface="Traditional Arabic"/>
              </a:rPr>
              <a:t>صفحة المصادر والمراجع</a:t>
            </a:r>
            <a:r>
              <a:rPr lang="ar-EG" sz="3600" b="1" kern="1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/>
                <a:ea typeface="+mn-ea"/>
                <a:cs typeface="Traditional Arabic"/>
              </a:rPr>
              <a:t/>
            </a:r>
            <a:br>
              <a:rPr lang="ar-EG" sz="3600" b="1" kern="1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/>
                <a:ea typeface="+mn-ea"/>
                <a:cs typeface="Traditional Arabic"/>
              </a:rPr>
            </a:br>
            <a:endParaRPr lang="ar-EG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4223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403648" y="764704"/>
            <a:ext cx="691276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ar-SA" sz="2800" b="1" u="sng" dirty="0">
                <a:cs typeface="Traditional Arabic" pitchFamily="18" charset="-78"/>
              </a:rPr>
              <a:t>مثال على الكتاب :</a:t>
            </a:r>
          </a:p>
          <a:p>
            <a:pPr>
              <a:defRPr/>
            </a:pPr>
            <a:endParaRPr lang="ar-SA" sz="2800" b="1" dirty="0">
              <a:solidFill>
                <a:schemeClr val="bg1"/>
              </a:solidFill>
              <a:cs typeface="Traditional Arabic" pitchFamily="18" charset="-78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ar-SA" sz="2800" b="1" dirty="0">
                <a:solidFill>
                  <a:schemeClr val="bg1"/>
                </a:solidFill>
                <a:cs typeface="Traditional Arabic" pitchFamily="18" charset="-78"/>
              </a:rPr>
              <a:t> </a:t>
            </a:r>
            <a:r>
              <a:rPr lang="ar-SA" sz="2800" b="1" dirty="0">
                <a:cs typeface="Traditional Arabic" pitchFamily="18" charset="-78"/>
              </a:rPr>
              <a:t>  مصطفى صادق الرافعي </a:t>
            </a:r>
            <a:r>
              <a:rPr lang="ar-SA" sz="2800" b="1" u="sng" dirty="0">
                <a:cs typeface="Traditional Arabic" pitchFamily="18" charset="-78"/>
              </a:rPr>
              <a:t>، تاريخ آداب العرب</a:t>
            </a:r>
            <a:r>
              <a:rPr lang="ar-SA" sz="2800" b="1" dirty="0">
                <a:cs typeface="Traditional Arabic" pitchFamily="18" charset="-78"/>
              </a:rPr>
              <a:t>، دار الكتاب العربي ، ط ( 2 ) ،بيروت ، 1394هـ / 1974م .</a:t>
            </a:r>
            <a:endParaRPr lang="en-US" sz="2800" b="1" dirty="0">
              <a:cs typeface="Traditional Arabic" pitchFamily="18" charset="-78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1403648" y="3231560"/>
            <a:ext cx="6912768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ar-SA" sz="3200" b="1" u="sng" dirty="0">
                <a:solidFill>
                  <a:srgbClr val="FF0000"/>
                </a:solidFill>
                <a:cs typeface="Traditional Arabic" pitchFamily="18" charset="-78"/>
              </a:rPr>
              <a:t>مثال على الدوريات </a:t>
            </a:r>
            <a:r>
              <a:rPr lang="ar-SA" sz="3200" b="1" u="sng" dirty="0" smtClean="0">
                <a:solidFill>
                  <a:srgbClr val="FF0000"/>
                </a:solidFill>
                <a:cs typeface="Traditional Arabic" pitchFamily="18" charset="-78"/>
              </a:rPr>
              <a:t>:</a:t>
            </a:r>
          </a:p>
          <a:p>
            <a:pPr>
              <a:defRPr/>
            </a:pPr>
            <a:endParaRPr lang="ar-SA" b="1" dirty="0" smtClean="0">
              <a:solidFill>
                <a:srgbClr val="354F6F"/>
              </a:solidFill>
              <a:cs typeface="Traditional Arabic" pitchFamily="18" charset="-78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ar-SA" b="1" dirty="0" smtClean="0">
                <a:cs typeface="Traditional Arabic" pitchFamily="18" charset="-78"/>
              </a:rPr>
              <a:t> </a:t>
            </a:r>
            <a:r>
              <a:rPr lang="ar-SA" sz="3200" b="1" dirty="0" smtClean="0">
                <a:cs typeface="Traditional Arabic" pitchFamily="18" charset="-78"/>
              </a:rPr>
              <a:t>أ</a:t>
            </a:r>
            <a:r>
              <a:rPr lang="ar-SA" sz="2800" b="1" dirty="0" smtClean="0">
                <a:cs typeface="Traditional Arabic" pitchFamily="18" charset="-78"/>
              </a:rPr>
              <a:t>حمد أمين ، مجمع اللغة العربية ، </a:t>
            </a:r>
            <a:r>
              <a:rPr lang="ar-SA" sz="2800" b="1" u="sng" dirty="0" smtClean="0">
                <a:cs typeface="Traditional Arabic" pitchFamily="18" charset="-78"/>
              </a:rPr>
              <a:t>مجلة مجمع اللغة العربية </a:t>
            </a:r>
            <a:r>
              <a:rPr lang="ar-SA" sz="2800" b="1" dirty="0" smtClean="0">
                <a:cs typeface="Traditional Arabic" pitchFamily="18" charset="-78"/>
              </a:rPr>
              <a:t>، مجمع اللغة العربية، ج 8  ، القاهرة ، 1934م </a:t>
            </a:r>
            <a:r>
              <a:rPr lang="ar-SA" sz="3200" b="1" dirty="0" smtClean="0">
                <a:cs typeface="Traditional Arabic" pitchFamily="18" charset="-78"/>
              </a:rPr>
              <a:t>.</a:t>
            </a:r>
          </a:p>
          <a:p>
            <a:pPr>
              <a:defRPr/>
            </a:pPr>
            <a:endParaRPr lang="en-US" sz="3200" b="1" dirty="0"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98471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4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>
            <a:normAutofit fontScale="90000"/>
          </a:bodyPr>
          <a:lstStyle/>
          <a:p>
            <a:r>
              <a:rPr lang="ar-EG" sz="6600" b="1" i="1" kern="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/>
                <a:cs typeface="Traditional Arabic"/>
              </a:rPr>
              <a:t>كتابة الهوامش (</a:t>
            </a:r>
            <a:r>
              <a:rPr lang="ar-EG" sz="6600" b="1" i="1" kern="1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/>
                <a:cs typeface="Traditional Arabic"/>
              </a:rPr>
              <a:t>الحوا</a:t>
            </a:r>
            <a:r>
              <a:rPr lang="ar-SA" sz="6600" b="1" i="1" kern="1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/>
                <a:cs typeface="Traditional Arabic"/>
              </a:rPr>
              <a:t>شي</a:t>
            </a:r>
            <a:r>
              <a:rPr lang="ar-EG" sz="6600" b="1" kern="10" dirty="0" smtClean="0">
                <a:effectLst>
                  <a:outerShdw blurRad="38100" dist="38100" dir="2700000" sy="50000" kx="-2453608" algn="tl" rotWithShape="0">
                    <a:srgbClr val="000000">
                      <a:alpha val="43137"/>
                    </a:srgbClr>
                  </a:outerShdw>
                </a:effectLst>
                <a:latin typeface="Traditional Arabic"/>
                <a:cs typeface="Traditional Arabic"/>
              </a:rPr>
              <a:t>)</a:t>
            </a:r>
            <a:endParaRPr lang="ar-EG" sz="6600" dirty="0">
              <a:effectLst>
                <a:outerShdw blurRad="38100" dist="38100" dir="2700000" sy="50000" kx="-2453608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عنصر نائب للمحتوى 5"/>
          <p:cNvSpPr>
            <a:spLocks noGrp="1"/>
          </p:cNvSpPr>
          <p:nvPr>
            <p:ph idx="1"/>
          </p:nvPr>
        </p:nvSpPr>
        <p:spPr>
          <a:xfrm>
            <a:off x="872067" y="1268760"/>
            <a:ext cx="7408333" cy="4857403"/>
          </a:xfrm>
        </p:spPr>
        <p:txBody>
          <a:bodyPr>
            <a:normAutofit lnSpcReduction="10000"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ar-SA" b="1" dirty="0">
                <a:solidFill>
                  <a:srgbClr val="5199B3"/>
                </a:solidFill>
                <a:cs typeface="Traditional Arabic" pitchFamily="18" charset="-78"/>
              </a:rPr>
              <a:t> </a:t>
            </a:r>
            <a:r>
              <a:rPr lang="ar-SA" sz="2800" b="1" dirty="0">
                <a:solidFill>
                  <a:schemeClr val="tx1"/>
                </a:solidFill>
                <a:cs typeface="Traditional Arabic" pitchFamily="18" charset="-78"/>
              </a:rPr>
              <a:t>الهوامش هي مواد لها علاقة بالنص (متن البحث) لكنها علاقة جانبية لا تمثل عنصرا رئيسيا في مضمونه، ولذلك يتم تجميعها وعزلها عن متن البحث محافظة على انسياب النص وتسلسله.</a:t>
            </a:r>
          </a:p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ar-SA" sz="2800" b="1" dirty="0" smtClean="0">
                <a:solidFill>
                  <a:schemeClr val="tx1"/>
                </a:solidFill>
                <a:cs typeface="Traditional Arabic" pitchFamily="18" charset="-78"/>
              </a:rPr>
              <a:t>ويمكن تمييز الهوامش إلى أربعة </a:t>
            </a:r>
            <a:r>
              <a:rPr lang="ar-SA" sz="2800" b="1" dirty="0">
                <a:solidFill>
                  <a:schemeClr val="tx1"/>
                </a:solidFill>
                <a:cs typeface="Traditional Arabic" pitchFamily="18" charset="-78"/>
              </a:rPr>
              <a:t>أنواع </a:t>
            </a:r>
            <a:r>
              <a:rPr lang="ar-EG" sz="2800" b="1" dirty="0" smtClean="0">
                <a:solidFill>
                  <a:schemeClr val="tx1"/>
                </a:solidFill>
                <a:cs typeface="Traditional Arabic" pitchFamily="18" charset="-78"/>
              </a:rPr>
              <a:t>منها </a:t>
            </a:r>
            <a:r>
              <a:rPr lang="ar-SA" sz="2800" b="1" dirty="0" smtClean="0">
                <a:solidFill>
                  <a:schemeClr val="tx1"/>
                </a:solidFill>
                <a:cs typeface="Traditional Arabic" pitchFamily="18" charset="-78"/>
              </a:rPr>
              <a:t>:</a:t>
            </a:r>
            <a:endParaRPr lang="ar-SA" sz="2800" b="1" dirty="0">
              <a:solidFill>
                <a:schemeClr val="tx1"/>
              </a:solidFill>
              <a:cs typeface="Traditional Arabic" pitchFamily="18" charset="-78"/>
            </a:endParaRP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ar-SA" sz="2800" b="1" dirty="0">
                <a:solidFill>
                  <a:schemeClr val="accent6"/>
                </a:solidFill>
                <a:cs typeface="Traditional Arabic" pitchFamily="18" charset="-78"/>
              </a:rPr>
              <a:t>مصادر النصوص والأفكار المقتبسة </a:t>
            </a:r>
            <a:r>
              <a:rPr lang="ar-SA" sz="2800" b="1" dirty="0" smtClean="0">
                <a:solidFill>
                  <a:schemeClr val="accent6"/>
                </a:solidFill>
                <a:cs typeface="Traditional Arabic" pitchFamily="18" charset="-78"/>
              </a:rPr>
              <a:t>(أي </a:t>
            </a:r>
            <a:r>
              <a:rPr lang="ar-SA" sz="2800" b="1" dirty="0">
                <a:solidFill>
                  <a:schemeClr val="accent6"/>
                </a:solidFill>
                <a:cs typeface="Traditional Arabic" pitchFamily="18" charset="-78"/>
              </a:rPr>
              <a:t>معلومات عن مصدر </a:t>
            </a:r>
            <a:r>
              <a:rPr lang="ar-SA" sz="2800" b="1" dirty="0" smtClean="0">
                <a:solidFill>
                  <a:schemeClr val="accent6"/>
                </a:solidFill>
                <a:cs typeface="Traditional Arabic" pitchFamily="18" charset="-78"/>
              </a:rPr>
              <a:t>الاقتباس) </a:t>
            </a:r>
            <a:endParaRPr lang="ar-SA" sz="2800" b="1" dirty="0">
              <a:solidFill>
                <a:schemeClr val="accent6"/>
              </a:solidFill>
              <a:cs typeface="Traditional Arabic" pitchFamily="18" charset="-78"/>
            </a:endParaRP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ar-SA" sz="2800" b="1" dirty="0">
                <a:solidFill>
                  <a:schemeClr val="accent6"/>
                </a:solidFill>
                <a:cs typeface="Traditional Arabic" pitchFamily="18" charset="-78"/>
              </a:rPr>
              <a:t>ملاحظات حول نقاط وعبارات جاءت بالنص.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ar-SA" sz="2800" b="1" dirty="0">
                <a:solidFill>
                  <a:schemeClr val="accent6"/>
                </a:solidFill>
                <a:cs typeface="Traditional Arabic" pitchFamily="18" charset="-78"/>
              </a:rPr>
              <a:t>نصوص بلغة أجنبية ودرجت ترجمتها بالمتن.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ar-SA" sz="2800" b="1" dirty="0">
                <a:solidFill>
                  <a:schemeClr val="accent6"/>
                </a:solidFill>
                <a:cs typeface="Traditional Arabic" pitchFamily="18" charset="-78"/>
              </a:rPr>
              <a:t>إحالة إلى أماكن أخرى (فصول أو أبواب) في البحث.</a:t>
            </a:r>
          </a:p>
          <a:p>
            <a:pPr>
              <a:spcBef>
                <a:spcPct val="50000"/>
              </a:spcBef>
              <a:buFont typeface="Wingdings" pitchFamily="2" charset="2"/>
              <a:buChar char="q"/>
            </a:pPr>
            <a:endParaRPr lang="en-US" sz="2800" b="1" dirty="0">
              <a:solidFill>
                <a:schemeClr val="tx1"/>
              </a:solidFill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42864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0" y="2675467"/>
            <a:ext cx="3708400" cy="3450696"/>
          </a:xfrm>
        </p:spPr>
        <p:txBody>
          <a:bodyPr>
            <a:normAutofit/>
          </a:bodyPr>
          <a:lstStyle/>
          <a:p>
            <a:r>
              <a:rPr lang="ar-SA" sz="2800" b="1" dirty="0">
                <a:solidFill>
                  <a:schemeClr val="tx1"/>
                </a:solidFill>
                <a:cs typeface="Traditional Arabic" pitchFamily="18" charset="-78"/>
              </a:rPr>
              <a:t>يوضع في بداية البحث أو في آخره ، ويتضمن توزيع المادة الواردة في البحث حسب ورودها متسلسلة ، حيث يوضع كل عنوان رئيسي أو فرعي ويقابله رقم الصفحات التي ورد فيها  . مثال</a:t>
            </a:r>
            <a:endParaRPr lang="ar-EG" sz="2800" dirty="0">
              <a:solidFill>
                <a:schemeClr val="tx1"/>
              </a:solidFill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74448"/>
          </a:xfrm>
        </p:spPr>
        <p:txBody>
          <a:bodyPr>
            <a:normAutofit/>
          </a:bodyPr>
          <a:lstStyle/>
          <a:p>
            <a:r>
              <a:rPr lang="ar-EG" sz="5400" b="1" kern="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/>
                <a:cs typeface="Traditional Arabic"/>
              </a:rPr>
              <a:t>فهرس البحث( </a:t>
            </a:r>
            <a:r>
              <a:rPr lang="ar-EG" sz="5400" b="1" kern="1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/>
                <a:cs typeface="Traditional Arabic"/>
              </a:rPr>
              <a:t>المحتويات)</a:t>
            </a:r>
            <a:endParaRPr lang="ar-EG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319396"/>
              </p:ext>
            </p:extLst>
          </p:nvPr>
        </p:nvGraphicFramePr>
        <p:xfrm>
          <a:off x="26005" y="1363585"/>
          <a:ext cx="3888432" cy="5494415"/>
        </p:xfrm>
        <a:graphic>
          <a:graphicData uri="http://schemas.openxmlformats.org/drawingml/2006/table">
            <a:tbl>
              <a:tblPr rtl="1"/>
              <a:tblGrid>
                <a:gridCol w="3043624"/>
                <a:gridCol w="844808"/>
              </a:tblGrid>
              <a:tr h="381764"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</a:tabLst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Simplified Arabic" pitchFamily="2" charset="-78"/>
                        </a:rPr>
                        <a:t>الموضـــــــــــوع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Simplified Arabic" pitchFamily="2" charset="-78"/>
                        </a:rPr>
                        <a:t>الصفحة 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383637"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0099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Simplified Arabic" pitchFamily="2" charset="-78"/>
                        </a:rPr>
                        <a:t>الإهداء 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</a:tabLst>
                      </a:pPr>
                      <a:r>
                        <a:rPr kumimoji="0" lang="he-I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he-I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764"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</a:tabLst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Simplified Arabic" pitchFamily="2" charset="-78"/>
                        </a:rPr>
                        <a:t>المقدمة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</a:tabLst>
                      </a:pPr>
                      <a:r>
                        <a:rPr kumimoji="0" lang="he-I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he-I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3637"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Simplified Arabic" pitchFamily="2" charset="-78"/>
                        </a:rPr>
                        <a:t>الفصـــــــل الأول 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he-I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344337"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he-I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he-I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337"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he-I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he-I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337"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he-I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he-I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764"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Simplified Arabic" pitchFamily="2" charset="-78"/>
                        </a:rPr>
                        <a:t>الفصـــــــل الثاني 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he-I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366790"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he-I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he-I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209"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he-I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he-I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764"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Simplified Arabic" pitchFamily="2" charset="-78"/>
                        </a:rPr>
                        <a:t>الفصـــــــل الثالث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he-I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344337"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he-I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he-I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337"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he-I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he-I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3637"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0099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Simplified Arabic" pitchFamily="2" charset="-78"/>
                        </a:rPr>
                        <a:t>النتائج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he-I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764"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Simplified Arabic" pitchFamily="2" charset="-78"/>
                        </a:rPr>
                        <a:t>المراجع والمصادر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he-I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6069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عنصر نائب للمحتوى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6402872"/>
              </p:ext>
            </p:extLst>
          </p:nvPr>
        </p:nvGraphicFramePr>
        <p:xfrm>
          <a:off x="1043608" y="1772816"/>
          <a:ext cx="7300862" cy="40272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>
                <a:solidFill>
                  <a:schemeClr val="accent6">
                    <a:lumMod val="75000"/>
                  </a:schemeClr>
                </a:solidFill>
                <a:cs typeface="Kufi Extended Outline" pitchFamily="82" charset="-78"/>
              </a:rPr>
              <a:t>عناصر الموضوع</a:t>
            </a:r>
            <a:endParaRPr lang="ar-EG" dirty="0">
              <a:solidFill>
                <a:schemeClr val="accent6">
                  <a:lumMod val="75000"/>
                </a:schemeClr>
              </a:solidFill>
              <a:cs typeface="Kufi Extended Outline" pitchFamily="82" charset="-78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7702754" y="270892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431461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872067" y="1412776"/>
            <a:ext cx="7732381" cy="5184576"/>
          </a:xfrm>
        </p:spPr>
        <p:txBody>
          <a:bodyPr>
            <a:noAutofit/>
          </a:bodyPr>
          <a:lstStyle/>
          <a:p>
            <a:pPr marL="342900" indent="-342900"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ar-SA" b="1" dirty="0">
                <a:solidFill>
                  <a:schemeClr val="tx1"/>
                </a:solidFill>
                <a:cs typeface="Traditional Arabic" pitchFamily="18" charset="-78"/>
              </a:rPr>
              <a:t>تحسين مستوى الكتابة .</a:t>
            </a:r>
            <a:r>
              <a:rPr lang="en-US" b="1" dirty="0">
                <a:solidFill>
                  <a:schemeClr val="tx1"/>
                </a:solidFill>
                <a:cs typeface="Traditional Arabic" pitchFamily="18" charset="-78"/>
              </a:rPr>
              <a:t> </a:t>
            </a:r>
            <a:r>
              <a:rPr lang="ar-SA" b="1" dirty="0">
                <a:solidFill>
                  <a:schemeClr val="tx1"/>
                </a:solidFill>
                <a:cs typeface="Traditional Arabic" pitchFamily="18" charset="-78"/>
              </a:rPr>
              <a:t> </a:t>
            </a:r>
          </a:p>
          <a:p>
            <a:pPr marL="342900" indent="-342900"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ar-SA" b="1" dirty="0">
                <a:solidFill>
                  <a:schemeClr val="tx1"/>
                </a:solidFill>
                <a:cs typeface="Traditional Arabic" pitchFamily="18" charset="-78"/>
              </a:rPr>
              <a:t> الربط بين الجمل والفقرات والموضوعات المتداخلة في البحث الصفي</a:t>
            </a:r>
            <a:r>
              <a:rPr lang="ar-EG" b="1" dirty="0">
                <a:solidFill>
                  <a:schemeClr val="tx1"/>
                </a:solidFill>
                <a:cs typeface="Traditional Arabic" pitchFamily="18" charset="-78"/>
              </a:rPr>
              <a:t>.</a:t>
            </a:r>
            <a:endParaRPr lang="ar-SA" b="1" dirty="0">
              <a:solidFill>
                <a:schemeClr val="tx1"/>
              </a:solidFill>
              <a:cs typeface="Traditional Arabic" pitchFamily="18" charset="-78"/>
            </a:endParaRPr>
          </a:p>
          <a:p>
            <a:pPr marL="342900" indent="-342900"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ar-SA" b="1" dirty="0">
                <a:solidFill>
                  <a:schemeClr val="tx1"/>
                </a:solidFill>
                <a:cs typeface="Traditional Arabic" pitchFamily="18" charset="-78"/>
              </a:rPr>
              <a:t> التعود على المطالعة واستخدام المكتبة . </a:t>
            </a:r>
          </a:p>
          <a:p>
            <a:pPr marL="342900" indent="-342900"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ar-SA" b="1" dirty="0">
                <a:solidFill>
                  <a:schemeClr val="tx1"/>
                </a:solidFill>
                <a:cs typeface="Traditional Arabic" pitchFamily="18" charset="-78"/>
              </a:rPr>
              <a:t> التدرب على الأمانة العلمية بتوثيق المعلومات . </a:t>
            </a:r>
          </a:p>
          <a:p>
            <a:pPr marL="342900" indent="-342900"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ar-SA" b="1" dirty="0">
                <a:solidFill>
                  <a:schemeClr val="tx1"/>
                </a:solidFill>
                <a:cs typeface="Traditional Arabic" pitchFamily="18" charset="-78"/>
              </a:rPr>
              <a:t> القدرة على اختيار مصادر المعلومات المناسبة . </a:t>
            </a:r>
          </a:p>
          <a:p>
            <a:pPr marL="342900" indent="-342900"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ar-SA" b="1" dirty="0">
                <a:solidFill>
                  <a:schemeClr val="tx1"/>
                </a:solidFill>
                <a:cs typeface="Traditional Arabic" pitchFamily="18" charset="-78"/>
              </a:rPr>
              <a:t> الاستفادة من أوقات الفراغ . </a:t>
            </a:r>
            <a:endParaRPr lang="ar-SA" b="1" dirty="0" smtClean="0">
              <a:solidFill>
                <a:schemeClr val="tx1"/>
              </a:solidFill>
              <a:cs typeface="Traditional Arabic" pitchFamily="18" charset="-78"/>
            </a:endParaRPr>
          </a:p>
          <a:p>
            <a:pPr marL="342900" indent="-342900">
              <a:spcBef>
                <a:spcPct val="50000"/>
              </a:spcBef>
              <a:buNone/>
              <a:defRPr/>
            </a:pPr>
            <a:r>
              <a:rPr lang="ar-SA" b="1" dirty="0" smtClean="0">
                <a:solidFill>
                  <a:schemeClr val="tx1"/>
                </a:solidFill>
                <a:cs typeface="Traditional Arabic" pitchFamily="18" charset="-78"/>
              </a:rPr>
              <a:t>.</a:t>
            </a:r>
          </a:p>
          <a:p>
            <a:endParaRPr lang="ar-EG" dirty="0">
              <a:solidFill>
                <a:schemeClr val="tx1"/>
              </a:solidFill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EG" sz="5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Old Antic Bold" pitchFamily="2" charset="-78"/>
              </a:rPr>
              <a:t>سادسا : فوائد </a:t>
            </a:r>
            <a:r>
              <a:rPr lang="ar-SA" sz="5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Old Antic Bold" pitchFamily="2" charset="-78"/>
              </a:rPr>
              <a:t>كتابة </a:t>
            </a:r>
            <a:r>
              <a:rPr lang="ar-EG" sz="5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Old Antic Bold" pitchFamily="2" charset="-78"/>
              </a:rPr>
              <a:t>البحث </a:t>
            </a:r>
            <a:r>
              <a:rPr lang="ar-EG" sz="54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Old Antic Bold" pitchFamily="2" charset="-78"/>
              </a:rPr>
              <a:t>الصفي</a:t>
            </a:r>
          </a:p>
        </p:txBody>
      </p:sp>
    </p:spTree>
    <p:extLst>
      <p:ext uri="{BB962C8B-B14F-4D97-AF65-F5344CB8AC3E}">
        <p14:creationId xmlns:p14="http://schemas.microsoft.com/office/powerpoint/2010/main" val="3312482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71472" y="394692"/>
            <a:ext cx="820891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ar-SA" sz="2400" b="1" dirty="0" smtClean="0">
                <a:cs typeface="Traditional Arabic" pitchFamily="18" charset="-78"/>
              </a:rPr>
              <a:t>زيادة المعلومات .</a:t>
            </a:r>
            <a:r>
              <a:rPr lang="en-US" sz="2400" b="1" dirty="0" smtClean="0">
                <a:cs typeface="Traditional Arabic" pitchFamily="18" charset="-78"/>
              </a:rPr>
              <a:t> </a:t>
            </a:r>
            <a:endParaRPr lang="ar-SA" sz="2400" b="1" dirty="0" smtClean="0">
              <a:cs typeface="Traditional Arabic" pitchFamily="18" charset="-78"/>
            </a:endParaRPr>
          </a:p>
          <a:p>
            <a:pPr marL="342900" indent="-342900"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ar-SA" sz="2400" b="1" dirty="0" smtClean="0">
                <a:cs typeface="Traditional Arabic" pitchFamily="18" charset="-78"/>
              </a:rPr>
              <a:t> ممارسة مهارة التلخيص لكثير مما تقرأ للبحث الصفي . </a:t>
            </a:r>
          </a:p>
          <a:p>
            <a:pPr marL="342900" indent="-342900"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ar-SA" sz="2400" b="1" dirty="0" smtClean="0">
                <a:cs typeface="Traditional Arabic" pitchFamily="18" charset="-78"/>
              </a:rPr>
              <a:t> تحسن مستوى الفهم  ، واستخراج الأفكار الرئيسة . </a:t>
            </a:r>
          </a:p>
          <a:p>
            <a:pPr marL="342900" indent="-342900"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ar-SA" sz="2400" b="1" dirty="0" smtClean="0">
                <a:cs typeface="Traditional Arabic" pitchFamily="18" charset="-78"/>
              </a:rPr>
              <a:t> تحسن مستوى سرعة القراءة .</a:t>
            </a:r>
          </a:p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ar-SA" sz="2400" b="1" dirty="0" smtClean="0">
                <a:cs typeface="Traditional Arabic" pitchFamily="18" charset="-78"/>
              </a:rPr>
              <a:t> التدرب على وضع عناوين مناسبة لفروع وجزئيات البحث .</a:t>
            </a:r>
            <a:r>
              <a:rPr lang="en-US" sz="2400" b="1" dirty="0" smtClean="0">
                <a:cs typeface="Traditional Arabic" pitchFamily="18" charset="-78"/>
              </a:rPr>
              <a:t> </a:t>
            </a:r>
            <a:endParaRPr lang="ar-SA" sz="2400" b="1" dirty="0" smtClean="0">
              <a:cs typeface="Traditional Arabic" pitchFamily="18" charset="-78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ar-SA" sz="2400" b="1" dirty="0" smtClean="0">
                <a:cs typeface="Traditional Arabic" pitchFamily="18" charset="-78"/>
              </a:rPr>
              <a:t> </a:t>
            </a:r>
            <a:r>
              <a:rPr lang="ar-SA" sz="2400" b="1" dirty="0">
                <a:cs typeface="Traditional Arabic" pitchFamily="18" charset="-78"/>
              </a:rPr>
              <a:t> </a:t>
            </a:r>
            <a:r>
              <a:rPr lang="ar-SA" sz="2400" b="1" dirty="0" smtClean="0">
                <a:cs typeface="Traditional Arabic" pitchFamily="18" charset="-78"/>
              </a:rPr>
              <a:t>نقد </a:t>
            </a:r>
            <a:r>
              <a:rPr lang="ar-SA" sz="2400" b="1" dirty="0">
                <a:cs typeface="Traditional Arabic" pitchFamily="18" charset="-78"/>
              </a:rPr>
              <a:t>الأفكار وتحليلها بإعطاء الأدلة والبراهين التي تدعم وجهة النظر الجديدة . </a:t>
            </a:r>
          </a:p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ar-SA" sz="2400" b="1" dirty="0">
                <a:cs typeface="Traditional Arabic" pitchFamily="18" charset="-78"/>
              </a:rPr>
              <a:t>   </a:t>
            </a:r>
            <a:r>
              <a:rPr lang="ar-SA" sz="2400" b="1" dirty="0" smtClean="0">
                <a:cs typeface="Traditional Arabic" pitchFamily="18" charset="-78"/>
              </a:rPr>
              <a:t>ينمي مقدرة الطالبة على محاكاة </a:t>
            </a:r>
            <a:r>
              <a:rPr lang="ar-SA" sz="2400" b="1" dirty="0">
                <a:cs typeface="Traditional Arabic" pitchFamily="18" charset="-78"/>
              </a:rPr>
              <a:t>الأشياء ؛ مما ينمي شخصيتها العلمية والأدبية . </a:t>
            </a:r>
          </a:p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ar-SA" sz="2400" b="1" dirty="0">
                <a:cs typeface="Traditional Arabic" pitchFamily="18" charset="-78"/>
              </a:rPr>
              <a:t> إضافة التفصيلات والإيضاحات لما تم نقله .</a:t>
            </a:r>
            <a:r>
              <a:rPr lang="en-US" sz="2400" b="1" dirty="0">
                <a:cs typeface="Traditional Arabic" pitchFamily="18" charset="-78"/>
              </a:rPr>
              <a:t> </a:t>
            </a:r>
            <a:endParaRPr lang="ar-SA" sz="2400" b="1" dirty="0">
              <a:cs typeface="Traditional Arabic" pitchFamily="18" charset="-78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ar-SA" sz="2400" b="1" dirty="0">
                <a:cs typeface="Traditional Arabic" pitchFamily="18" charset="-78"/>
              </a:rPr>
              <a:t> الخروج بنتائج وخلاصة (خاتمة )  للموضوع قيد البحث .  </a:t>
            </a:r>
          </a:p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ar-SA" sz="2400" b="1" dirty="0">
                <a:cs typeface="Traditional Arabic" pitchFamily="18" charset="-78"/>
              </a:rPr>
              <a:t> التدرب على كتابة المحتويات والفهارس والملاحق .</a:t>
            </a:r>
            <a:r>
              <a:rPr lang="en-US" sz="2400" b="1" dirty="0">
                <a:cs typeface="Traditional Arabic" pitchFamily="18" charset="-78"/>
              </a:rPr>
              <a:t> </a:t>
            </a:r>
            <a:endParaRPr lang="ar-SA" sz="2400" b="1" dirty="0">
              <a:cs typeface="Traditional Arabic" pitchFamily="18" charset="-78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q"/>
            </a:pPr>
            <a:r>
              <a:rPr lang="ar-SA" sz="2800" b="1" dirty="0">
                <a:cs typeface="Traditional Arabic" pitchFamily="18" charset="-78"/>
              </a:rPr>
              <a:t>  </a:t>
            </a:r>
            <a:r>
              <a:rPr lang="ar-SA" b="1" dirty="0">
                <a:cs typeface="Traditional Arabic" pitchFamily="18" charset="-78"/>
              </a:rPr>
              <a:t> </a:t>
            </a:r>
            <a:r>
              <a:rPr lang="ar-SA" sz="2400" b="1" dirty="0">
                <a:cs typeface="Traditional Arabic" pitchFamily="18" charset="-78"/>
              </a:rPr>
              <a:t>التدرب على كتابة المراجع والمصادر وترتيبها حسب أسماء المؤلفين أو حسب أسماء الكتب .</a:t>
            </a:r>
            <a:endParaRPr lang="en-US" sz="2400" b="1" dirty="0"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70067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143240" y="2786058"/>
            <a:ext cx="25274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7200" dirty="0" smtClean="0">
                <a:solidFill>
                  <a:schemeClr val="accent6"/>
                </a:solidFill>
                <a:cs typeface="Kufi Extended Outline" pitchFamily="82" charset="-78"/>
              </a:rPr>
              <a:t>انتهى</a:t>
            </a:r>
            <a:endParaRPr lang="ar-EG" sz="7200" dirty="0">
              <a:solidFill>
                <a:schemeClr val="accent6"/>
              </a:solidFill>
              <a:cs typeface="Kufi Extended Outline" pitchFamily="8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55282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2669567"/>
              </p:ext>
            </p:extLst>
          </p:nvPr>
        </p:nvGraphicFramePr>
        <p:xfrm>
          <a:off x="871538" y="2674938"/>
          <a:ext cx="7408862" cy="3451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rmAutofit/>
          </a:bodyPr>
          <a:lstStyle/>
          <a:p>
            <a:r>
              <a:rPr lang="ar-EG" sz="5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Old Antic Bold" pitchFamily="2" charset="-78"/>
              </a:rPr>
              <a:t>أولا: تعريف البحث</a:t>
            </a:r>
            <a:endParaRPr lang="ar-EG" sz="54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Old Antic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76309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314988"/>
              </p:ext>
            </p:extLst>
          </p:nvPr>
        </p:nvGraphicFramePr>
        <p:xfrm>
          <a:off x="107504" y="1844824"/>
          <a:ext cx="8928992" cy="42813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EG" sz="5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Old Antic Bold" pitchFamily="2" charset="-78"/>
              </a:rPr>
              <a:t>ثانيا: كيفية اختيار النقطة البحثية</a:t>
            </a:r>
            <a:endParaRPr lang="ar-EG" sz="54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Old Antic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13848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501964"/>
              </p:ext>
            </p:extLst>
          </p:nvPr>
        </p:nvGraphicFramePr>
        <p:xfrm>
          <a:off x="871538" y="2674938"/>
          <a:ext cx="7408862" cy="3451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EG" sz="60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Old Antic Bold" pitchFamily="2" charset="-78"/>
              </a:rPr>
              <a:t>ثالثا</a:t>
            </a:r>
            <a:r>
              <a:rPr lang="ar-EG" sz="6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Old Antic Bold" pitchFamily="2" charset="-78"/>
              </a:rPr>
              <a:t>: </a:t>
            </a:r>
            <a:r>
              <a:rPr lang="ar-EG" sz="60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Old Antic Bold" pitchFamily="2" charset="-78"/>
              </a:rPr>
              <a:t>مكونات الورقة البحثية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ar-EG" dirty="0" smtClean="0"/>
              <a:t>                       </a:t>
            </a:r>
            <a:r>
              <a:rPr lang="en-US" dirty="0" smtClean="0"/>
              <a:t>A scientific paper</a:t>
            </a:r>
            <a:endParaRPr lang="ar-EG" dirty="0"/>
          </a:p>
        </p:txBody>
      </p:sp>
      <p:sp>
        <p:nvSpPr>
          <p:cNvPr id="5" name="مستطيل 4"/>
          <p:cNvSpPr/>
          <p:nvPr/>
        </p:nvSpPr>
        <p:spPr>
          <a:xfrm>
            <a:off x="1763688" y="1988840"/>
            <a:ext cx="53285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24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تتكون الورقة البحثية من عدد من </a:t>
            </a:r>
            <a:r>
              <a:rPr lang="ar-EG" sz="2400" dirty="0" err="1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</a:t>
            </a:r>
            <a:r>
              <a:rPr lang="ar-SA" sz="24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</a:t>
            </a:r>
            <a:r>
              <a:rPr lang="ar-EG" sz="24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جزاء هي:</a:t>
            </a:r>
            <a:endParaRPr lang="ar-EG" sz="24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ar-EG" sz="2400" dirty="0"/>
          </a:p>
        </p:txBody>
      </p:sp>
    </p:spTree>
    <p:extLst>
      <p:ext uri="{BB962C8B-B14F-4D97-AF65-F5344CB8AC3E}">
        <p14:creationId xmlns:p14="http://schemas.microsoft.com/office/powerpoint/2010/main" val="4112184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28596" y="1340768"/>
            <a:ext cx="8275385" cy="504056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ar-EG" sz="3600" dirty="0" smtClean="0">
                <a:solidFill>
                  <a:schemeClr val="tx1"/>
                </a:solidFill>
              </a:rPr>
              <a:t>لابد</a:t>
            </a:r>
            <a:r>
              <a:rPr lang="ar-SA" sz="3600" dirty="0" smtClean="0">
                <a:solidFill>
                  <a:schemeClr val="tx1"/>
                </a:solidFill>
              </a:rPr>
              <a:t> وأن </a:t>
            </a:r>
            <a:r>
              <a:rPr lang="ar-EG" sz="3600" dirty="0" smtClean="0">
                <a:solidFill>
                  <a:schemeClr val="tx1"/>
                </a:solidFill>
              </a:rPr>
              <a:t>تحتوي صفحة العنوان على البنود الرئيسة </a:t>
            </a:r>
            <a:r>
              <a:rPr lang="ar-EG" sz="3600" dirty="0" err="1" smtClean="0">
                <a:solidFill>
                  <a:schemeClr val="tx1"/>
                </a:solidFill>
              </a:rPr>
              <a:t>ال</a:t>
            </a:r>
            <a:r>
              <a:rPr lang="ar-SA" sz="3600" dirty="0" smtClean="0">
                <a:solidFill>
                  <a:schemeClr val="tx1"/>
                </a:solidFill>
              </a:rPr>
              <a:t>آ</a:t>
            </a:r>
            <a:r>
              <a:rPr lang="ar-EG" sz="3600" dirty="0" smtClean="0">
                <a:solidFill>
                  <a:schemeClr val="tx1"/>
                </a:solidFill>
              </a:rPr>
              <a:t>ت</a:t>
            </a:r>
            <a:r>
              <a:rPr lang="ar-SA" sz="3600" dirty="0" smtClean="0">
                <a:solidFill>
                  <a:schemeClr val="tx1"/>
                </a:solidFill>
              </a:rPr>
              <a:t>ي</a:t>
            </a:r>
            <a:r>
              <a:rPr lang="ar-EG" sz="3600" dirty="0" smtClean="0">
                <a:solidFill>
                  <a:schemeClr val="tx1"/>
                </a:solidFill>
              </a:rPr>
              <a:t>ة</a:t>
            </a:r>
            <a:r>
              <a:rPr lang="ar-EG" sz="4000" dirty="0" smtClean="0">
                <a:solidFill>
                  <a:schemeClr val="tx1"/>
                </a:solidFill>
              </a:rPr>
              <a:t>: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  <a:defRPr/>
            </a:pPr>
            <a:r>
              <a:rPr lang="ar-EG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ditional Arabic" pitchFamily="18" charset="-78"/>
              </a:rPr>
              <a:t>1</a:t>
            </a:r>
            <a:r>
              <a:rPr lang="ar-EG" sz="2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ditional Arabic" pitchFamily="18" charset="-78"/>
              </a:rPr>
              <a:t>-</a:t>
            </a:r>
            <a:r>
              <a:rPr lang="ar-SA" sz="2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ditional Arabic" pitchFamily="18" charset="-78"/>
              </a:rPr>
              <a:t>عنوان الورقة بالكامل حسب ما أقره أستاذ المادة .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  <a:defRPr/>
            </a:pPr>
            <a:r>
              <a:rPr lang="ar-EG" sz="2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ditional Arabic" pitchFamily="18" charset="-78"/>
              </a:rPr>
              <a:t>2-</a:t>
            </a:r>
            <a:r>
              <a:rPr lang="ar-SA" sz="2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ditional Arabic" pitchFamily="18" charset="-78"/>
              </a:rPr>
              <a:t> </a:t>
            </a:r>
            <a:r>
              <a:rPr lang="ar-SA" sz="2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ditional Arabic" pitchFamily="18" charset="-78"/>
              </a:rPr>
              <a:t>اسم الطالب ورقمه الجامعي حسب سجلات دائرة القبول والتسجيل .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  <a:defRPr/>
            </a:pPr>
            <a:r>
              <a:rPr lang="ar-EG" sz="2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ditional Arabic" pitchFamily="18" charset="-78"/>
              </a:rPr>
              <a:t>3-</a:t>
            </a:r>
            <a:r>
              <a:rPr lang="ar-SA" sz="2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ditional Arabic" pitchFamily="18" charset="-78"/>
              </a:rPr>
              <a:t> اسم المادة المقدم فيها الورقة ورقمها </a:t>
            </a:r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ditional Arabic" pitchFamily="18" charset="-78"/>
              </a:rPr>
              <a:t>.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  <a:defRPr/>
            </a:pPr>
            <a:r>
              <a:rPr lang="ar-EG" sz="2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ditional Arabic" pitchFamily="18" charset="-78"/>
              </a:rPr>
              <a:t>4</a:t>
            </a:r>
            <a:r>
              <a:rPr lang="ar-EG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ditional Arabic" pitchFamily="18" charset="-78"/>
              </a:rPr>
              <a:t>-</a:t>
            </a:r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ditional Arabic" pitchFamily="18" charset="-78"/>
              </a:rPr>
              <a:t> </a:t>
            </a:r>
            <a:r>
              <a:rPr lang="ar-SA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ditional Arabic" pitchFamily="18" charset="-78"/>
              </a:rPr>
              <a:t>اسم أستاذ المادة .</a:t>
            </a:r>
            <a:r>
              <a:rPr lang="ar-EG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ditional Arabic" pitchFamily="18" charset="-78"/>
              </a:rPr>
              <a:t>                                                                                                  5-</a:t>
            </a:r>
            <a:r>
              <a:rPr lang="ar-SA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ditional Arabic" pitchFamily="18" charset="-78"/>
              </a:rPr>
              <a:t> الفصل الدراسي والعام الجامعي المقدمة فيه الورقة </a:t>
            </a:r>
            <a:r>
              <a:rPr lang="ar-EG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raditional Arabic" pitchFamily="18" charset="-78"/>
              </a:rPr>
              <a:t>.</a:t>
            </a:r>
            <a:endParaRPr lang="ar-EG" sz="28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cs typeface="Traditional Arabic" pitchFamily="18" charset="-78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ar-EG" sz="3600" dirty="0" smtClean="0">
                <a:solidFill>
                  <a:schemeClr val="tx1"/>
                </a:solidFill>
              </a:rPr>
              <a:t>و </a:t>
            </a:r>
            <a:r>
              <a:rPr lang="ar-EG" sz="3600" dirty="0">
                <a:solidFill>
                  <a:schemeClr val="tx1"/>
                </a:solidFill>
              </a:rPr>
              <a:t>يجب </a:t>
            </a:r>
            <a:r>
              <a:rPr lang="ar-SA" sz="3600" dirty="0" smtClean="0">
                <a:solidFill>
                  <a:schemeClr val="tx1"/>
                </a:solidFill>
              </a:rPr>
              <a:t>ألا </a:t>
            </a:r>
            <a:r>
              <a:rPr lang="ar-EG" sz="3600" dirty="0" smtClean="0">
                <a:solidFill>
                  <a:schemeClr val="tx1"/>
                </a:solidFill>
              </a:rPr>
              <a:t>يكون </a:t>
            </a:r>
            <a:r>
              <a:rPr lang="ar-EG" sz="3600" dirty="0">
                <a:solidFill>
                  <a:schemeClr val="tx1"/>
                </a:solidFill>
              </a:rPr>
              <a:t>العنوان طويلا جدا ولكن يجب أن يصف بالضبط ما هو عن </a:t>
            </a:r>
            <a:r>
              <a:rPr lang="ar-EG" sz="3600" dirty="0" smtClean="0">
                <a:solidFill>
                  <a:schemeClr val="tx1"/>
                </a:solidFill>
              </a:rPr>
              <a:t>تجربتك.</a:t>
            </a:r>
            <a:endParaRPr lang="ar-EG" sz="36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q"/>
            </a:pPr>
            <a:endParaRPr lang="ar-EG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itchFamily="34" charset="-79"/>
                <a:cs typeface="Farsi Simple Outline" pitchFamily="2" charset="-78"/>
              </a:rPr>
              <a:t>(1) العنوان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itchFamily="34" charset="-79"/>
                <a:cs typeface="Farsi Simple Outline" pitchFamily="2" charset="-78"/>
              </a:rPr>
              <a:t>Title:</a:t>
            </a:r>
            <a:endParaRPr lang="ar-E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sha" pitchFamily="34" charset="-79"/>
              <a:cs typeface="Farsi Simple Outline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77023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85720" y="1428736"/>
            <a:ext cx="8337027" cy="500066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ar-EG" sz="3200" dirty="0" smtClean="0">
                <a:solidFill>
                  <a:schemeClr val="tx1"/>
                </a:solidFill>
              </a:rPr>
              <a:t>الفكرة </a:t>
            </a:r>
            <a:r>
              <a:rPr lang="ar-EG" sz="3200" dirty="0">
                <a:solidFill>
                  <a:schemeClr val="tx1"/>
                </a:solidFill>
              </a:rPr>
              <a:t>التجريدية هي عبارة عن تعبير يتكون </a:t>
            </a:r>
            <a:r>
              <a:rPr lang="ar-EG" sz="3200" dirty="0" smtClean="0">
                <a:solidFill>
                  <a:schemeClr val="tx1"/>
                </a:solidFill>
              </a:rPr>
              <a:t>من</a:t>
            </a:r>
            <a:r>
              <a:rPr lang="ar-SA" sz="3200" dirty="0" smtClean="0">
                <a:solidFill>
                  <a:schemeClr val="tx1"/>
                </a:solidFill>
              </a:rPr>
              <a:t> مائتي</a:t>
            </a:r>
            <a:r>
              <a:rPr lang="ar-EG" sz="3200" dirty="0" smtClean="0">
                <a:solidFill>
                  <a:schemeClr val="tx1"/>
                </a:solidFill>
              </a:rPr>
              <a:t> </a:t>
            </a:r>
            <a:r>
              <a:rPr lang="ar-SA" sz="3200" dirty="0" smtClean="0">
                <a:solidFill>
                  <a:schemeClr val="tx1"/>
                </a:solidFill>
              </a:rPr>
              <a:t>(</a:t>
            </a:r>
            <a:r>
              <a:rPr lang="ar-EG" sz="3200" dirty="0" smtClean="0">
                <a:solidFill>
                  <a:schemeClr val="tx1"/>
                </a:solidFill>
              </a:rPr>
              <a:t>200</a:t>
            </a:r>
            <a:r>
              <a:rPr lang="ar-SA" sz="3200" dirty="0" smtClean="0">
                <a:solidFill>
                  <a:schemeClr val="tx1"/>
                </a:solidFill>
              </a:rPr>
              <a:t>)</a:t>
            </a:r>
            <a:r>
              <a:rPr lang="ar-EG" sz="3200" dirty="0" smtClean="0">
                <a:solidFill>
                  <a:schemeClr val="tx1"/>
                </a:solidFill>
              </a:rPr>
              <a:t> </a:t>
            </a:r>
            <a:r>
              <a:rPr lang="ar-EG" sz="3200" dirty="0">
                <a:solidFill>
                  <a:schemeClr val="tx1"/>
                </a:solidFill>
              </a:rPr>
              <a:t>كلمة </a:t>
            </a:r>
            <a:r>
              <a:rPr lang="ar-SA" sz="3200" dirty="0" smtClean="0">
                <a:solidFill>
                  <a:schemeClr val="tx1"/>
                </a:solidFill>
              </a:rPr>
              <a:t>أ</a:t>
            </a:r>
            <a:r>
              <a:rPr lang="ar-EG" sz="3200" dirty="0" smtClean="0">
                <a:solidFill>
                  <a:schemeClr val="tx1"/>
                </a:solidFill>
              </a:rPr>
              <a:t>و </a:t>
            </a:r>
            <a:r>
              <a:rPr lang="ar-SA" sz="3200" dirty="0" smtClean="0">
                <a:solidFill>
                  <a:schemeClr val="tx1"/>
                </a:solidFill>
              </a:rPr>
              <a:t>أ</a:t>
            </a:r>
            <a:r>
              <a:rPr lang="ar-EG" sz="3200" dirty="0" smtClean="0">
                <a:solidFill>
                  <a:schemeClr val="tx1"/>
                </a:solidFill>
              </a:rPr>
              <a:t>كثر </a:t>
            </a:r>
            <a:r>
              <a:rPr lang="ar-EG" sz="3200" dirty="0">
                <a:solidFill>
                  <a:schemeClr val="tx1"/>
                </a:solidFill>
              </a:rPr>
              <a:t>تصف العمل الداخلي بالكامل مع ملاحظة </a:t>
            </a:r>
            <a:r>
              <a:rPr lang="ar-SA" sz="3200" dirty="0" smtClean="0">
                <a:solidFill>
                  <a:schemeClr val="tx1"/>
                </a:solidFill>
              </a:rPr>
              <a:t>أ</a:t>
            </a:r>
            <a:r>
              <a:rPr lang="ar-EG" sz="3200" dirty="0" smtClean="0">
                <a:solidFill>
                  <a:schemeClr val="tx1"/>
                </a:solidFill>
              </a:rPr>
              <a:t>ن </a:t>
            </a:r>
            <a:r>
              <a:rPr lang="ar-EG" sz="3200" dirty="0">
                <a:solidFill>
                  <a:schemeClr val="tx1"/>
                </a:solidFill>
              </a:rPr>
              <a:t>الفكرة التجريدية يجب أن تقدم المفهوم العام </a:t>
            </a:r>
            <a:r>
              <a:rPr lang="ar-EG" sz="3200" dirty="0" smtClean="0">
                <a:solidFill>
                  <a:schemeClr val="tx1"/>
                </a:solidFill>
              </a:rPr>
              <a:t>للبحث دون </a:t>
            </a:r>
            <a:r>
              <a:rPr lang="ar-EG" sz="3200" dirty="0">
                <a:solidFill>
                  <a:schemeClr val="tx1"/>
                </a:solidFill>
              </a:rPr>
              <a:t>الرجوع </a:t>
            </a:r>
            <a:r>
              <a:rPr lang="ar-SA" sz="3200" dirty="0" smtClean="0">
                <a:solidFill>
                  <a:schemeClr val="tx1"/>
                </a:solidFill>
              </a:rPr>
              <a:t>إ</a:t>
            </a:r>
            <a:r>
              <a:rPr lang="ar-EG" sz="3200" dirty="0" err="1" smtClean="0">
                <a:solidFill>
                  <a:schemeClr val="tx1"/>
                </a:solidFill>
              </a:rPr>
              <a:t>لى</a:t>
            </a:r>
            <a:r>
              <a:rPr lang="ar-EG" sz="3200" dirty="0" smtClean="0">
                <a:solidFill>
                  <a:schemeClr val="tx1"/>
                </a:solidFill>
              </a:rPr>
              <a:t> </a:t>
            </a:r>
            <a:r>
              <a:rPr lang="ar-EG" sz="3200" dirty="0">
                <a:solidFill>
                  <a:schemeClr val="tx1"/>
                </a:solidFill>
              </a:rPr>
              <a:t>تفاصيل النص وهي ترتكز على </a:t>
            </a:r>
            <a:r>
              <a:rPr lang="ar-SA" sz="3200" dirty="0" smtClean="0">
                <a:solidFill>
                  <a:schemeClr val="tx1"/>
                </a:solidFill>
              </a:rPr>
              <a:t>أ</a:t>
            </a:r>
            <a:r>
              <a:rPr lang="ar-EG" sz="3200" dirty="0" smtClean="0">
                <a:solidFill>
                  <a:schemeClr val="tx1"/>
                </a:solidFill>
              </a:rPr>
              <a:t>ربع نقاط:</a:t>
            </a:r>
            <a:endParaRPr lang="ar-EG" sz="3200" dirty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ar-EG" sz="3200" dirty="0" smtClean="0">
                <a:solidFill>
                  <a:schemeClr val="accent5">
                    <a:lumMod val="75000"/>
                  </a:schemeClr>
                </a:solidFill>
              </a:rPr>
              <a:t>1- </a:t>
            </a:r>
            <a:r>
              <a:rPr lang="ar-EG" sz="3200" dirty="0">
                <a:solidFill>
                  <a:schemeClr val="accent5">
                    <a:lumMod val="75000"/>
                  </a:schemeClr>
                </a:solidFill>
              </a:rPr>
              <a:t>الغرض من الدراسة                  </a:t>
            </a:r>
            <a:r>
              <a:rPr lang="ar-EG" sz="3200" dirty="0" smtClean="0">
                <a:solidFill>
                  <a:schemeClr val="accent5">
                    <a:lumMod val="75000"/>
                  </a:schemeClr>
                </a:solidFill>
              </a:rPr>
              <a:t>                                        2- </a:t>
            </a:r>
            <a:r>
              <a:rPr lang="ar-EG" sz="3200" dirty="0">
                <a:solidFill>
                  <a:schemeClr val="accent5">
                    <a:lumMod val="75000"/>
                  </a:schemeClr>
                </a:solidFill>
              </a:rPr>
              <a:t>بيان </a:t>
            </a:r>
            <a:r>
              <a:rPr lang="ar-EG" sz="3200" dirty="0" smtClean="0">
                <a:solidFill>
                  <a:schemeClr val="accent5">
                    <a:lumMod val="75000"/>
                  </a:schemeClr>
                </a:solidFill>
              </a:rPr>
              <a:t>موجز للطرق                                                           3- </a:t>
            </a:r>
            <a:r>
              <a:rPr lang="ar-EG" sz="3200" dirty="0">
                <a:solidFill>
                  <a:schemeClr val="accent5">
                    <a:lumMod val="75000"/>
                  </a:schemeClr>
                </a:solidFill>
              </a:rPr>
              <a:t>النتائج المتحصل عليها </a:t>
            </a:r>
            <a:r>
              <a:rPr lang="ar-EG" sz="3200" dirty="0" smtClean="0">
                <a:solidFill>
                  <a:schemeClr val="accent5">
                    <a:lumMod val="75000"/>
                  </a:schemeClr>
                </a:solidFill>
              </a:rPr>
              <a:t>                                                           4- </a:t>
            </a:r>
            <a:r>
              <a:rPr lang="ar-EG" sz="3200" dirty="0">
                <a:solidFill>
                  <a:schemeClr val="accent5">
                    <a:lumMod val="75000"/>
                  </a:schemeClr>
                </a:solidFill>
              </a:rPr>
              <a:t>ملخص المناقشة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dirty="0" smtClean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E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itchFamily="34" charset="-79"/>
                <a:cs typeface="Farsi Simple Outline" pitchFamily="2" charset="-78"/>
              </a:rPr>
              <a:t>(2) </a:t>
            </a:r>
            <a:r>
              <a:rPr lang="ar-E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itchFamily="34" charset="-79"/>
                <a:cs typeface="Farsi Simple Outline" pitchFamily="2" charset="-78"/>
              </a:rPr>
              <a:t>الفكرة التجريدية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itchFamily="34" charset="-79"/>
                <a:cs typeface="Farsi Simple Outline" pitchFamily="2" charset="-78"/>
              </a:rPr>
              <a:t>Abstract</a:t>
            </a:r>
            <a:endParaRPr lang="ar-E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sha" pitchFamily="34" charset="-79"/>
              <a:cs typeface="Farsi Simple Outline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04941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5" presetClass="emph" presetSubtype="0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625"/>
                            </p:stCondLst>
                            <p:childTnLst>
                              <p:par>
                                <p:cTn id="12" presetID="15" presetClass="emph" presetSubtype="0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357158" y="1285860"/>
            <a:ext cx="8337027" cy="5143536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ar-EG" sz="4000" dirty="0">
                <a:solidFill>
                  <a:schemeClr val="tx1"/>
                </a:solidFill>
              </a:rPr>
              <a:t>وظيفة </a:t>
            </a:r>
            <a:r>
              <a:rPr lang="ar-EG" sz="4000" dirty="0" smtClean="0">
                <a:solidFill>
                  <a:schemeClr val="tx1"/>
                </a:solidFill>
              </a:rPr>
              <a:t>المقدمة</a:t>
            </a:r>
            <a:r>
              <a:rPr lang="ar-SA" sz="4000" dirty="0" smtClean="0"/>
              <a:t> </a:t>
            </a:r>
            <a:r>
              <a:rPr lang="ar-SA" sz="4000" dirty="0" err="1" smtClean="0"/>
              <a:t>هى</a:t>
            </a:r>
            <a:r>
              <a:rPr lang="ar-SA" sz="4000" dirty="0" smtClean="0"/>
              <a:t> :</a:t>
            </a:r>
            <a:endParaRPr lang="ar-SA" sz="4000" dirty="0" smtClean="0">
              <a:solidFill>
                <a:schemeClr val="tx1"/>
              </a:solidFill>
            </a:endParaRPr>
          </a:p>
          <a:p>
            <a:pPr marL="742950" indent="0">
              <a:lnSpc>
                <a:spcPct val="160000"/>
              </a:lnSpc>
              <a:spcBef>
                <a:spcPts val="0"/>
              </a:spcBef>
              <a:buAutoNum type="arabicParenR"/>
            </a:pPr>
            <a:r>
              <a:rPr lang="ar-EG" sz="4000" dirty="0" smtClean="0">
                <a:solidFill>
                  <a:schemeClr val="tx1"/>
                </a:solidFill>
              </a:rPr>
              <a:t>تمثيل </a:t>
            </a:r>
            <a:r>
              <a:rPr lang="ar-EG" sz="4000" dirty="0">
                <a:solidFill>
                  <a:schemeClr val="tx1"/>
                </a:solidFill>
              </a:rPr>
              <a:t>السؤال العلمي </a:t>
            </a:r>
            <a:r>
              <a:rPr lang="ar-SA" sz="4000" dirty="0" smtClean="0">
                <a:solidFill>
                  <a:schemeClr val="tx1"/>
                </a:solidFill>
              </a:rPr>
              <a:t>.</a:t>
            </a:r>
            <a:endParaRPr lang="ar-SA" sz="4000" dirty="0" smtClean="0"/>
          </a:p>
          <a:p>
            <a:pPr marL="742950" indent="0">
              <a:lnSpc>
                <a:spcPct val="160000"/>
              </a:lnSpc>
              <a:spcBef>
                <a:spcPts val="0"/>
              </a:spcBef>
              <a:buAutoNum type="arabicParenR"/>
            </a:pPr>
            <a:r>
              <a:rPr lang="ar-EG" sz="4000" dirty="0" smtClean="0">
                <a:solidFill>
                  <a:schemeClr val="tx1"/>
                </a:solidFill>
              </a:rPr>
              <a:t>ذكر </a:t>
            </a:r>
            <a:r>
              <a:rPr lang="ar-EG" sz="4000" dirty="0">
                <a:solidFill>
                  <a:schemeClr val="tx1"/>
                </a:solidFill>
              </a:rPr>
              <a:t>معلومات عن الموضوع المراد دراسته </a:t>
            </a:r>
            <a:endParaRPr lang="ar-SA" sz="4000" dirty="0" smtClean="0">
              <a:solidFill>
                <a:schemeClr val="tx1"/>
              </a:solidFill>
            </a:endParaRPr>
          </a:p>
          <a:p>
            <a:pPr marL="742950" indent="0">
              <a:lnSpc>
                <a:spcPct val="160000"/>
              </a:lnSpc>
              <a:spcBef>
                <a:spcPts val="0"/>
              </a:spcBef>
              <a:buAutoNum type="arabicParenR"/>
            </a:pPr>
            <a:r>
              <a:rPr lang="ar-EG" sz="4000" dirty="0" smtClean="0">
                <a:solidFill>
                  <a:schemeClr val="tx1"/>
                </a:solidFill>
              </a:rPr>
              <a:t>مدى </a:t>
            </a:r>
            <a:r>
              <a:rPr lang="ar-EG" sz="4000" dirty="0">
                <a:solidFill>
                  <a:schemeClr val="tx1"/>
                </a:solidFill>
              </a:rPr>
              <a:t>أهميته و نستطيع أن نلخصها في النقاط </a:t>
            </a:r>
            <a:r>
              <a:rPr lang="ar-EG" sz="4000" dirty="0" smtClean="0">
                <a:solidFill>
                  <a:schemeClr val="tx1"/>
                </a:solidFill>
              </a:rPr>
              <a:t>التالية</a:t>
            </a:r>
            <a:r>
              <a:rPr lang="ar-SA" sz="4000" dirty="0" smtClean="0">
                <a:solidFill>
                  <a:schemeClr val="tx1"/>
                </a:solidFill>
              </a:rPr>
              <a:t> </a:t>
            </a:r>
            <a:r>
              <a:rPr lang="ar-EG" sz="4000" dirty="0" smtClean="0">
                <a:solidFill>
                  <a:schemeClr val="tx1"/>
                </a:solidFill>
              </a:rPr>
              <a:t>:</a:t>
            </a:r>
            <a:endParaRPr lang="ar-EG" sz="4000" dirty="0">
              <a:solidFill>
                <a:schemeClr val="tx1"/>
              </a:solidFill>
            </a:endParaRP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ar-SA" sz="3200" dirty="0" smtClean="0">
                <a:solidFill>
                  <a:schemeClr val="accent5">
                    <a:lumMod val="75000"/>
                  </a:schemeClr>
                </a:solidFill>
              </a:rPr>
              <a:t>أ</a:t>
            </a:r>
            <a:r>
              <a:rPr lang="ar-EG" sz="3200" dirty="0" smtClean="0">
                <a:solidFill>
                  <a:schemeClr val="accent5">
                    <a:lumMod val="75000"/>
                  </a:schemeClr>
                </a:solidFill>
              </a:rPr>
              <a:t>) </a:t>
            </a:r>
            <a:r>
              <a:rPr lang="ar-EG" sz="3200" dirty="0">
                <a:solidFill>
                  <a:schemeClr val="accent5">
                    <a:lumMod val="75000"/>
                  </a:schemeClr>
                </a:solidFill>
              </a:rPr>
              <a:t>وصف طبيعة الموضوع المراد دراسته </a:t>
            </a:r>
            <a:r>
              <a:rPr lang="ar-EG" sz="32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ar-EG" sz="32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ar-SA" sz="3200" dirty="0" smtClean="0">
                <a:solidFill>
                  <a:schemeClr val="accent5">
                    <a:lumMod val="75000"/>
                  </a:schemeClr>
                </a:solidFill>
              </a:rPr>
              <a:t>ب</a:t>
            </a:r>
            <a:r>
              <a:rPr lang="ar-EG" sz="3200" dirty="0" smtClean="0">
                <a:solidFill>
                  <a:schemeClr val="accent5">
                    <a:lumMod val="75000"/>
                  </a:schemeClr>
                </a:solidFill>
              </a:rPr>
              <a:t>) </a:t>
            </a:r>
            <a:r>
              <a:rPr lang="ar-EG" sz="3200" dirty="0">
                <a:solidFill>
                  <a:schemeClr val="accent5">
                    <a:lumMod val="75000"/>
                  </a:schemeClr>
                </a:solidFill>
              </a:rPr>
              <a:t>الغرض من الدراسة و الطرق العامة </a:t>
            </a:r>
            <a:r>
              <a:rPr lang="ar-EG" sz="3200" dirty="0" smtClean="0">
                <a:solidFill>
                  <a:schemeClr val="accent5">
                    <a:lumMod val="75000"/>
                  </a:schemeClr>
                </a:solidFill>
              </a:rPr>
              <a:t>لتحقيقها.</a:t>
            </a:r>
            <a:endParaRPr lang="ar-EG" sz="32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ar-SA" sz="3200" dirty="0" err="1" smtClean="0">
                <a:solidFill>
                  <a:schemeClr val="accent5">
                    <a:lumMod val="75000"/>
                  </a:schemeClr>
                </a:solidFill>
              </a:rPr>
              <a:t>جـ</a:t>
            </a:r>
            <a:r>
              <a:rPr lang="ar-EG" sz="3200" dirty="0" smtClean="0">
                <a:solidFill>
                  <a:schemeClr val="accent5">
                    <a:lumMod val="75000"/>
                  </a:schemeClr>
                </a:solidFill>
              </a:rPr>
              <a:t>) </a:t>
            </a:r>
            <a:r>
              <a:rPr lang="ar-EG" sz="3200" dirty="0">
                <a:solidFill>
                  <a:schemeClr val="accent5">
                    <a:lumMod val="75000"/>
                  </a:schemeClr>
                </a:solidFill>
              </a:rPr>
              <a:t>النظريات و النتائج </a:t>
            </a:r>
            <a:r>
              <a:rPr lang="ar-EG" sz="3200" dirty="0" smtClean="0">
                <a:solidFill>
                  <a:schemeClr val="accent5">
                    <a:lumMod val="75000"/>
                  </a:schemeClr>
                </a:solidFill>
              </a:rPr>
              <a:t>المتكهنة.</a:t>
            </a:r>
            <a:endParaRPr lang="ar-EG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E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itchFamily="34" charset="-79"/>
                <a:cs typeface="Farsi Simple Outline" pitchFamily="2" charset="-78"/>
              </a:rPr>
              <a:t>(3)المقدمة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itchFamily="34" charset="-79"/>
                <a:cs typeface="Farsi Simple Outline" pitchFamily="2" charset="-78"/>
              </a:rPr>
              <a:t>Introduction</a:t>
            </a:r>
            <a:endParaRPr lang="ar-E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sha" pitchFamily="34" charset="-79"/>
              <a:cs typeface="Farsi Simple Outline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23399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920"/>
                            </p:stCondLst>
                            <p:childTnLst>
                              <p:par>
                                <p:cTn id="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920"/>
                            </p:stCondLst>
                            <p:childTnLst>
                              <p:par>
                                <p:cTn id="1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920"/>
                            </p:stCondLst>
                            <p:childTnLst>
                              <p:par>
                                <p:cTn id="2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920"/>
                            </p:stCondLst>
                            <p:childTnLst>
                              <p:par>
                                <p:cTn id="2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920"/>
                            </p:stCondLst>
                            <p:childTnLst>
                              <p:par>
                                <p:cTn id="3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920"/>
                            </p:stCondLst>
                            <p:childTnLst>
                              <p:par>
                                <p:cTn id="4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920"/>
                            </p:stCondLst>
                            <p:childTnLst>
                              <p:par>
                                <p:cTn id="5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2006</Words>
  <Application>Microsoft Office PowerPoint</Application>
  <PresentationFormat>عرض على الشاشة (3:4)‏</PresentationFormat>
  <Paragraphs>235</Paragraphs>
  <Slides>32</Slides>
  <Notes>2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32</vt:i4>
      </vt:variant>
    </vt:vector>
  </HeadingPairs>
  <TitlesOfParts>
    <vt:vector size="33" baseType="lpstr">
      <vt:lpstr>نسق Office</vt:lpstr>
      <vt:lpstr>كيفية إعداد ورقة بحثية</vt:lpstr>
      <vt:lpstr>مقدمة</vt:lpstr>
      <vt:lpstr>عناصر الموضوع</vt:lpstr>
      <vt:lpstr>أولا: تعريف البحث</vt:lpstr>
      <vt:lpstr>ثانيا: كيفية اختيار النقطة البحثية</vt:lpstr>
      <vt:lpstr>ثالثا: مكونات الورقة البحثية                         A scientific paper</vt:lpstr>
      <vt:lpstr>(1) العنوان Title:</vt:lpstr>
      <vt:lpstr>(2) الفكرة التجريدية Abstract</vt:lpstr>
      <vt:lpstr>(3)المقدمة Introduction</vt:lpstr>
      <vt:lpstr>(4)الطرق ( الوسائل) Methods</vt:lpstr>
      <vt:lpstr>(5)النتائج Results</vt:lpstr>
      <vt:lpstr>(6)المناقشة Discussion </vt:lpstr>
      <vt:lpstr>(7)الخلاصة Conclusion</vt:lpstr>
      <vt:lpstr>(8)المراجعReferences </vt:lpstr>
      <vt:lpstr>(9) الملاحقAppendices </vt:lpstr>
      <vt:lpstr>رابعا : طرق جمع المادة العلمية </vt:lpstr>
      <vt:lpstr>طريقة إعداد و ترتيب البطاقات البحثية</vt:lpstr>
      <vt:lpstr>عرض تقديمي في PowerPoint</vt:lpstr>
      <vt:lpstr>خامسا: صياغة الورقة البحثية</vt:lpstr>
      <vt:lpstr>                              </vt:lpstr>
      <vt:lpstr>يمكن للتحقق من كتابة الورقة البحثية طرح التساؤلات التالية:-</vt:lpstr>
      <vt:lpstr>الأسلـــــــوب</vt:lpstr>
      <vt:lpstr>التنظيم ( على مستوى الفقرة) داخليا:</vt:lpstr>
      <vt:lpstr>الإملاء والترقيــــم </vt:lpstr>
      <vt:lpstr>كيفية توثيق المصادر </vt:lpstr>
      <vt:lpstr>صفحة المصادر والمراجع </vt:lpstr>
      <vt:lpstr>عرض تقديمي في PowerPoint</vt:lpstr>
      <vt:lpstr>كتابة الهوامش (الحواشي)</vt:lpstr>
      <vt:lpstr>فهرس البحث( المحتويات)</vt:lpstr>
      <vt:lpstr>سادسا : فوائد كتابة البحث الصفي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كيفية اعداد ورقة بحثية</dc:title>
  <dc:creator>ABDELKADER</dc:creator>
  <cp:lastModifiedBy>MAX</cp:lastModifiedBy>
  <cp:revision>18</cp:revision>
  <dcterms:created xsi:type="dcterms:W3CDTF">2013-11-24T05:15:15Z</dcterms:created>
  <dcterms:modified xsi:type="dcterms:W3CDTF">2014-04-27T10:12:42Z</dcterms:modified>
</cp:coreProperties>
</file>