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handoutMasterIdLst>
    <p:handoutMasterId r:id="rId41"/>
  </p:handoutMasterIdLst>
  <p:sldIdLst>
    <p:sldId id="256" r:id="rId2"/>
    <p:sldId id="278" r:id="rId3"/>
    <p:sldId id="291" r:id="rId4"/>
    <p:sldId id="294" r:id="rId5"/>
    <p:sldId id="257" r:id="rId6"/>
    <p:sldId id="259" r:id="rId7"/>
    <p:sldId id="260" r:id="rId8"/>
    <p:sldId id="286" r:id="rId9"/>
    <p:sldId id="287" r:id="rId10"/>
    <p:sldId id="288" r:id="rId11"/>
    <p:sldId id="285" r:id="rId12"/>
    <p:sldId id="270" r:id="rId13"/>
    <p:sldId id="279" r:id="rId14"/>
    <p:sldId id="272" r:id="rId15"/>
    <p:sldId id="281" r:id="rId16"/>
    <p:sldId id="292" r:id="rId17"/>
    <p:sldId id="293" r:id="rId18"/>
    <p:sldId id="297" r:id="rId19"/>
    <p:sldId id="295" r:id="rId20"/>
    <p:sldId id="296" r:id="rId21"/>
    <p:sldId id="282" r:id="rId22"/>
    <p:sldId id="283" r:id="rId23"/>
    <p:sldId id="289" r:id="rId24"/>
    <p:sldId id="273" r:id="rId25"/>
    <p:sldId id="274" r:id="rId26"/>
    <p:sldId id="277" r:id="rId27"/>
    <p:sldId id="284" r:id="rId28"/>
    <p:sldId id="269" r:id="rId29"/>
    <p:sldId id="298" r:id="rId30"/>
    <p:sldId id="301" r:id="rId31"/>
    <p:sldId id="302" r:id="rId32"/>
    <p:sldId id="299" r:id="rId33"/>
    <p:sldId id="300" r:id="rId34"/>
    <p:sldId id="303" r:id="rId35"/>
    <p:sldId id="304" r:id="rId36"/>
    <p:sldId id="305" r:id="rId37"/>
    <p:sldId id="306" r:id="rId38"/>
    <p:sldId id="271" r:id="rId39"/>
  </p:sldIdLst>
  <p:sldSz cx="9144000" cy="6858000" type="screen4x3"/>
  <p:notesSz cx="6797675" cy="987425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9" autoAdjust="0"/>
    <p:restoredTop sz="94660"/>
  </p:normalViewPr>
  <p:slideViewPr>
    <p:cSldViewPr>
      <p:cViewPr varScale="1">
        <p:scale>
          <a:sx n="73" d="100"/>
          <a:sy n="73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5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325901C-DA2E-4A6C-88D8-0A5B39F73B49}" type="datetimeFigureOut">
              <a:rPr lang="en-AU"/>
              <a:pPr>
                <a:defRPr/>
              </a:pPr>
              <a:t>26/11/2010</a:t>
            </a:fld>
            <a:endParaRPr lang="en-AU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5537693-9505-46D4-B8BB-B0469100835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22F2150-40E3-4A6D-A49B-0A3721E598EB}" type="datetimeFigureOut">
              <a:rPr lang="nl-NL"/>
              <a:pPr>
                <a:defRPr/>
              </a:pPr>
              <a:t>26-11-2010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en-GB" noProof="0" smtClean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198BBE4-ABE7-4B4E-81F0-CBC529784D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rgbClr val="A50021"/>
                </a:solidFill>
                <a:effectLst/>
                <a:latin typeface="Palatino Linotype" pitchFamily="18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27" name="Tijdelijke aanduiding voor inhoud 26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buFont typeface="Wingdings 2" pitchFamily="18" charset="2"/>
              <a:buChar char=""/>
              <a:defRPr sz="2100"/>
            </a:lvl4pPr>
            <a:lvl5pPr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4" name="Tijdelijke aanduiding voor voettekst 18"/>
          <p:cNvSpPr>
            <a:spLocks noGrp="1"/>
          </p:cNvSpPr>
          <p:nvPr>
            <p:ph type="ftr" sz="quarter" idx="10"/>
          </p:nvPr>
        </p:nvSpPr>
        <p:spPr>
          <a:xfrm>
            <a:off x="4429125" y="6429375"/>
            <a:ext cx="3752850" cy="28892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Tijdelijke aanduiding voor dianummer 15"/>
          <p:cNvSpPr>
            <a:spLocks noGrp="1"/>
          </p:cNvSpPr>
          <p:nvPr>
            <p:ph type="sldNum" sz="quarter" idx="11"/>
          </p:nvPr>
        </p:nvSpPr>
        <p:spPr>
          <a:xfrm>
            <a:off x="8229600" y="6429375"/>
            <a:ext cx="758825" cy="287338"/>
          </a:xfrm>
        </p:spPr>
        <p:txBody>
          <a:bodyPr/>
          <a:lstStyle>
            <a:lvl1pPr>
              <a:defRPr sz="1400" b="1"/>
            </a:lvl1pPr>
          </a:lstStyle>
          <a:p>
            <a:pPr>
              <a:defRPr/>
            </a:pPr>
            <a:fld id="{9EAB671B-E846-498C-967F-6A86C44187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14" name="Tijdelijke aanduiding voor inhoud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voettekst 2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32A0E-1881-4150-8A13-C3BAEFE1CA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Ti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2000" b="0" cap="all" baseline="0">
                <a:solidFill>
                  <a:srgbClr val="A50021"/>
                </a:solidFill>
                <a:latin typeface="Palatino Linotype" pitchFamily="18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25" name="Tijdelijke aanduiding voor teks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2000" b="0" cap="all" baseline="0">
                <a:solidFill>
                  <a:srgbClr val="A50021"/>
                </a:solidFill>
                <a:latin typeface="Palatino Linotype" pitchFamily="18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28" name="Tijdelijke aanduiding voor inhoud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en-US" dirty="0"/>
          </a:p>
        </p:txBody>
      </p:sp>
      <p:sp>
        <p:nvSpPr>
          <p:cNvPr id="8" name="Tijdelijke aanduiding voor datum 9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F268C-3F2B-4884-8092-90EB6A1B3D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 verbindingslijn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26" name="Tijdelijke aanduiding voor teks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ijdelijke aanduiding voor inhoud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voettekst 28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45F69-4DF0-4109-9BCB-F6081E112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oettekst 2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0A2FF-78F1-4318-8989-3B4D7B2B757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2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B4E94-80D3-4A9E-A408-5F04FA05AC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Tijdelijke aanduiding voor tekst 7"/>
          <p:cNvSpPr>
            <a:spLocks noGrp="1"/>
          </p:cNvSpPr>
          <p:nvPr>
            <p:ph type="body" idx="1"/>
          </p:nvPr>
        </p:nvSpPr>
        <p:spPr bwMode="auto">
          <a:xfrm>
            <a:off x="304800" y="1428750"/>
            <a:ext cx="8686800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smtClean="0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3"/>
          </p:nvPr>
        </p:nvSpPr>
        <p:spPr>
          <a:xfrm>
            <a:off x="4429125" y="6429375"/>
            <a:ext cx="3786188" cy="287338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229600" y="6429375"/>
            <a:ext cx="762000" cy="287338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4D9908-CA43-4A05-9313-91B534BE4C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Tijdelijke aanduiding voor titel 9"/>
          <p:cNvSpPr>
            <a:spLocks noGrp="1"/>
          </p:cNvSpPr>
          <p:nvPr>
            <p:ph type="title"/>
          </p:nvPr>
        </p:nvSpPr>
        <p:spPr>
          <a:xfrm>
            <a:off x="304800" y="357188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039" name="Afbeelding 10" descr="inqaahe_logo-transparent.jpg"/>
          <p:cNvPicPr>
            <a:picLocks noChangeAspect="1"/>
          </p:cNvPicPr>
          <p:nvPr userDrawn="1"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6850" y="6000750"/>
            <a:ext cx="4090988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6" r:id="rId2"/>
    <p:sldLayoutId id="2147483668" r:id="rId3"/>
    <p:sldLayoutId id="2147483669" r:id="rId4"/>
    <p:sldLayoutId id="2147483665" r:id="rId5"/>
    <p:sldLayoutId id="2147483664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 cap="all">
          <a:solidFill>
            <a:srgbClr val="A50021"/>
          </a:solidFill>
          <a:latin typeface="Palatino Linotype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50021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50021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50021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50021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2800" kern="1200">
          <a:solidFill>
            <a:srgbClr val="603B1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400" kern="1200">
          <a:solidFill>
            <a:srgbClr val="6C4C2C"/>
          </a:solidFill>
          <a:latin typeface="+mn-lt"/>
          <a:ea typeface="+mn-ea"/>
          <a:cs typeface="+mn-cs"/>
        </a:defRPr>
      </a:lvl2pPr>
      <a:lvl3pPr marL="1076325" indent="-2698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200" kern="1200">
          <a:solidFill>
            <a:srgbClr val="603B14"/>
          </a:solidFill>
          <a:latin typeface="+mn-lt"/>
          <a:ea typeface="+mn-ea"/>
          <a:cs typeface="+mn-cs"/>
        </a:defRPr>
      </a:lvl3pPr>
      <a:lvl4pPr marL="1344613" indent="-268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100" kern="1200">
          <a:solidFill>
            <a:srgbClr val="624139"/>
          </a:solidFill>
          <a:latin typeface="+mn-lt"/>
          <a:ea typeface="+mn-ea"/>
          <a:cs typeface="+mn-cs"/>
        </a:defRPr>
      </a:lvl4pPr>
      <a:lvl5pPr marL="161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rgbClr val="603B14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che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inqaahe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qaahe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hyperlink" Target="http://www.msche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285750" y="1125538"/>
            <a:ext cx="8458200" cy="1454150"/>
          </a:xfrm>
        </p:spPr>
        <p:txBody>
          <a:bodyPr anchor="t"/>
          <a:lstStyle/>
          <a:p>
            <a:pPr algn="ctr" eaLnBrk="1" hangingPunct="1">
              <a:defRPr/>
            </a:pPr>
            <a:r>
              <a:rPr lang="en-GB" sz="4400" dirty="0" err="1" smtClean="0"/>
              <a:t>INQAAHe</a:t>
            </a:r>
            <a:endParaRPr lang="en-GB" sz="4400" dirty="0"/>
          </a:p>
        </p:txBody>
      </p:sp>
      <p:sp>
        <p:nvSpPr>
          <p:cNvPr id="10242" name="Ondertitel 4"/>
          <p:cNvSpPr>
            <a:spLocks noGrp="1"/>
          </p:cNvSpPr>
          <p:nvPr>
            <p:ph type="subTitle" idx="4294967295"/>
          </p:nvPr>
        </p:nvSpPr>
        <p:spPr>
          <a:xfrm>
            <a:off x="323850" y="1989138"/>
            <a:ext cx="8458200" cy="914400"/>
          </a:xfrm>
        </p:spPr>
        <p:txBody>
          <a:bodyPr anchor="b"/>
          <a:lstStyle/>
          <a:p>
            <a:pPr marL="0" indent="0" algn="ctr">
              <a:buFont typeface="Wingdings 2" pitchFamily="18" charset="2"/>
              <a:buNone/>
            </a:pPr>
            <a:r>
              <a:rPr lang="en-US" b="1" smtClean="0">
                <a:solidFill>
                  <a:srgbClr val="85540A"/>
                </a:solidFill>
              </a:rPr>
              <a:t>International Network for Quality Assurance Agencies in Higher Education</a:t>
            </a:r>
            <a:endParaRPr lang="nl-NL" b="1" smtClean="0">
              <a:solidFill>
                <a:srgbClr val="85540A"/>
              </a:solidFill>
            </a:endParaRPr>
          </a:p>
        </p:txBody>
      </p:sp>
      <p:sp>
        <p:nvSpPr>
          <p:cNvPr id="10243" name="Tekstvak 3"/>
          <p:cNvSpPr txBox="1">
            <a:spLocks noChangeArrowheads="1"/>
          </p:cNvSpPr>
          <p:nvPr/>
        </p:nvSpPr>
        <p:spPr bwMode="auto">
          <a:xfrm>
            <a:off x="0" y="2997200"/>
            <a:ext cx="9144000" cy="326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400" b="1" dirty="0">
                <a:solidFill>
                  <a:srgbClr val="603B14"/>
                </a:solidFill>
              </a:rPr>
              <a:t>    </a:t>
            </a:r>
          </a:p>
          <a:p>
            <a:r>
              <a:rPr lang="nl-NL" sz="2400" b="1" dirty="0">
                <a:solidFill>
                  <a:srgbClr val="603B14"/>
                </a:solidFill>
              </a:rPr>
              <a:t>    ACCREDITATION COUNCIL FOR PRACTICAL ABILITIES</a:t>
            </a:r>
          </a:p>
          <a:p>
            <a:r>
              <a:rPr lang="nl-NL" sz="2000" b="1" dirty="0">
                <a:solidFill>
                  <a:srgbClr val="603B14"/>
                </a:solidFill>
              </a:rPr>
              <a:t>		March 12, 2009, Tokyo</a:t>
            </a:r>
          </a:p>
          <a:p>
            <a:endParaRPr lang="nl-NL" sz="2000" b="1" dirty="0">
              <a:solidFill>
                <a:srgbClr val="603B14"/>
              </a:solidFill>
            </a:endParaRPr>
          </a:p>
          <a:p>
            <a:endParaRPr lang="nl-NL" sz="2000" b="1" dirty="0">
              <a:solidFill>
                <a:srgbClr val="603B14"/>
              </a:solidFill>
            </a:endParaRPr>
          </a:p>
          <a:p>
            <a:r>
              <a:rPr lang="nl-NL" sz="2000" b="1" dirty="0">
                <a:solidFill>
                  <a:srgbClr val="603B14"/>
                </a:solidFill>
              </a:rPr>
              <a:t>    JEAN A. MORSE, President</a:t>
            </a:r>
          </a:p>
          <a:p>
            <a:r>
              <a:rPr lang="nl-NL" sz="2000" b="1" dirty="0">
                <a:solidFill>
                  <a:srgbClr val="603B14"/>
                </a:solidFill>
              </a:rPr>
              <a:t>    Middle States Commission on Higher Education, </a:t>
            </a:r>
            <a:r>
              <a:rPr lang="nl-NL" sz="2000" b="1" dirty="0">
                <a:solidFill>
                  <a:srgbClr val="603B14"/>
                </a:solidFill>
                <a:hlinkClick r:id="rId3"/>
              </a:rPr>
              <a:t>www.msche.org</a:t>
            </a:r>
            <a:endParaRPr lang="nl-NL" sz="2000" b="1" dirty="0">
              <a:solidFill>
                <a:srgbClr val="603B14"/>
              </a:solidFill>
            </a:endParaRPr>
          </a:p>
          <a:p>
            <a:endParaRPr lang="nl-NL" sz="2000" b="1" dirty="0">
              <a:solidFill>
                <a:srgbClr val="603B14"/>
              </a:solidFill>
            </a:endParaRPr>
          </a:p>
          <a:p>
            <a:r>
              <a:rPr lang="nl-NL" sz="2000" b="1" dirty="0">
                <a:solidFill>
                  <a:srgbClr val="603B14"/>
                </a:solidFill>
              </a:rPr>
              <a:t>    Member, INQAAHE Board of Directors, </a:t>
            </a:r>
            <a:r>
              <a:rPr lang="nl-NL" sz="2000" b="1" dirty="0">
                <a:solidFill>
                  <a:srgbClr val="603B14"/>
                </a:solidFill>
                <a:hlinkClick r:id="rId4"/>
              </a:rPr>
              <a:t>www.inqaahe.org</a:t>
            </a:r>
            <a:endParaRPr lang="nl-NL" sz="2000" b="1" dirty="0">
              <a:solidFill>
                <a:srgbClr val="603B14"/>
              </a:solidFill>
            </a:endParaRPr>
          </a:p>
          <a:p>
            <a:endParaRPr lang="nl-NL" sz="2000" b="1" dirty="0">
              <a:solidFill>
                <a:srgbClr val="603B1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REGIONAL ASSOCIATIONS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84313"/>
            <a:ext cx="86868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smtClean="0"/>
              <a:t>AAAC (Canada)</a:t>
            </a:r>
          </a:p>
          <a:p>
            <a:pPr>
              <a:lnSpc>
                <a:spcPct val="80000"/>
              </a:lnSpc>
            </a:pPr>
            <a:r>
              <a:rPr lang="en-US" sz="2400" b="1" smtClean="0"/>
              <a:t>APQN (Asia Pacific Quality Network) has 34 members in Pacific islands and territories, New Zealand, Australia, Papua New Guinea, Russia, Afghanistan, Iran, and others</a:t>
            </a:r>
          </a:p>
          <a:p>
            <a:pPr>
              <a:lnSpc>
                <a:spcPct val="80000"/>
              </a:lnSpc>
            </a:pPr>
            <a:r>
              <a:rPr lang="en-US" sz="2400" b="1" smtClean="0"/>
              <a:t>AAU (Association of African Universities),</a:t>
            </a:r>
          </a:p>
          <a:p>
            <a:pPr>
              <a:lnSpc>
                <a:spcPct val="80000"/>
              </a:lnSpc>
            </a:pPr>
            <a:r>
              <a:rPr lang="en-US" sz="2400" b="1" smtClean="0"/>
              <a:t>CEEN (Central and Eastern Europe)</a:t>
            </a:r>
          </a:p>
          <a:p>
            <a:pPr>
              <a:lnSpc>
                <a:spcPct val="80000"/>
              </a:lnSpc>
            </a:pPr>
            <a:r>
              <a:rPr lang="en-US" sz="2400" b="1" smtClean="0"/>
              <a:t>CANQATE (Caribbean)</a:t>
            </a:r>
          </a:p>
          <a:p>
            <a:pPr>
              <a:lnSpc>
                <a:spcPct val="80000"/>
              </a:lnSpc>
            </a:pPr>
            <a:r>
              <a:rPr lang="en-US" sz="2400" b="1" smtClean="0"/>
              <a:t>C-RAC (USA)</a:t>
            </a:r>
          </a:p>
          <a:p>
            <a:pPr>
              <a:lnSpc>
                <a:spcPct val="80000"/>
              </a:lnSpc>
            </a:pPr>
            <a:r>
              <a:rPr lang="en-US" sz="2400" b="1" smtClean="0"/>
              <a:t>ENQA (Europe)</a:t>
            </a:r>
          </a:p>
          <a:p>
            <a:pPr>
              <a:lnSpc>
                <a:spcPct val="80000"/>
              </a:lnSpc>
            </a:pPr>
            <a:r>
              <a:rPr lang="en-US" sz="2400" b="1" smtClean="0"/>
              <a:t>EQAN (Eurasia)</a:t>
            </a:r>
          </a:p>
          <a:p>
            <a:pPr>
              <a:lnSpc>
                <a:spcPct val="80000"/>
              </a:lnSpc>
            </a:pPr>
            <a:r>
              <a:rPr lang="en-US" sz="2400" b="1" smtClean="0"/>
              <a:t>MENA (Middle East and North Africa)</a:t>
            </a:r>
          </a:p>
          <a:p>
            <a:pPr>
              <a:lnSpc>
                <a:spcPct val="80000"/>
              </a:lnSpc>
            </a:pPr>
            <a:r>
              <a:rPr lang="en-US" sz="2400" b="1" smtClean="0"/>
              <a:t>RIACES (Iberoamerica)</a:t>
            </a:r>
          </a:p>
          <a:p>
            <a:pPr>
              <a:lnSpc>
                <a:spcPct val="80000"/>
              </a:lnSpc>
            </a:pPr>
            <a:r>
              <a:rPr lang="en-US" b="1" smtClean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0"/>
            <a:ext cx="8686800" cy="11953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dirty="0" smtClean="0">
                <a:latin typeface="Arial" charset="0"/>
              </a:rPr>
              <a:t>BIENNIAL AND GENERAL CONFERENCES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196975"/>
            <a:ext cx="8686800" cy="4732338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3200" b="1" smtClean="0">
                <a:latin typeface="Arial" charset="0"/>
              </a:rPr>
              <a:t>NEW APPROACHES TO QUALITY ASSURANCE IN THE CHANGING WORLD OF HIGHER EDUCATION</a:t>
            </a:r>
            <a:r>
              <a:rPr lang="en-US" sz="3200" smtClean="0">
                <a:latin typeface="Arial" charset="0"/>
              </a:rPr>
              <a:t>:</a:t>
            </a:r>
            <a:r>
              <a:rPr lang="en-US" sz="3200" b="1" smtClean="0">
                <a:latin typeface="Arial" charset="0"/>
              </a:rPr>
              <a:t>ABU DHABI, United Arab Emirates, </a:t>
            </a:r>
            <a:r>
              <a:rPr lang="en-US" sz="3200" b="1" u="sng" smtClean="0">
                <a:latin typeface="Arial" charset="0"/>
              </a:rPr>
              <a:t>30 MARCH to 2 APRIL,</a:t>
            </a:r>
            <a:r>
              <a:rPr lang="en-US" sz="3200" b="1" smtClean="0">
                <a:latin typeface="Arial" charset="0"/>
              </a:rPr>
              <a:t> 2009 (including pre-conference workshops)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3200" b="1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3200" b="1" smtClean="0">
                <a:latin typeface="Arial" charset="0"/>
              </a:rPr>
              <a:t>GENERAL ASSEMBLY: Namibia, 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3200" b="1" smtClean="0">
                <a:latin typeface="Arial" charset="0"/>
              </a:rPr>
              <a:t>	May 5 – 7, 2010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cap="none" smtClean="0"/>
              <a:t>                  PUBLICATIONS   </a:t>
            </a:r>
          </a:p>
        </p:txBody>
      </p:sp>
      <p:sp>
        <p:nvSpPr>
          <p:cNvPr id="26626" name="Tijdelijke aanduiding voor inhoud 2"/>
          <p:cNvSpPr>
            <a:spLocks noGrp="1"/>
          </p:cNvSpPr>
          <p:nvPr>
            <p:ph idx="1"/>
          </p:nvPr>
        </p:nvSpPr>
        <p:spPr>
          <a:xfrm>
            <a:off x="304800" y="1428750"/>
            <a:ext cx="5695950" cy="4500563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Journal: </a:t>
            </a:r>
            <a:br>
              <a:rPr lang="en-US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</a:br>
            <a:r>
              <a:rPr lang="en-US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Quality in Higher Education</a:t>
            </a:r>
          </a:p>
          <a:p>
            <a:pPr eaLnBrk="1" hangingPunct="1">
              <a:buFont typeface="Wingdings" pitchFamily="2" charset="2"/>
              <a:buChar char="v"/>
            </a:pPr>
            <a:endParaRPr lang="nl-NL" b="1" i="1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  <a:p>
            <a:pPr lvl="1" eaLnBrk="1" hangingPunct="1">
              <a:buFont typeface="Wingdings" pitchFamily="2" charset="2"/>
              <a:buChar char="v"/>
            </a:pPr>
            <a:r>
              <a:rPr lang="en-US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Published 3 times per year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Internal and external quality assurance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Theory and practice</a:t>
            </a:r>
            <a:endParaRPr lang="nl-NL" b="1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  <a:p>
            <a:pPr eaLnBrk="1" hangingPunct="1"/>
            <a:endParaRPr lang="nl-NL" b="1" smtClean="0">
              <a:ea typeface="Times New Roman" pitchFamily="18" charset="0"/>
              <a:cs typeface="Arial" charset="0"/>
            </a:endParaRPr>
          </a:p>
        </p:txBody>
      </p:sp>
      <p:pic>
        <p:nvPicPr>
          <p:cNvPr id="17412" name="Afbeelding 4" descr="PA16015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13" y="1143000"/>
            <a:ext cx="2659062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190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D6882C-32D8-4838-A51B-ED2AEF2CA2CB}" type="slidenum">
              <a:rPr lang="en-GB"/>
              <a:pPr>
                <a:defRPr/>
              </a:pPr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4000" cap="none" smtClean="0">
                <a:solidFill>
                  <a:schemeClr val="hlink"/>
                </a:solidFill>
              </a:rPr>
              <a:t/>
            </a:r>
            <a:br>
              <a:rPr lang="en-AU" sz="4000" cap="none" smtClean="0">
                <a:solidFill>
                  <a:schemeClr val="hlink"/>
                </a:solidFill>
              </a:rPr>
            </a:br>
            <a:r>
              <a:rPr lang="en-AU" cap="none" smtClean="0"/>
              <a:t>PUBLICATIONS</a:t>
            </a:r>
            <a:r>
              <a:rPr lang="en-AU" sz="4000" cap="none" smtClean="0">
                <a:solidFill>
                  <a:schemeClr val="hlink"/>
                </a:solidFill>
              </a:rPr>
              <a:t/>
            </a:r>
            <a:br>
              <a:rPr lang="en-AU" sz="4000" cap="none" smtClean="0">
                <a:solidFill>
                  <a:schemeClr val="hlink"/>
                </a:solidFill>
              </a:rPr>
            </a:br>
            <a:endParaRPr lang="nl-NL" sz="4000" cap="none" smtClean="0"/>
          </a:p>
        </p:txBody>
      </p:sp>
      <p:sp>
        <p:nvSpPr>
          <p:cNvPr id="28674" name="Tijdelijke aanduiding voor inhoud 2"/>
          <p:cNvSpPr>
            <a:spLocks noGrp="1"/>
          </p:cNvSpPr>
          <p:nvPr>
            <p:ph idx="1"/>
          </p:nvPr>
        </p:nvSpPr>
        <p:spPr>
          <a:xfrm>
            <a:off x="214313" y="1428750"/>
            <a:ext cx="8686800" cy="4500563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Electronic Bulletin: 4 or 5 times per year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Regular news updates from members and the Board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i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    </a:t>
            </a:r>
            <a:r>
              <a:rPr lang="en-US" sz="9600" i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           </a:t>
            </a:r>
            <a:endParaRPr lang="nl-NL" sz="9600" i="1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nl-NL" smtClean="0">
              <a:ea typeface="Times New Roman" pitchFamily="18" charset="0"/>
              <a:cs typeface="Arial" charset="0"/>
            </a:endParaRPr>
          </a:p>
        </p:txBody>
      </p:sp>
      <p:pic>
        <p:nvPicPr>
          <p:cNvPr id="28675" name="Afbeelding 3" descr="publications_image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5" y="3214688"/>
            <a:ext cx="4162425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7F549F7-D423-49ED-9B27-1C05766C9550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el 5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GB" cap="none" smtClean="0"/>
              <a:t>SERVICES</a:t>
            </a:r>
          </a:p>
        </p:txBody>
      </p:sp>
      <p:sp>
        <p:nvSpPr>
          <p:cNvPr id="30722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en-IE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Website</a:t>
            </a:r>
            <a:r>
              <a:rPr lang="en-IE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, with proceedings, discussion papers, etc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en-IE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Rapid answer </a:t>
            </a:r>
            <a:r>
              <a:rPr lang="en-IE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query service</a:t>
            </a:r>
            <a:r>
              <a:rPr lang="en-IE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– e.g. how something is done in another agency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en-IE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Clearinghouse</a:t>
            </a:r>
            <a:r>
              <a:rPr lang="en-IE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(website, under development)- –policies, practices, and procedures of 20 QAAs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en-IE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Reviewers and </a:t>
            </a:r>
            <a:r>
              <a:rPr lang="en-IE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consultants database</a:t>
            </a:r>
            <a:r>
              <a:rPr lang="en-IE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(under development)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en-IE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Education and Training courses and qualifications (under development) </a:t>
            </a:r>
            <a:endParaRPr lang="nl-NL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  <a:p>
            <a:pPr eaLnBrk="1" hangingPunct="1"/>
            <a:endParaRPr lang="nl-NL" sz="2600" smtClean="0">
              <a:ea typeface="Times New Roman" pitchFamily="18" charset="0"/>
              <a:cs typeface="Arial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2E0D45-05B3-4C58-9A85-1EC5CD143785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0" y="549275"/>
            <a:ext cx="8208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el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cap="none" smtClean="0"/>
              <a:t>GUIDELINES OF GOOD PRACTICE</a:t>
            </a:r>
          </a:p>
        </p:txBody>
      </p:sp>
      <p:sp>
        <p:nvSpPr>
          <p:cNvPr id="32770" name="Tijdelijke aanduiding voor inhoud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14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nl-NL" sz="2400" b="1" smtClean="0">
                <a:solidFill>
                  <a:srgbClr val="602E04"/>
                </a:solidFill>
                <a:latin typeface="Arial" charset="0"/>
                <a:ea typeface="Times New Roman" pitchFamily="18" charset="0"/>
                <a:cs typeface="Arial" charset="0"/>
              </a:rPr>
              <a:t>Although one model of quality assurance can not be used in all situations, these are a set of core guidelines that should underpin QAA activities.</a:t>
            </a:r>
          </a:p>
          <a:p>
            <a:pPr eaLnBrk="1" hangingPunct="1">
              <a:buFont typeface="Wingdings" pitchFamily="2" charset="2"/>
              <a:buNone/>
            </a:pPr>
            <a:r>
              <a:rPr lang="nl-NL" b="1" smtClean="0">
                <a:solidFill>
                  <a:srgbClr val="602E04"/>
                </a:solidFill>
                <a:latin typeface="Arial" charset="0"/>
                <a:ea typeface="Times New Roman" pitchFamily="18" charset="0"/>
                <a:cs typeface="Arial" charset="0"/>
              </a:rPr>
              <a:t>AGENCIES CAN APPLY FOR RECOGNITION BY INQAAHE THAT THEY MEET THESE GUIDELINES.</a:t>
            </a:r>
            <a:endParaRPr lang="nl-NL" sz="2400" b="1" smtClean="0">
              <a:solidFill>
                <a:srgbClr val="602E04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nl-NL" sz="2400" b="1" smtClean="0">
                <a:solidFill>
                  <a:srgbClr val="602E04"/>
                </a:solidFill>
                <a:latin typeface="Arial" charset="0"/>
                <a:ea typeface="Times New Roman" pitchFamily="18" charset="0"/>
                <a:cs typeface="Arial" charset="0"/>
              </a:rPr>
              <a:t>Section 1. The Agency</a:t>
            </a:r>
          </a:p>
          <a:p>
            <a:pPr marL="2057400" lvl="4" eaLnBrk="1" hangingPunct="1">
              <a:buFont typeface="Wingdings" pitchFamily="2" charset="2"/>
              <a:buChar char="v"/>
            </a:pPr>
            <a:r>
              <a:rPr lang="nl-NL" sz="2400" b="1" smtClean="0">
                <a:solidFill>
                  <a:srgbClr val="602E04"/>
                </a:solidFill>
                <a:latin typeface="Arial" charset="0"/>
                <a:ea typeface="Times New Roman" pitchFamily="18" charset="0"/>
                <a:cs typeface="Arial" charset="0"/>
              </a:rPr>
              <a:t>1. Governance of the QAA</a:t>
            </a:r>
          </a:p>
          <a:p>
            <a:pPr marL="2057400" lvl="4" eaLnBrk="1" hangingPunct="1">
              <a:buFont typeface="Wingdings" pitchFamily="2" charset="2"/>
              <a:buChar char="v"/>
            </a:pPr>
            <a:r>
              <a:rPr lang="nl-NL" sz="2400" b="1" smtClean="0">
                <a:solidFill>
                  <a:srgbClr val="602E04"/>
                </a:solidFill>
                <a:latin typeface="Arial" charset="0"/>
                <a:ea typeface="Times New Roman" pitchFamily="18" charset="0"/>
                <a:cs typeface="Arial" charset="0"/>
              </a:rPr>
              <a:t>2. Resources</a:t>
            </a:r>
          </a:p>
          <a:p>
            <a:pPr marL="2057400" lvl="4" eaLnBrk="1" hangingPunct="1">
              <a:buFont typeface="Wingdings" pitchFamily="2" charset="2"/>
              <a:buChar char="v"/>
            </a:pPr>
            <a:r>
              <a:rPr lang="nl-NL" sz="2400" b="1" smtClean="0">
                <a:solidFill>
                  <a:srgbClr val="602E04"/>
                </a:solidFill>
                <a:latin typeface="Arial" charset="0"/>
                <a:ea typeface="Times New Roman" pitchFamily="18" charset="0"/>
                <a:cs typeface="Arial" charset="0"/>
              </a:rPr>
              <a:t>3. Quality Assurance of the QAA</a:t>
            </a:r>
          </a:p>
          <a:p>
            <a:pPr marL="2057400" lvl="4" eaLnBrk="1" hangingPunct="1">
              <a:buFont typeface="Wingdings" pitchFamily="2" charset="2"/>
              <a:buChar char="v"/>
            </a:pPr>
            <a:r>
              <a:rPr lang="nl-NL" sz="2400" b="1" smtClean="0">
                <a:solidFill>
                  <a:srgbClr val="602E04"/>
                </a:solidFill>
                <a:latin typeface="Arial" charset="0"/>
                <a:ea typeface="Times New Roman" pitchFamily="18" charset="0"/>
                <a:cs typeface="Arial" charset="0"/>
              </a:rPr>
              <a:t>4. Reporting Public Information</a:t>
            </a:r>
          </a:p>
          <a:p>
            <a:pPr marL="2057400" lvl="4" eaLnBrk="1" hangingPunct="1">
              <a:buFont typeface="Wingdings" pitchFamily="2" charset="2"/>
              <a:buNone/>
            </a:pPr>
            <a:endParaRPr lang="nl-NL" sz="2400" b="1" smtClean="0">
              <a:solidFill>
                <a:srgbClr val="602E04"/>
              </a:solidFill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39751E-EB8D-40BB-9491-A11EBCD2B656}" type="slidenum">
              <a:rPr lang="en-GB"/>
              <a:pPr>
                <a:defRPr/>
              </a:pPr>
              <a:t>15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0"/>
            <a:ext cx="8686800" cy="11953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GUIDELINES OF GOOD PRACTICE, continued</a:t>
            </a: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latin typeface="Arial" charset="0"/>
              </a:rPr>
              <a:t>Section II. Institutions of Higher Education and the QAA</a:t>
            </a:r>
          </a:p>
          <a:p>
            <a:pPr lvl="1"/>
            <a:endParaRPr lang="en-US" smtClean="0">
              <a:latin typeface="Arial" charset="0"/>
            </a:endParaRPr>
          </a:p>
          <a:p>
            <a:pPr lvl="1"/>
            <a:r>
              <a:rPr lang="en-US" b="1" smtClean="0">
                <a:latin typeface="Arial" charset="0"/>
              </a:rPr>
              <a:t>5. The Relationship between the QAA and higher education institutions</a:t>
            </a:r>
          </a:p>
          <a:p>
            <a:pPr lvl="1"/>
            <a:r>
              <a:rPr lang="en-US" b="1" smtClean="0">
                <a:latin typeface="Arial" charset="0"/>
              </a:rPr>
              <a:t>6. The QAA’s requirements for institutional/program performance</a:t>
            </a:r>
          </a:p>
          <a:p>
            <a:pPr lvl="1"/>
            <a:r>
              <a:rPr lang="en-US" b="1" smtClean="0">
                <a:latin typeface="Arial" charset="0"/>
              </a:rPr>
              <a:t>7. The QAA’s requirements for Institutional Self-Evaluation and Reporting to the QAA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0"/>
            <a:ext cx="8686800" cy="11953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dirty="0" smtClean="0"/>
              <a:t>GUIDELINES OF GOOD PRACTICE, continued</a:t>
            </a:r>
          </a:p>
        </p:txBody>
      </p:sp>
      <p:sp>
        <p:nvSpPr>
          <p:cNvPr id="3584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</a:rPr>
              <a:t>Section III. QAA Review of Institutions</a:t>
            </a:r>
          </a:p>
          <a:p>
            <a:pPr lvl="1"/>
            <a:r>
              <a:rPr lang="en-US" sz="2000" b="1" dirty="0" smtClean="0">
                <a:latin typeface="Arial" charset="0"/>
              </a:rPr>
              <a:t>8. </a:t>
            </a:r>
            <a:r>
              <a:rPr lang="en-US" b="1" dirty="0" smtClean="0">
                <a:latin typeface="Arial" charset="0"/>
              </a:rPr>
              <a:t>The QAA’s evaluation of the institution or program</a:t>
            </a:r>
          </a:p>
          <a:p>
            <a:pPr lvl="1"/>
            <a:r>
              <a:rPr lang="en-US" b="1" dirty="0" smtClean="0">
                <a:latin typeface="Arial" charset="0"/>
              </a:rPr>
              <a:t>9. Decisions</a:t>
            </a:r>
          </a:p>
          <a:p>
            <a:pPr lvl="1"/>
            <a:r>
              <a:rPr lang="en-US" b="1" dirty="0" smtClean="0">
                <a:latin typeface="Arial" charset="0"/>
              </a:rPr>
              <a:t>10. Appeals</a:t>
            </a:r>
          </a:p>
          <a:p>
            <a:pPr lvl="1"/>
            <a:endParaRPr lang="en-US" b="1" dirty="0" smtClean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Section IV. External Activities</a:t>
            </a:r>
          </a:p>
          <a:p>
            <a:pPr lvl="1"/>
            <a:r>
              <a:rPr lang="en-US" b="1" dirty="0" smtClean="0">
                <a:latin typeface="Arial" charset="0"/>
              </a:rPr>
              <a:t>11. Collaboration with other agencies</a:t>
            </a:r>
          </a:p>
          <a:p>
            <a:pPr lvl="1"/>
            <a:r>
              <a:rPr lang="en-US" b="1" dirty="0" smtClean="0">
                <a:latin typeface="Arial" charset="0"/>
              </a:rPr>
              <a:t>12. Transnational/cross-border higher education</a:t>
            </a:r>
          </a:p>
          <a:p>
            <a:pPr lvl="1"/>
            <a:endParaRPr lang="en-US" b="1" dirty="0" smtClean="0">
              <a:latin typeface="Arial" charset="0"/>
            </a:endParaRPr>
          </a:p>
          <a:p>
            <a:endParaRPr lang="en-US" b="1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0"/>
            <a:ext cx="8686800" cy="11953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cap="none" smtClean="0"/>
              <a:t>QUALITY ASSURANCE PRINCIPLES FOR ASIA-PACIFIC “CHIBA” DECLARATION:</a:t>
            </a: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2400" b="1" smtClean="0"/>
              <a:t>			 </a:t>
            </a:r>
            <a:r>
              <a:rPr lang="en-US" sz="2400" b="1" smtClean="0">
                <a:latin typeface="Arial" charset="0"/>
              </a:rPr>
              <a:t>INTERNAL QUALITY ASSURANCE 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2400" b="1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Quality assurance culture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Quality assurance embedded within the institution’s unique goals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Internal quality management systems, policies and procedures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Periodic approval, monitoring and review of programs and awards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Implemented strategy for the continuous enhancement of quality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 Quality assurance of academic staff is maintained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Information about the institution is publicly available</a:t>
            </a:r>
          </a:p>
          <a:p>
            <a:pPr>
              <a:lnSpc>
                <a:spcPct val="80000"/>
              </a:lnSpc>
            </a:pPr>
            <a:endParaRPr lang="en-US" sz="2400" b="1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0"/>
            <a:ext cx="8686800" cy="11953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CHIBA DECLARATION: </a:t>
            </a:r>
            <a:br>
              <a:rPr lang="en-US" cap="none" smtClean="0"/>
            </a:br>
            <a:r>
              <a:rPr lang="en-US" cap="none" smtClean="0"/>
              <a:t>QUALITY ASSESSMENT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125538"/>
            <a:ext cx="8686800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Quality assurance activities are undertaken on a cyclical basis.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Stakeholders participate in developing the standards and criteria.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Standards/criteria are public and applied consistently.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Procedures to ensure reviewers have no conflict of interest.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Assessment would normally include: 1. institutional self-assessment; 2. external assessment by a group of experts and site visits as agreed; 3. publication of a report, including decisions and recommendations; 4. a follow-up procedure to review actions taken in light of recommendations made.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An appeals mechanism is available.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Inclusive of different foci: Institution and program</a:t>
            </a:r>
          </a:p>
          <a:p>
            <a:pPr marL="1143000" lvl="2" indent="-228600">
              <a:lnSpc>
                <a:spcPct val="80000"/>
              </a:lnSpc>
            </a:pPr>
            <a:endParaRPr lang="en-US" sz="2600" b="1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1800" b="1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el 1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nl-NL" sz="4000" cap="none" smtClean="0">
                <a:solidFill>
                  <a:srgbClr val="C00000"/>
                </a:solidFill>
              </a:rPr>
              <a:t>OUTLINE</a:t>
            </a:r>
          </a:p>
        </p:txBody>
      </p:sp>
      <p:sp>
        <p:nvSpPr>
          <p:cNvPr id="12290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nl-NL" b="1" smtClean="0"/>
              <a:t>Introduction to INQAAHE</a:t>
            </a:r>
          </a:p>
          <a:p>
            <a:pPr>
              <a:buFont typeface="Wingdings" pitchFamily="2" charset="2"/>
              <a:buChar char="v"/>
            </a:pPr>
            <a:r>
              <a:rPr lang="nl-NL" b="1" smtClean="0"/>
              <a:t>Aims of INQAAHE</a:t>
            </a:r>
          </a:p>
          <a:p>
            <a:pPr>
              <a:buFont typeface="Wingdings" pitchFamily="2" charset="2"/>
              <a:buChar char="v"/>
            </a:pPr>
            <a:r>
              <a:rPr lang="nl-NL" b="1" smtClean="0"/>
              <a:t>INQAAHE Activities</a:t>
            </a:r>
          </a:p>
          <a:p>
            <a:pPr>
              <a:buFont typeface="Wingdings" pitchFamily="2" charset="2"/>
              <a:buChar char="v"/>
            </a:pPr>
            <a:r>
              <a:rPr lang="nl-NL" b="1" smtClean="0"/>
              <a:t>INQAAHE Publications</a:t>
            </a:r>
          </a:p>
          <a:p>
            <a:pPr>
              <a:buFont typeface="Wingdings" pitchFamily="2" charset="2"/>
              <a:buChar char="v"/>
            </a:pPr>
            <a:r>
              <a:rPr lang="nl-NL" b="1" smtClean="0"/>
              <a:t>INQAAHE Services</a:t>
            </a:r>
          </a:p>
          <a:p>
            <a:pPr>
              <a:buFont typeface="Wingdings" pitchFamily="2" charset="2"/>
              <a:buChar char="v"/>
            </a:pPr>
            <a:r>
              <a:rPr lang="nl-NL" b="1" smtClean="0"/>
              <a:t>INQAAHE and Capacity-building</a:t>
            </a:r>
          </a:p>
          <a:p>
            <a:pPr>
              <a:buFont typeface="Wingdings" pitchFamily="2" charset="2"/>
              <a:buChar char="v"/>
            </a:pPr>
            <a:r>
              <a:rPr lang="nl-NL" b="1" smtClean="0"/>
              <a:t>INQAAHE and Other QA Networks</a:t>
            </a:r>
          </a:p>
          <a:p>
            <a:pPr>
              <a:buFont typeface="Wingdings" pitchFamily="2" charset="2"/>
              <a:buChar char="v"/>
            </a:pPr>
            <a:r>
              <a:rPr lang="nl-NL" b="1" smtClean="0"/>
              <a:t>OVERVIEW: U.S. INSTITUTIONAL ACCREDITATION</a:t>
            </a:r>
          </a:p>
          <a:p>
            <a:endParaRPr lang="nl-NL" b="1" smtClean="0"/>
          </a:p>
          <a:p>
            <a:endParaRPr lang="nl-NL" sz="240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0B89C8-F6B5-48C6-9A51-13125137FC65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0" y="0"/>
            <a:ext cx="8686800" cy="1052513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cap="none" smtClean="0"/>
              <a:t>		CHIBA DECLARATION:</a:t>
            </a:r>
            <a:br>
              <a:rPr lang="en-US" sz="3200" cap="none" smtClean="0"/>
            </a:br>
            <a:r>
              <a:rPr lang="en-US" sz="3200" cap="none" smtClean="0"/>
              <a:t>	QUALITY ASSURANCE AGENCIES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4294967295"/>
          </p:nvPr>
        </p:nvSpPr>
        <p:spPr>
          <a:xfrm>
            <a:off x="0" y="404813"/>
            <a:ext cx="8991600" cy="5524500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500" b="1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500" b="1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2400" b="1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2400" b="1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en-US" sz="2400" b="1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n-US" sz="2400" b="1" smtClean="0">
                <a:latin typeface="Arial" charset="0"/>
              </a:rPr>
              <a:t> * Are independent and autonomous: no third party influence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Written mission statement with clear goals and objectives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Adequate and accessible human and financial resources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Public policies, procedures, reviews, assessment reports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Clear documentation of standards, assessment methods, processes, decision criteria and appeals processes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Periodic review of activities, effects and value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Cooperates with others across national borders. 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Undertakes research and provide information and advice</a:t>
            </a:r>
          </a:p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Inclusive of different forms: accreditation, audit</a:t>
            </a:r>
          </a:p>
          <a:p>
            <a:pPr>
              <a:lnSpc>
                <a:spcPct val="80000"/>
              </a:lnSpc>
            </a:pPr>
            <a:endParaRPr lang="en-US" b="1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el 5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nl-NL" cap="none" smtClean="0"/>
              <a:t>CAPACITY BUILDING</a:t>
            </a:r>
            <a:endParaRPr lang="en-GB" cap="none" smtClean="0"/>
          </a:p>
        </p:txBody>
      </p:sp>
      <p:sp>
        <p:nvSpPr>
          <p:cNvPr id="39938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Funds provided by the World Bank through UNESCO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Supports various INQAAHE activities:</a:t>
            </a:r>
          </a:p>
          <a:p>
            <a:pPr eaLnBrk="1" hangingPunct="1">
              <a:buFont typeface="Wingdings 2" pitchFamily="18" charset="2"/>
              <a:buNone/>
            </a:pP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		</a:t>
            </a:r>
            <a:r>
              <a:rPr lang="nl-NL" b="1" smtClean="0">
                <a:solidFill>
                  <a:srgbClr val="C00000"/>
                </a:solidFill>
                <a:ea typeface="Times New Roman" pitchFamily="18" charset="0"/>
                <a:cs typeface="Arial" charset="0"/>
              </a:rPr>
              <a:t>1.  Education and training courses </a:t>
            </a:r>
            <a:br>
              <a:rPr lang="nl-NL" b="1" smtClean="0">
                <a:solidFill>
                  <a:srgbClr val="C00000"/>
                </a:solidFill>
                <a:ea typeface="Times New Roman" pitchFamily="18" charset="0"/>
                <a:cs typeface="Arial" charset="0"/>
              </a:rPr>
            </a:br>
            <a:r>
              <a:rPr lang="nl-NL" b="1" smtClean="0">
                <a:solidFill>
                  <a:srgbClr val="C00000"/>
                </a:solidFill>
                <a:ea typeface="Times New Roman" pitchFamily="18" charset="0"/>
                <a:cs typeface="Arial" charset="0"/>
              </a:rPr>
              <a:t>	2.  Clearinghouse</a:t>
            </a:r>
            <a:br>
              <a:rPr lang="nl-NL" b="1" smtClean="0">
                <a:solidFill>
                  <a:srgbClr val="C00000"/>
                </a:solidFill>
                <a:ea typeface="Times New Roman" pitchFamily="18" charset="0"/>
                <a:cs typeface="Arial" charset="0"/>
              </a:rPr>
            </a:br>
            <a:r>
              <a:rPr lang="nl-NL" b="1" smtClean="0">
                <a:solidFill>
                  <a:srgbClr val="C00000"/>
                </a:solidFill>
                <a:ea typeface="Times New Roman" pitchFamily="18" charset="0"/>
                <a:cs typeface="Arial" charset="0"/>
              </a:rPr>
              <a:t>	3.  Small States</a:t>
            </a:r>
            <a:br>
              <a:rPr lang="nl-NL" b="1" smtClean="0">
                <a:solidFill>
                  <a:srgbClr val="C00000"/>
                </a:solidFill>
                <a:ea typeface="Times New Roman" pitchFamily="18" charset="0"/>
                <a:cs typeface="Arial" charset="0"/>
              </a:rPr>
            </a:br>
            <a:r>
              <a:rPr lang="nl-NL" b="1" smtClean="0">
                <a:solidFill>
                  <a:srgbClr val="C00000"/>
                </a:solidFill>
                <a:ea typeface="Times New Roman" pitchFamily="18" charset="0"/>
                <a:cs typeface="Arial" charset="0"/>
              </a:rPr>
              <a:t>	4.  Support for other networks</a:t>
            </a:r>
          </a:p>
          <a:p>
            <a:pPr eaLnBrk="1" hangingPunct="1">
              <a:buFont typeface="Wingdings 2" pitchFamily="18" charset="2"/>
              <a:buNone/>
            </a:pPr>
            <a:endParaRPr lang="nl-NL" b="1" smtClean="0">
              <a:ea typeface="Times New Roman" pitchFamily="18" charset="0"/>
              <a:cs typeface="Arial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F0D0ED-A9DB-466D-8DEF-F2EDAB04BDDD}" type="slidenum">
              <a:rPr lang="en-GB"/>
              <a:pPr>
                <a:defRPr/>
              </a:pPr>
              <a:t>21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44675"/>
            <a:ext cx="8686800" cy="464343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sz="2400" b="1" smtClean="0"/>
              <a:t>The creation of </a:t>
            </a:r>
            <a:r>
              <a:rPr lang="en-US" sz="2400" b="1" smtClean="0"/>
              <a:t>academic programs about internal and external Quality Assurance in Higher Education</a:t>
            </a:r>
          </a:p>
          <a:p>
            <a:pPr>
              <a:buFont typeface="Wingdings" pitchFamily="2" charset="2"/>
              <a:buChar char="v"/>
            </a:pPr>
            <a:endParaRPr lang="en-US" sz="2400" b="1" smtClean="0"/>
          </a:p>
          <a:p>
            <a:pPr>
              <a:buFont typeface="Wingdings" pitchFamily="2" charset="2"/>
              <a:buChar char="v"/>
            </a:pPr>
            <a:r>
              <a:rPr lang="en-US" sz="2400" b="1" smtClean="0"/>
              <a:t>Through joint efforts of an international network of QA agencies and HE institutions</a:t>
            </a:r>
          </a:p>
          <a:p>
            <a:pPr>
              <a:buFont typeface="Wingdings" pitchFamily="2" charset="2"/>
              <a:buChar char="v"/>
            </a:pPr>
            <a:endParaRPr lang="en-US" sz="2400" b="1" smtClean="0"/>
          </a:p>
          <a:p>
            <a:pPr>
              <a:buFont typeface="Wingdings" pitchFamily="2" charset="2"/>
              <a:buChar char="v"/>
            </a:pPr>
            <a:r>
              <a:rPr lang="en-GB" sz="2400" b="1" smtClean="0"/>
              <a:t>The courses will benefit both practicing QA professionals and individuals who wish to play a role in QA of HE.</a:t>
            </a:r>
            <a:endParaRPr lang="nl-NL" sz="2400" b="1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3F53525-34EB-4B47-8D54-4DF92E4A2FF2}" type="slidenum">
              <a:rPr lang="en-GB"/>
              <a:pPr>
                <a:defRPr/>
              </a:pPr>
              <a:t>22</a:t>
            </a:fld>
            <a:endParaRPr lang="en-GB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GB" dirty="0" smtClean="0"/>
              <a:t>Education &amp; Training courses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PROFESSIONAL QUALIFICATIONS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125538"/>
            <a:ext cx="8686800" cy="4803775"/>
          </a:xfrm>
        </p:spPr>
        <p:txBody>
          <a:bodyPr/>
          <a:lstStyle/>
          <a:p>
            <a:r>
              <a:rPr lang="en-US" sz="2400" b="1" smtClean="0"/>
              <a:t>Creation of program to train Quality Assurance Professionals</a:t>
            </a:r>
          </a:p>
          <a:p>
            <a:r>
              <a:rPr lang="en-US" sz="2400" b="1" smtClean="0"/>
              <a:t>To be offered by universities around the world as part of a Master’s degree or as a certificate</a:t>
            </a:r>
          </a:p>
          <a:p>
            <a:r>
              <a:rPr lang="en-US" sz="2400" b="1" smtClean="0"/>
              <a:t>Degrees will be certified by INQAAHE </a:t>
            </a:r>
          </a:p>
          <a:p>
            <a:r>
              <a:rPr lang="en-US" sz="2400" b="1" smtClean="0"/>
              <a:t>Content will be international</a:t>
            </a:r>
          </a:p>
          <a:p>
            <a:r>
              <a:rPr lang="en-US" sz="2400" b="1" smtClean="0"/>
              <a:t>4 courses will include:</a:t>
            </a:r>
          </a:p>
          <a:p>
            <a:pPr lvl="1"/>
            <a:r>
              <a:rPr lang="en-US" b="1" smtClean="0"/>
              <a:t>Overview of international higher education</a:t>
            </a:r>
          </a:p>
          <a:p>
            <a:pPr lvl="1"/>
            <a:r>
              <a:rPr lang="en-US" b="1" smtClean="0"/>
              <a:t>External quality assurance</a:t>
            </a:r>
          </a:p>
          <a:p>
            <a:pPr lvl="1"/>
            <a:r>
              <a:rPr lang="en-US" b="1" smtClean="0"/>
              <a:t>Operating a QAA</a:t>
            </a:r>
          </a:p>
          <a:p>
            <a:pPr lvl="1"/>
            <a:r>
              <a:rPr lang="en-US" b="1" smtClean="0"/>
              <a:t>Maintaining quality inside an institution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el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GB" cap="none" smtClean="0"/>
              <a:t>CLEARINGHOUSE</a:t>
            </a:r>
          </a:p>
        </p:txBody>
      </p:sp>
      <p:sp>
        <p:nvSpPr>
          <p:cNvPr id="45058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GB" b="1" smtClean="0"/>
              <a:t>a website for quick access to the resources referenced by the system</a:t>
            </a:r>
          </a:p>
          <a:p>
            <a:pPr lvl="4" eaLnBrk="1" hangingPunct="1">
              <a:buFont typeface="Wingdings 2" pitchFamily="18" charset="2"/>
              <a:buNone/>
            </a:pPr>
            <a:r>
              <a:rPr lang="en-GB" sz="2800" b="1" smtClean="0"/>
              <a:t>	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GB" b="1" smtClean="0"/>
              <a:t>a thesaurus of terms, with brief definitions, relevant for quality assurance agencies</a:t>
            </a:r>
          </a:p>
          <a:p>
            <a:pPr eaLnBrk="1" hangingPunct="1">
              <a:buFont typeface="Wingdings 2" pitchFamily="18" charset="2"/>
              <a:buNone/>
            </a:pPr>
            <a:endParaRPr lang="nl-NL" b="1" smtClean="0"/>
          </a:p>
          <a:p>
            <a:pPr eaLnBrk="1" hangingPunct="1">
              <a:buFont typeface="Wingdings" pitchFamily="2" charset="2"/>
              <a:buChar char="v"/>
            </a:pPr>
            <a:r>
              <a:rPr lang="en-GB" b="1" smtClean="0"/>
              <a:t>contains links to URLs within the websites of various QA agencies</a:t>
            </a:r>
            <a:endParaRPr lang="nl-NL" b="1" smtClean="0"/>
          </a:p>
          <a:p>
            <a:pPr eaLnBrk="1" hangingPunct="1"/>
            <a:endParaRPr lang="nl-NL" sz="2600" b="1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F929FC-6B1E-4B5C-9310-BBE19E3C7D5D}" type="slidenum">
              <a:rPr lang="en-GB"/>
              <a:pPr>
                <a:defRPr/>
              </a:pPr>
              <a:t>24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el 5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AU" cap="none" smtClean="0"/>
              <a:t>SMALL</a:t>
            </a:r>
            <a:r>
              <a:rPr lang="en-AU" cap="none" smtClean="0">
                <a:solidFill>
                  <a:schemeClr val="hlink"/>
                </a:solidFill>
              </a:rPr>
              <a:t> STATES</a:t>
            </a:r>
            <a:endParaRPr lang="en-GB" cap="none" smtClean="0"/>
          </a:p>
        </p:txBody>
      </p:sp>
      <p:sp>
        <p:nvSpPr>
          <p:cNvPr id="47106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GB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investigating the specific needs for quality assurance of small states</a:t>
            </a:r>
          </a:p>
          <a:p>
            <a:pPr eaLnBrk="1" hangingPunct="1">
              <a:buFont typeface="Wingdings 2" pitchFamily="18" charset="2"/>
              <a:buNone/>
            </a:pPr>
            <a:endParaRPr lang="en-GB" b="1" i="1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en-GB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exploring different models of quality assurance (including QA capacity building of universities).</a:t>
            </a:r>
            <a:endParaRPr lang="nl-NL" b="1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  <a:p>
            <a:pPr eaLnBrk="1" hangingPunct="1"/>
            <a:endParaRPr lang="nl-NL" b="1" smtClean="0">
              <a:ea typeface="Times New Roman" pitchFamily="18" charset="0"/>
              <a:cs typeface="Arial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D39874-6DBE-4E8F-9F5A-B387B8526647}" type="slidenum">
              <a:rPr lang="en-GB"/>
              <a:pPr>
                <a:defRPr/>
              </a:pPr>
              <a:t>25</a:t>
            </a:fld>
            <a:endParaRPr lang="en-GB" dirty="0"/>
          </a:p>
        </p:txBody>
      </p:sp>
      <p:pic>
        <p:nvPicPr>
          <p:cNvPr id="47108" name="Tijdelijke aanduiding voor inhoud 4" descr="loep.gif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072063" y="4143375"/>
            <a:ext cx="3632200" cy="23209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el 5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AU" cap="none" smtClean="0">
                <a:solidFill>
                  <a:schemeClr val="hlink"/>
                </a:solidFill>
              </a:rPr>
              <a:t>OTHER QA NETWORKS</a:t>
            </a:r>
            <a:endParaRPr lang="en-GB" cap="none" smtClean="0"/>
          </a:p>
        </p:txBody>
      </p:sp>
      <p:sp>
        <p:nvSpPr>
          <p:cNvPr id="4915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INQAAHE works not only with its member agencies but also with and for other networks of agencies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Various regional networks have signed a Memorandum of Cooperation with INQAAHE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Their activities are on website.</a:t>
            </a:r>
            <a:endParaRPr lang="nl-NL" b="1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  <a:p>
            <a:pPr eaLnBrk="1" hangingPunct="1"/>
            <a:endParaRPr lang="nl-NL" b="1" smtClean="0">
              <a:ea typeface="Times New Roman" pitchFamily="18" charset="0"/>
              <a:cs typeface="Arial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8F4AE2-62B7-4D20-AD7F-505FBA679BA3}" type="slidenum">
              <a:rPr lang="en-GB"/>
              <a:pPr>
                <a:defRPr/>
              </a:pPr>
              <a:t>26</a:t>
            </a:fld>
            <a:endParaRPr lang="en-GB" dirty="0"/>
          </a:p>
        </p:txBody>
      </p:sp>
      <p:pic>
        <p:nvPicPr>
          <p:cNvPr id="49156" name="Tijdelijke aanduiding voor inhoud 5" descr="bluemarine_logo.gif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59338" y="4437063"/>
            <a:ext cx="3049587" cy="2089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el 1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nl-NL" cap="none" smtClean="0"/>
              <a:t>OTHER QA NETWORKS</a:t>
            </a:r>
          </a:p>
        </p:txBody>
      </p:sp>
      <p:sp>
        <p:nvSpPr>
          <p:cNvPr id="51202" name="Tijdelijke aanduiding voor inhoud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Collaboration and liaison</a:t>
            </a:r>
          </a:p>
          <a:p>
            <a:pPr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Supporting representatives from networks to attend an annual meeting of INQAAHE</a:t>
            </a:r>
          </a:p>
          <a:p>
            <a:pPr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Opportunity for learning and sharing </a:t>
            </a:r>
          </a:p>
        </p:txBody>
      </p:sp>
      <p:pic>
        <p:nvPicPr>
          <p:cNvPr id="51203" name="Afbeelding 4" descr="74254008_ByFiZhv8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3714750"/>
            <a:ext cx="400685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5F22017-28E9-4379-B8F5-463DD2C0948B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el 8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GB" cap="none" smtClean="0"/>
              <a:t>INQAAHE MEMBERS</a:t>
            </a:r>
          </a:p>
        </p:txBody>
      </p:sp>
      <p:sp>
        <p:nvSpPr>
          <p:cNvPr id="53250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nl-NL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4 membership categories:</a:t>
            </a:r>
          </a:p>
          <a:p>
            <a:pPr eaLnBrk="1" hangingPunct="1">
              <a:buFont typeface="Wingdings" pitchFamily="2" charset="2"/>
              <a:buNone/>
            </a:pPr>
            <a:endParaRPr lang="nl-NL" b="1" dirty="0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  <a:p>
            <a:pPr lvl="1" eaLnBrk="1" hangingPunct="1">
              <a:buFont typeface="Wingdings 2" pitchFamily="18" charset="2"/>
              <a:buNone/>
            </a:pPr>
            <a:r>
              <a:rPr lang="nl-NL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1.</a:t>
            </a:r>
            <a:r>
              <a:rPr lang="nl-NL" b="1" u="sng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Full </a:t>
            </a:r>
            <a:r>
              <a:rPr lang="nl-NL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– assure quality	of postsecondary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nl-NL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	institutions or programs	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nl-NL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2. </a:t>
            </a:r>
            <a:r>
              <a:rPr lang="nl-NL" b="1" u="sng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Associate</a:t>
            </a:r>
            <a:r>
              <a:rPr lang="nl-NL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– interest in quality assurance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nl-NL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3.</a:t>
            </a:r>
            <a:r>
              <a:rPr lang="nl-NL" b="1" u="sng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Institutional </a:t>
            </a:r>
            <a:r>
              <a:rPr lang="nl-NL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- higher education institutions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nl-NL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4. </a:t>
            </a:r>
            <a:r>
              <a:rPr lang="nl-NL" b="1" u="sng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Affiliate </a:t>
            </a:r>
            <a:r>
              <a:rPr lang="nl-NL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- individual</a:t>
            </a:r>
          </a:p>
          <a:p>
            <a:pPr lvl="1" eaLnBrk="1" hangingPunct="1">
              <a:buFont typeface="Wingdings 2" pitchFamily="18" charset="2"/>
              <a:buNone/>
            </a:pPr>
            <a:endParaRPr lang="nl-NL" b="1" i="1" dirty="0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  <a:p>
            <a:pPr lvl="1" eaLnBrk="1" hangingPunct="1">
              <a:buFont typeface="Wingdings 2" pitchFamily="18" charset="2"/>
              <a:buNone/>
            </a:pPr>
            <a:endParaRPr lang="nl-NL" b="1" dirty="0" smtClean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6E2C43-3E1B-4520-AD95-FBE3B5061549}" type="slidenum">
              <a:rPr lang="en-GB"/>
              <a:pPr>
                <a:defRPr/>
              </a:pPr>
              <a:t>28</a:t>
            </a:fld>
            <a:endParaRPr lang="en-GB" dirty="0"/>
          </a:p>
        </p:txBody>
      </p:sp>
      <p:pic>
        <p:nvPicPr>
          <p:cNvPr id="53252" name="Afbeelding 4" descr="inqaahe_logo-transparent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688" y="1428750"/>
            <a:ext cx="785812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3" name="Afbeelding 5" descr="inqaahe_logo-transparent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688" y="2500313"/>
            <a:ext cx="785812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4" name="Afbeelding 6" descr="inqaahe_logo-transparent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25" y="3571875"/>
            <a:ext cx="785813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5" name="Afbeelding 7" descr="inqaahe_logo-transparent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25" y="4786313"/>
            <a:ext cx="785813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cap="none" smtClean="0"/>
              <a:t>U.S. INSTITUTIONAL ACCREDITATON</a:t>
            </a:r>
          </a:p>
        </p:txBody>
      </p:sp>
      <p:sp>
        <p:nvSpPr>
          <p:cNvPr id="55298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125538"/>
            <a:ext cx="8686800" cy="4803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smtClean="0">
                <a:latin typeface="Arial" charset="0"/>
              </a:rPr>
              <a:t>Private, non-government, non-profit agencies. MSCHE was formed in 1887.</a:t>
            </a:r>
          </a:p>
          <a:p>
            <a:pPr>
              <a:lnSpc>
                <a:spcPct val="90000"/>
              </a:lnSpc>
            </a:pPr>
            <a:r>
              <a:rPr lang="en-US" b="1" smtClean="0">
                <a:latin typeface="Arial" charset="0"/>
              </a:rPr>
              <a:t>Review by peers from similar institutions</a:t>
            </a:r>
          </a:p>
          <a:p>
            <a:pPr>
              <a:lnSpc>
                <a:spcPct val="90000"/>
              </a:lnSpc>
            </a:pPr>
            <a:r>
              <a:rPr lang="en-US" b="1" smtClean="0">
                <a:latin typeface="Arial" charset="0"/>
              </a:rPr>
              <a:t>Based on the mission of each institution</a:t>
            </a:r>
          </a:p>
          <a:p>
            <a:pPr>
              <a:lnSpc>
                <a:spcPct val="90000"/>
              </a:lnSpc>
            </a:pPr>
            <a:r>
              <a:rPr lang="en-US" b="1" smtClean="0">
                <a:latin typeface="Arial" charset="0"/>
              </a:rPr>
              <a:t>Emphasis on improvement as well as compliance</a:t>
            </a:r>
          </a:p>
          <a:p>
            <a:pPr>
              <a:lnSpc>
                <a:spcPct val="90000"/>
              </a:lnSpc>
            </a:pPr>
            <a:r>
              <a:rPr lang="en-US" b="1" smtClean="0">
                <a:latin typeface="Arial" charset="0"/>
              </a:rPr>
              <a:t>Institution analyzes and sets its future goals during a two year “self-study”</a:t>
            </a:r>
          </a:p>
          <a:p>
            <a:pPr>
              <a:lnSpc>
                <a:spcPct val="90000"/>
              </a:lnSpc>
            </a:pPr>
            <a:r>
              <a:rPr lang="en-US" b="1" smtClean="0">
                <a:latin typeface="Arial" charset="0"/>
              </a:rPr>
              <a:t>Most institutions are accredited by accreditors in 7 regions of the U.S.</a:t>
            </a:r>
          </a:p>
          <a:p>
            <a:pPr>
              <a:lnSpc>
                <a:spcPct val="90000"/>
              </a:lnSpc>
            </a:pPr>
            <a:r>
              <a:rPr lang="en-US" b="1" smtClean="0">
                <a:latin typeface="Arial" charset="0"/>
              </a:rPr>
              <a:t>“Specialized” agencies review programs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0"/>
            <a:ext cx="8686800" cy="14128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BACKGROUND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b="1" smtClean="0"/>
              <a:t>RAPID INTERNATIONAL GROWTH OF:</a:t>
            </a:r>
          </a:p>
          <a:p>
            <a:r>
              <a:rPr lang="en-US" b="1" smtClean="0"/>
              <a:t>Number of colleges and universities </a:t>
            </a:r>
          </a:p>
          <a:p>
            <a:r>
              <a:rPr lang="en-US" b="1" smtClean="0"/>
              <a:t>Expansion of higher education across borders</a:t>
            </a:r>
          </a:p>
          <a:p>
            <a:r>
              <a:rPr lang="en-US" b="1" smtClean="0"/>
              <a:t>Mobility of students and employees across countries</a:t>
            </a:r>
          </a:p>
          <a:p>
            <a:r>
              <a:rPr lang="en-US" b="1" smtClean="0"/>
              <a:t>Interest in external quality assurance </a:t>
            </a:r>
          </a:p>
          <a:p>
            <a:r>
              <a:rPr lang="en-US" b="1" smtClean="0"/>
              <a:t>Number of Quality Assurance Agencies (QAAs)</a:t>
            </a:r>
          </a:p>
          <a:p>
            <a:endParaRPr lang="en-US" b="1" smtClean="0"/>
          </a:p>
          <a:p>
            <a:endParaRPr lang="en-US" b="1" smtClean="0"/>
          </a:p>
          <a:p>
            <a:pPr>
              <a:buFont typeface="Wingdings 2" pitchFamily="18" charset="2"/>
              <a:buNone/>
            </a:pPr>
            <a:endParaRPr lang="en-US" b="1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U.S. ACCREDITATION</a:t>
            </a:r>
          </a:p>
        </p:txBody>
      </p:sp>
      <p:sp>
        <p:nvSpPr>
          <p:cNvPr id="563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smtClean="0">
                <a:latin typeface="Arial" charset="0"/>
              </a:rPr>
              <a:t>Role of Government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b="1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b="1" smtClean="0">
                <a:latin typeface="Arial" charset="0"/>
              </a:rPr>
              <a:t>Each of the 50 states has different standards for licensing institutions to grant degrees and continuing oversight.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latin typeface="Arial" charset="0"/>
              </a:rPr>
              <a:t>The federal government reviews QAAs. If it “recognizes” the QAA, then accreditation by that agency enables the students to receive federal loans and grants.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latin typeface="Arial" charset="0"/>
              </a:rPr>
              <a:t>Students can use grants at accredited institutions of their choice.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U.S. ACCREDITATION</a:t>
            </a:r>
          </a:p>
        </p:txBody>
      </p:sp>
      <p:sp>
        <p:nvSpPr>
          <p:cNvPr id="5734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	  </a:t>
            </a:r>
            <a:r>
              <a:rPr lang="en-US" b="1" smtClean="0"/>
              <a:t>REVIEWS:</a:t>
            </a:r>
            <a:r>
              <a:rPr lang="en-US" smtClean="0"/>
              <a:t> </a:t>
            </a:r>
          </a:p>
          <a:p>
            <a:pPr lvl="1"/>
            <a:r>
              <a:rPr lang="en-US" b="1" smtClean="0">
                <a:latin typeface="Arial" charset="0"/>
              </a:rPr>
              <a:t>10 year self-study and team visit</a:t>
            </a:r>
          </a:p>
          <a:p>
            <a:pPr lvl="1"/>
            <a:r>
              <a:rPr lang="en-US" b="1" smtClean="0">
                <a:latin typeface="Arial" charset="0"/>
              </a:rPr>
              <a:t>5 year extensive written report</a:t>
            </a:r>
          </a:p>
          <a:p>
            <a:pPr lvl="1"/>
            <a:r>
              <a:rPr lang="en-US" b="1" smtClean="0">
                <a:latin typeface="Arial" charset="0"/>
              </a:rPr>
              <a:t>Annual information</a:t>
            </a:r>
          </a:p>
          <a:p>
            <a:pPr lvl="1"/>
            <a:r>
              <a:rPr lang="en-US" b="1" smtClean="0">
                <a:latin typeface="Arial" charset="0"/>
              </a:rPr>
              <a:t>Follow-up Reports as needed</a:t>
            </a:r>
          </a:p>
          <a:p>
            <a:pPr lvl="1"/>
            <a:endParaRPr lang="en-US" smtClean="0"/>
          </a:p>
          <a:p>
            <a:pPr lvl="1">
              <a:buFont typeface="Wingdings 2" pitchFamily="18" charset="2"/>
              <a:buNone/>
            </a:pPr>
            <a:r>
              <a:rPr lang="en-US" b="1" smtClean="0"/>
              <a:t> </a:t>
            </a:r>
            <a:r>
              <a:rPr lang="en-US" sz="2800" b="1" smtClean="0"/>
              <a:t>ACTIONS:</a:t>
            </a:r>
            <a:r>
              <a:rPr lang="en-US" smtClean="0"/>
              <a:t> </a:t>
            </a:r>
            <a:r>
              <a:rPr lang="en-US" b="1" smtClean="0">
                <a:latin typeface="Arial" charset="0"/>
              </a:rPr>
              <a:t>Range of 12 actions, including follow-up reports and visits, warning, and probation prior to withdrawal of </a:t>
            </a:r>
            <a:r>
              <a:rPr lang="en-US" sz="2500" b="1" smtClean="0">
                <a:latin typeface="Arial" charset="0"/>
              </a:rPr>
              <a:t>accreditation</a:t>
            </a:r>
          </a:p>
          <a:p>
            <a:pPr lvl="2"/>
            <a:endParaRPr lang="en-US" sz="2400" b="1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404813"/>
            <a:ext cx="8686800" cy="790575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cap="none" smtClean="0"/>
              <a:t>MSCHE ACCREDITATION STANDARDS</a:t>
            </a:r>
            <a:br>
              <a:rPr lang="en-US" sz="3200" cap="none" smtClean="0"/>
            </a:br>
            <a:endParaRPr lang="en-US" sz="3200" cap="none" smtClean="0"/>
          </a:p>
        </p:txBody>
      </p:sp>
      <p:sp>
        <p:nvSpPr>
          <p:cNvPr id="5837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1476375" lvl="3" indent="-400050">
              <a:lnSpc>
                <a:spcPct val="80000"/>
              </a:lnSpc>
              <a:buFont typeface="Wingdings 2" pitchFamily="18" charset="2"/>
              <a:buNone/>
            </a:pPr>
            <a:r>
              <a:rPr lang="en-US" sz="2400" b="1" smtClean="0">
                <a:latin typeface="Arial" charset="0"/>
              </a:rPr>
              <a:t>		</a:t>
            </a:r>
            <a:r>
              <a:rPr lang="en-US" sz="2800" b="1" smtClean="0">
                <a:latin typeface="Arial" charset="0"/>
              </a:rPr>
              <a:t>INSTITUTIONAL CONTEXT</a:t>
            </a:r>
          </a:p>
          <a:p>
            <a:pPr marL="1476375" lvl="3" indent="-400050">
              <a:lnSpc>
                <a:spcPct val="80000"/>
              </a:lnSpc>
              <a:buFont typeface="Wingdings 2" pitchFamily="18" charset="2"/>
              <a:buNone/>
            </a:pPr>
            <a:endParaRPr lang="en-US" sz="2400" b="1" smtClean="0">
              <a:latin typeface="Arial" charset="0"/>
            </a:endParaRPr>
          </a:p>
          <a:p>
            <a:pPr marL="1476375" lvl="3" indent="-400050">
              <a:lnSpc>
                <a:spcPct val="80000"/>
              </a:lnSpc>
              <a:buFont typeface="Wingdings 2" pitchFamily="18" charset="2"/>
              <a:buNone/>
            </a:pPr>
            <a:r>
              <a:rPr lang="en-US" sz="2800" smtClean="0">
                <a:latin typeface="Arial" charset="0"/>
              </a:rPr>
              <a:t>1. Mission and Goals</a:t>
            </a:r>
          </a:p>
          <a:p>
            <a:pPr marL="1476375" lvl="3" indent="-400050">
              <a:lnSpc>
                <a:spcPct val="80000"/>
              </a:lnSpc>
              <a:buFont typeface="Wingdings 2" pitchFamily="18" charset="2"/>
              <a:buNone/>
            </a:pPr>
            <a:r>
              <a:rPr lang="en-US" sz="2800" smtClean="0">
                <a:latin typeface="Arial" charset="0"/>
              </a:rPr>
              <a:t>2. Planning, Resource Allocation, and Institutional Renewal</a:t>
            </a:r>
          </a:p>
          <a:p>
            <a:pPr marL="1476375" lvl="3" indent="-400050">
              <a:lnSpc>
                <a:spcPct val="80000"/>
              </a:lnSpc>
              <a:buFont typeface="Wingdings 2" pitchFamily="18" charset="2"/>
              <a:buNone/>
            </a:pPr>
            <a:r>
              <a:rPr lang="en-US" sz="2800" smtClean="0">
                <a:latin typeface="Arial" charset="0"/>
              </a:rPr>
              <a:t>3. Institutional Resources</a:t>
            </a:r>
          </a:p>
          <a:p>
            <a:pPr marL="1476375" lvl="3" indent="-400050">
              <a:lnSpc>
                <a:spcPct val="80000"/>
              </a:lnSpc>
              <a:buFont typeface="Wingdings 2" pitchFamily="18" charset="2"/>
              <a:buNone/>
            </a:pPr>
            <a:r>
              <a:rPr lang="en-US" sz="2800" smtClean="0">
                <a:latin typeface="Arial" charset="0"/>
              </a:rPr>
              <a:t>4. Leadership and Governance</a:t>
            </a:r>
          </a:p>
          <a:p>
            <a:pPr marL="1476375" lvl="3" indent="-400050">
              <a:lnSpc>
                <a:spcPct val="80000"/>
              </a:lnSpc>
              <a:buFont typeface="Wingdings 2" pitchFamily="18" charset="2"/>
              <a:buNone/>
            </a:pPr>
            <a:r>
              <a:rPr lang="en-US" sz="2800" smtClean="0">
                <a:latin typeface="Arial" charset="0"/>
              </a:rPr>
              <a:t>5. Administration</a:t>
            </a:r>
          </a:p>
          <a:p>
            <a:pPr marL="1476375" lvl="3" indent="-400050">
              <a:lnSpc>
                <a:spcPct val="80000"/>
              </a:lnSpc>
              <a:buFont typeface="Wingdings 2" pitchFamily="18" charset="2"/>
              <a:buNone/>
            </a:pPr>
            <a:r>
              <a:rPr lang="en-US" sz="2800" smtClean="0">
                <a:latin typeface="Arial" charset="0"/>
              </a:rPr>
              <a:t>6. Integrity</a:t>
            </a:r>
          </a:p>
          <a:p>
            <a:pPr marL="1476375" lvl="3" indent="-400050">
              <a:lnSpc>
                <a:spcPct val="80000"/>
              </a:lnSpc>
              <a:buFont typeface="Wingdings 2" pitchFamily="18" charset="2"/>
              <a:buNone/>
            </a:pPr>
            <a:r>
              <a:rPr lang="en-US" sz="2800" smtClean="0">
                <a:latin typeface="Arial" charset="0"/>
              </a:rPr>
              <a:t>7. Institutional Assessment</a:t>
            </a:r>
          </a:p>
          <a:p>
            <a:pPr marL="1476375" lvl="3" indent="-400050">
              <a:lnSpc>
                <a:spcPct val="80000"/>
              </a:lnSpc>
              <a:buFont typeface="Wingdings 2" pitchFamily="18" charset="2"/>
              <a:buNone/>
            </a:pPr>
            <a:endParaRPr lang="en-US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cap="none" smtClean="0"/>
              <a:t>MSCHE ACCREDITATION STANDARDS</a:t>
            </a:r>
          </a:p>
        </p:txBody>
      </p:sp>
      <p:sp>
        <p:nvSpPr>
          <p:cNvPr id="5939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 2" pitchFamily="18" charset="2"/>
              <a:buNone/>
            </a:pPr>
            <a:r>
              <a:rPr lang="en-US" b="1" smtClean="0">
                <a:latin typeface="Arial" charset="0"/>
              </a:rPr>
              <a:t>EDUCATIONAL EFFECTIVENESS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mtClean="0">
                <a:latin typeface="Arial" charset="0"/>
              </a:rPr>
              <a:t>8. Student Admissions and Retention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mtClean="0">
                <a:latin typeface="Arial" charset="0"/>
              </a:rPr>
              <a:t>9. Student Support Services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mtClean="0">
                <a:latin typeface="Arial" charset="0"/>
              </a:rPr>
              <a:t>10. Faculty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mtClean="0">
                <a:latin typeface="Arial" charset="0"/>
              </a:rPr>
              <a:t>11. Educational Offerings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mtClean="0">
                <a:latin typeface="Arial" charset="0"/>
              </a:rPr>
              <a:t>12. General Education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mtClean="0">
                <a:latin typeface="Arial" charset="0"/>
              </a:rPr>
              <a:t>13. Related matters – Distance learning, affiliated providers, certificates, more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mtClean="0">
                <a:latin typeface="Arial" charset="0"/>
              </a:rPr>
              <a:t>14. Assessment of Student Learning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0"/>
            <a:ext cx="8686800" cy="11953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MIDDLE STATES: TYPES OF INTERNATIONAL ACCREDITATION</a:t>
            </a:r>
          </a:p>
        </p:txBody>
      </p:sp>
      <p:sp>
        <p:nvSpPr>
          <p:cNvPr id="604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400" b="1" smtClean="0">
                <a:latin typeface="Arial" charset="0"/>
              </a:rPr>
              <a:t>Review of locations abroad of U.S. institutions</a:t>
            </a:r>
          </a:p>
          <a:p>
            <a:pPr>
              <a:buFont typeface="Wingdings 2" pitchFamily="18" charset="2"/>
              <a:buNone/>
            </a:pPr>
            <a:endParaRPr lang="en-US" sz="2400" b="1" smtClean="0">
              <a:latin typeface="Arial" charset="0"/>
            </a:endParaRPr>
          </a:p>
          <a:p>
            <a:r>
              <a:rPr lang="en-US" sz="2400" b="1" smtClean="0">
                <a:latin typeface="Arial" charset="0"/>
              </a:rPr>
              <a:t>Review of agreements with local providers for services outside of U.S.</a:t>
            </a:r>
          </a:p>
          <a:p>
            <a:endParaRPr lang="en-US" sz="2400" b="1" smtClean="0">
              <a:latin typeface="Arial" charset="0"/>
            </a:endParaRPr>
          </a:p>
          <a:p>
            <a:r>
              <a:rPr lang="en-US" sz="2400" b="1" smtClean="0">
                <a:latin typeface="Arial" charset="0"/>
              </a:rPr>
              <a:t>Accreditation of institutions outside of U.S. incorporated in a U.S. state</a:t>
            </a:r>
          </a:p>
          <a:p>
            <a:endParaRPr lang="en-US" sz="2400" b="1" smtClean="0">
              <a:latin typeface="Arial" charset="0"/>
            </a:endParaRPr>
          </a:p>
          <a:p>
            <a:r>
              <a:rPr lang="en-US" sz="2400" b="1" smtClean="0">
                <a:latin typeface="Arial" charset="0"/>
              </a:rPr>
              <a:t>Accreditation of institutions outside of U.S. not incorporated in U.S. – pilot project in moratorium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0"/>
            <a:ext cx="8686800" cy="11953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ANALYSIS OF U.S. REGIONAL ACCREDITATION</a:t>
            </a:r>
          </a:p>
        </p:txBody>
      </p:sp>
      <p:sp>
        <p:nvSpPr>
          <p:cNvPr id="61442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b="1" smtClean="0">
                <a:latin typeface="Arial" charset="0"/>
              </a:rPr>
              <a:t>STRENGTHS</a:t>
            </a:r>
          </a:p>
          <a:p>
            <a:pPr lvl="1"/>
            <a:r>
              <a:rPr lang="en-US" b="1" smtClean="0">
                <a:latin typeface="Arial" charset="0"/>
              </a:rPr>
              <a:t>Promotes a diversity of institutions</a:t>
            </a:r>
          </a:p>
          <a:p>
            <a:pPr lvl="1"/>
            <a:r>
              <a:rPr lang="en-US" b="1" smtClean="0">
                <a:latin typeface="Arial" charset="0"/>
              </a:rPr>
              <a:t>Uses experienced volunteers</a:t>
            </a:r>
          </a:p>
          <a:p>
            <a:pPr lvl="1"/>
            <a:r>
              <a:rPr lang="en-US" b="1" smtClean="0">
                <a:latin typeface="Arial" charset="0"/>
              </a:rPr>
              <a:t>Has flexibility in addressing new issues, new types of institutions and providers</a:t>
            </a:r>
          </a:p>
          <a:p>
            <a:pPr lvl="1"/>
            <a:r>
              <a:rPr lang="en-US" b="1" smtClean="0">
                <a:latin typeface="Arial" charset="0"/>
              </a:rPr>
              <a:t>Reduces government bureaucracy</a:t>
            </a:r>
          </a:p>
          <a:p>
            <a:pPr lvl="1"/>
            <a:r>
              <a:rPr lang="en-US" b="1" smtClean="0">
                <a:latin typeface="Arial" charset="0"/>
              </a:rPr>
              <a:t>Assures public awareness regarding the </a:t>
            </a:r>
            <a:br>
              <a:rPr lang="en-US" b="1" smtClean="0">
                <a:latin typeface="Arial" charset="0"/>
              </a:rPr>
            </a:br>
            <a:r>
              <a:rPr lang="en-US" b="1" smtClean="0">
                <a:latin typeface="Arial" charset="0"/>
              </a:rPr>
              <a:t>accreditation status of an institution</a:t>
            </a:r>
          </a:p>
          <a:p>
            <a:pPr lvl="1"/>
            <a:r>
              <a:rPr lang="en-US" b="1" smtClean="0">
                <a:latin typeface="Arial" charset="0"/>
              </a:rPr>
              <a:t>Promotes continuous monitoring and continuous planning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0"/>
            <a:ext cx="8686800" cy="11953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ANALYSIS OF U.S. REGIONAL ACCREDITATION</a:t>
            </a:r>
          </a:p>
        </p:txBody>
      </p:sp>
      <p:sp>
        <p:nvSpPr>
          <p:cNvPr id="6246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="1" smtClean="0">
                <a:latin typeface="Arial" charset="0"/>
              </a:rPr>
              <a:t>AREAS FOR IMPROVEMENT</a:t>
            </a:r>
          </a:p>
          <a:p>
            <a:pPr lvl="1">
              <a:lnSpc>
                <a:spcPct val="120000"/>
              </a:lnSpc>
            </a:pPr>
            <a:r>
              <a:rPr lang="en-US" b="1" smtClean="0">
                <a:latin typeface="Arial" charset="0"/>
              </a:rPr>
              <a:t>Varying requirements of accreditation standards within the U.S</a:t>
            </a:r>
          </a:p>
          <a:p>
            <a:pPr lvl="1">
              <a:lnSpc>
                <a:spcPct val="120000"/>
              </a:lnSpc>
            </a:pPr>
            <a:r>
              <a:rPr lang="en-US" b="1" smtClean="0">
                <a:latin typeface="Arial" charset="0"/>
              </a:rPr>
              <a:t>Cost of the institution’s time/personnel for self-study</a:t>
            </a:r>
          </a:p>
          <a:p>
            <a:pPr lvl="1">
              <a:lnSpc>
                <a:spcPct val="120000"/>
              </a:lnSpc>
            </a:pPr>
            <a:r>
              <a:rPr lang="en-US" b="1" smtClean="0">
                <a:latin typeface="Arial" charset="0"/>
              </a:rPr>
              <a:t>Public’s difficulty in understanding an institution’s accreditation status without  numerical ratings or rankings</a:t>
            </a:r>
          </a:p>
          <a:p>
            <a:pPr lvl="1">
              <a:lnSpc>
                <a:spcPct val="120000"/>
              </a:lnSpc>
            </a:pPr>
            <a:r>
              <a:rPr lang="en-US" b="1" smtClean="0">
                <a:latin typeface="Arial" charset="0"/>
              </a:rPr>
              <a:t>Possible duplication of activities among specialized and institutional accreditors</a:t>
            </a:r>
          </a:p>
          <a:p>
            <a:pPr lvl="1">
              <a:buFont typeface="Wingdings 2" pitchFamily="18" charset="2"/>
              <a:buNone/>
            </a:pPr>
            <a:endParaRPr lang="en-US" b="1" smtClean="0">
              <a:latin typeface="Arial" charset="0"/>
            </a:endParaRPr>
          </a:p>
          <a:p>
            <a:endParaRPr lang="en-US" sz="240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04800" y="0"/>
            <a:ext cx="8686800" cy="11953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ANALYSIS OF U.S. REGIONAL ACCREDITATION</a:t>
            </a:r>
          </a:p>
        </p:txBody>
      </p:sp>
      <p:sp>
        <p:nvSpPr>
          <p:cNvPr id="6349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smtClean="0">
                <a:latin typeface="Arial" charset="0"/>
              </a:rPr>
              <a:t>OPEN QUESTIONS IN U.S. HIGHER EDUCATION</a:t>
            </a:r>
          </a:p>
          <a:p>
            <a:pPr lvl="1">
              <a:lnSpc>
                <a:spcPct val="120000"/>
              </a:lnSpc>
            </a:pPr>
            <a:r>
              <a:rPr lang="en-US" b="1" smtClean="0">
                <a:latin typeface="Arial" charset="0"/>
              </a:rPr>
              <a:t>Should accreditation be national?</a:t>
            </a:r>
          </a:p>
          <a:p>
            <a:pPr lvl="1">
              <a:lnSpc>
                <a:spcPct val="120000"/>
              </a:lnSpc>
            </a:pPr>
            <a:r>
              <a:rPr lang="en-US" b="1" smtClean="0">
                <a:latin typeface="Arial" charset="0"/>
              </a:rPr>
              <a:t>Should accreditation be federal?</a:t>
            </a:r>
          </a:p>
          <a:p>
            <a:pPr lvl="1">
              <a:lnSpc>
                <a:spcPct val="120000"/>
              </a:lnSpc>
            </a:pPr>
            <a:r>
              <a:rPr lang="en-US" b="1" smtClean="0">
                <a:latin typeface="Arial" charset="0"/>
              </a:rPr>
              <a:t>Should there be standardized tests for every college graduate?</a:t>
            </a:r>
          </a:p>
          <a:p>
            <a:pPr lvl="1">
              <a:lnSpc>
                <a:spcPct val="120000"/>
              </a:lnSpc>
            </a:pPr>
            <a:r>
              <a:rPr lang="en-US" b="1" smtClean="0">
                <a:latin typeface="Arial" charset="0"/>
              </a:rPr>
              <a:t>Are measures such as graduation and job placement rates appropriate indicators of student learning?</a:t>
            </a:r>
          </a:p>
          <a:p>
            <a:pPr lvl="1">
              <a:lnSpc>
                <a:spcPct val="120000"/>
              </a:lnSpc>
            </a:pPr>
            <a:r>
              <a:rPr lang="en-US" b="1" smtClean="0">
                <a:latin typeface="Arial" charset="0"/>
              </a:rPr>
              <a:t>Should institutions be ranked?</a:t>
            </a:r>
          </a:p>
          <a:p>
            <a:pPr lvl="1">
              <a:lnSpc>
                <a:spcPct val="120000"/>
              </a:lnSpc>
            </a:pPr>
            <a:r>
              <a:rPr lang="en-US" b="1" smtClean="0">
                <a:latin typeface="Arial" charset="0"/>
              </a:rPr>
              <a:t>Should self-studies by institutions and team reports be public?</a:t>
            </a:r>
          </a:p>
          <a:p>
            <a:pPr>
              <a:lnSpc>
                <a:spcPct val="80000"/>
              </a:lnSpc>
            </a:pPr>
            <a:endParaRPr lang="en-US" sz="2400" b="1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el 5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AU" cap="none" smtClean="0">
                <a:solidFill>
                  <a:schemeClr val="hlink"/>
                </a:solidFill>
              </a:rPr>
              <a:t>QUESTIONS</a:t>
            </a:r>
            <a:endParaRPr lang="en-GB" cap="none" smtClean="0"/>
          </a:p>
        </p:txBody>
      </p:sp>
      <p:sp>
        <p:nvSpPr>
          <p:cNvPr id="6451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Ask them now!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Visit our website:</a:t>
            </a:r>
            <a:b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</a:b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  <a:hlinkClick r:id="rId3"/>
              </a:rPr>
              <a:t>http://www.inqaahe.org</a:t>
            </a: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or send an e-mail to inqaahe.nvao.net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Middle States questions:</a:t>
            </a:r>
          </a:p>
          <a:p>
            <a:pPr eaLnBrk="1" hangingPunct="1">
              <a:buFont typeface="Wingdings" pitchFamily="2" charset="2"/>
              <a:buNone/>
            </a:pP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  </a:t>
            </a:r>
            <a:r>
              <a:rPr lang="nl-NL" b="1" smtClean="0">
                <a:solidFill>
                  <a:srgbClr val="602E04"/>
                </a:solidFill>
                <a:ea typeface="Times New Roman" pitchFamily="18" charset="0"/>
                <a:cs typeface="Arial" charset="0"/>
                <a:hlinkClick r:id="rId4"/>
              </a:rPr>
              <a:t>www.msche.org</a:t>
            </a:r>
            <a:endParaRPr lang="nl-NL" b="1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nl-NL" b="1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nl-NL" b="1" smtClean="0">
              <a:solidFill>
                <a:srgbClr val="602E04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0C7C2B-AC53-4345-8756-B53C107BC5F0}" type="slidenum">
              <a:rPr lang="en-GB"/>
              <a:pPr>
                <a:defRPr/>
              </a:pPr>
              <a:t>38</a:t>
            </a:fld>
            <a:endParaRPr lang="en-GB" dirty="0"/>
          </a:p>
        </p:txBody>
      </p:sp>
      <p:pic>
        <p:nvPicPr>
          <p:cNvPr id="64516" name="Tijdelijke aanduiding voor inhoud 4" descr="question_mark.jpg"/>
          <p:cNvPicPr>
            <a:picLocks noGrp="1" noChangeAspect="1"/>
          </p:cNvPicPr>
          <p:nvPr>
            <p:ph sz="half"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786438" y="3429000"/>
            <a:ext cx="2895600" cy="304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smtClean="0"/>
              <a:t>		BACKGROUND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400" b="1" dirty="0" smtClean="0">
              <a:solidFill>
                <a:srgbClr val="602E04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en-US" sz="2400" b="1" dirty="0" smtClean="0"/>
              <a:t>Led creation of INQAAHE, a global network of Quality Assurance Agencies (QAAs), to facilitate sharing of information and cooperation among QAAs</a:t>
            </a:r>
            <a:endParaRPr lang="en-US" sz="2400" b="1" dirty="0" smtClean="0">
              <a:solidFill>
                <a:srgbClr val="602E04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400" b="1" dirty="0" smtClean="0">
              <a:solidFill>
                <a:srgbClr val="602E04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400" b="1" dirty="0" smtClean="0">
                <a:solidFill>
                  <a:srgbClr val="602E04"/>
                </a:solidFill>
              </a:rPr>
              <a:t>The main purpose of INQAAHE is to collect and disseminate information on current and developing theory and practice in the assessment, improvement and maintenance of quality in higher education. 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4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AU" cap="none" smtClean="0">
                <a:solidFill>
                  <a:schemeClr val="hlink"/>
                </a:solidFill>
              </a:rPr>
              <a:t>INQAAHE</a:t>
            </a:r>
            <a:endParaRPr lang="en-GB" cap="none" smtClean="0"/>
          </a:p>
        </p:txBody>
      </p:sp>
      <p:sp>
        <p:nvSpPr>
          <p:cNvPr id="16386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</a:rPr>
              <a:t>Established in 1991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</a:rPr>
              <a:t>NGO Status with UNESCO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</a:rPr>
              <a:t>&gt; 200 members (2008; up from 136 in 2007)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</a:rPr>
              <a:t>six continents 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v"/>
            </a:pPr>
            <a:r>
              <a:rPr lang="nl-NL" b="1" smtClean="0">
                <a:solidFill>
                  <a:srgbClr val="602E04"/>
                </a:solidFill>
              </a:rPr>
              <a:t>79 countries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v"/>
            </a:pPr>
            <a:endParaRPr lang="nl-NL" b="1" smtClean="0">
              <a:solidFill>
                <a:srgbClr val="602E04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en-GB" smtClean="0"/>
          </a:p>
        </p:txBody>
      </p:sp>
      <p:pic>
        <p:nvPicPr>
          <p:cNvPr id="12292" name="Afbeelding 3" descr="part-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8" y="2806700"/>
            <a:ext cx="5360987" cy="355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33E416-F284-49A9-9651-AA1621CB27A0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3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GB" cap="none" smtClean="0"/>
              <a:t>AIMS</a:t>
            </a:r>
          </a:p>
        </p:txBody>
      </p:sp>
      <p:sp>
        <p:nvSpPr>
          <p:cNvPr id="1843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promote </a:t>
            </a:r>
            <a:r>
              <a:rPr lang="en-US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good practices</a:t>
            </a:r>
            <a:r>
              <a:rPr lang="en-US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in the maintenance and improvement of quality in HE;</a:t>
            </a:r>
            <a:endParaRPr lang="en-US" dirty="0" smtClean="0">
              <a:solidFill>
                <a:srgbClr val="602E04"/>
              </a:solidFill>
              <a:ea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facilitate </a:t>
            </a:r>
            <a:r>
              <a:rPr lang="en-US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research</a:t>
            </a:r>
            <a:r>
              <a:rPr lang="en-US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into the practice of quality management  in HE; </a:t>
            </a:r>
            <a:endParaRPr lang="en-US" dirty="0" smtClean="0">
              <a:solidFill>
                <a:srgbClr val="602E04"/>
              </a:solidFill>
              <a:ea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provide advice to </a:t>
            </a:r>
            <a:r>
              <a:rPr lang="en-US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new QA agencies</a:t>
            </a:r>
            <a:r>
              <a:rPr lang="en-US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;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facilitate </a:t>
            </a:r>
            <a:r>
              <a:rPr lang="en-US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links</a:t>
            </a:r>
            <a:r>
              <a:rPr lang="en-US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 between accrediting bodies;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permit better-informed international </a:t>
            </a:r>
            <a:r>
              <a:rPr lang="en-US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recognition of qualifications</a:t>
            </a:r>
            <a:r>
              <a:rPr lang="en-US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; 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D173635-A90C-4A05-A919-E50C89051FAB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3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GB" cap="none" smtClean="0"/>
              <a:t>AIMS</a:t>
            </a:r>
          </a:p>
        </p:txBody>
      </p:sp>
      <p:sp>
        <p:nvSpPr>
          <p:cNvPr id="20482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assist members to determine the standards of institutions operating across national borders;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be able to assist in the development and use of credit transfer schemes;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602E04"/>
                </a:solidFill>
                <a:ea typeface="Times New Roman" pitchFamily="18" charset="0"/>
                <a:cs typeface="Arial" charset="0"/>
              </a:rPr>
              <a:t>enable members to be alert to dubious accrediting practices</a:t>
            </a:r>
            <a:endParaRPr lang="nl-NL" b="1" dirty="0" smtClean="0">
              <a:ea typeface="Times New Roman" pitchFamily="18" charset="0"/>
              <a:cs typeface="Arial" charset="0"/>
            </a:endParaRPr>
          </a:p>
          <a:p>
            <a:pPr>
              <a:buFont typeface="Wingdings 2" pitchFamily="18" charset="2"/>
              <a:buNone/>
            </a:pPr>
            <a:endParaRPr lang="en-US" b="1" i="1" dirty="0" smtClean="0">
              <a:solidFill>
                <a:srgbClr val="602E04"/>
              </a:solidFill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3487634-3FBE-49F1-A288-C519C88A3335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INQAAHE POLICY STATEMENT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Quality assurance agencies should 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Provide public accountability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Help institutions to improve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Require academic freedom and integrity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Ensure that higher education institutions have primary responsibility for quality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Use independent evaluators who follow standards created with input from stakeholders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Be reviewed externally themselves</a:t>
            </a:r>
          </a:p>
          <a:p>
            <a:pPr lvl="1">
              <a:lnSpc>
                <a:spcPct val="90000"/>
              </a:lnSpc>
            </a:pPr>
            <a:r>
              <a:rPr lang="en-US" b="1" dirty="0" smtClean="0">
                <a:latin typeface="Arial" charset="0"/>
              </a:rPr>
              <a:t>Attempt to follow the INQAAHE “Guidelines of Good Practice”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endParaRPr lang="en-US" b="1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cap="none" smtClean="0"/>
              <a:t>INQAAHE POLICY STATEMENT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304800" y="1484313"/>
            <a:ext cx="8686800" cy="4445000"/>
          </a:xfrm>
        </p:spPr>
        <p:txBody>
          <a:bodyPr/>
          <a:lstStyle/>
          <a:p>
            <a:r>
              <a:rPr lang="en-US" b="1" smtClean="0"/>
              <a:t>INQAAHE</a:t>
            </a:r>
          </a:p>
          <a:p>
            <a:pPr lvl="1"/>
            <a:r>
              <a:rPr lang="en-US" b="1" smtClean="0"/>
              <a:t>Believes that cross-border education should involve cooperation between the agencies in the exporting and importing countries</a:t>
            </a:r>
          </a:p>
          <a:p>
            <a:pPr lvl="1">
              <a:buFont typeface="Wingdings 2" pitchFamily="18" charset="2"/>
              <a:buNone/>
            </a:pPr>
            <a:endParaRPr lang="en-US" b="1" smtClean="0"/>
          </a:p>
          <a:p>
            <a:pPr lvl="1"/>
            <a:r>
              <a:rPr lang="en-US" b="1" smtClean="0"/>
              <a:t>Is committed to working with regional associations as well as individual quality assurance agencies</a:t>
            </a:r>
          </a:p>
          <a:p>
            <a:pPr lvl="1">
              <a:buFont typeface="Wingdings 2" pitchFamily="18" charset="2"/>
              <a:buNone/>
            </a:pPr>
            <a:endParaRPr lang="en-US" b="1" smtClean="0"/>
          </a:p>
          <a:p>
            <a:pPr lvl="1">
              <a:buFont typeface="Wingdings 2" pitchFamily="18" charset="2"/>
              <a:buNone/>
            </a:pPr>
            <a:endParaRPr lang="en-US" b="1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QAAHE_presentation_-_template_-_dat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INQAAHE_presentation_-_template_-_date</Template>
  <TotalTime>2962</TotalTime>
  <Words>1519</Words>
  <Application>Microsoft Office PowerPoint</Application>
  <PresentationFormat>On-screen Show (4:3)</PresentationFormat>
  <Paragraphs>291</Paragraphs>
  <Slides>38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INQAAHE_presentation_-_template_-_date</vt:lpstr>
      <vt:lpstr>INQAAHe</vt:lpstr>
      <vt:lpstr>OUTLINE</vt:lpstr>
      <vt:lpstr>BACKGROUND</vt:lpstr>
      <vt:lpstr>  BACKGROUND</vt:lpstr>
      <vt:lpstr>INQAAHE</vt:lpstr>
      <vt:lpstr>AIMS</vt:lpstr>
      <vt:lpstr>AIMS</vt:lpstr>
      <vt:lpstr>INQAAHE POLICY STATEMENT</vt:lpstr>
      <vt:lpstr>INQAAHE POLICY STATEMENT</vt:lpstr>
      <vt:lpstr>REGIONAL ASSOCIATIONS</vt:lpstr>
      <vt:lpstr>BIENNIAL AND GENERAL CONFERENCES</vt:lpstr>
      <vt:lpstr>                  PUBLICATIONS   </vt:lpstr>
      <vt:lpstr> PUBLICATIONS </vt:lpstr>
      <vt:lpstr>SERVICES</vt:lpstr>
      <vt:lpstr>GUIDELINES OF GOOD PRACTICE</vt:lpstr>
      <vt:lpstr>GUIDELINES OF GOOD PRACTICE, continued</vt:lpstr>
      <vt:lpstr>GUIDELINES OF GOOD PRACTICE, continued</vt:lpstr>
      <vt:lpstr>QUALITY ASSURANCE PRINCIPLES FOR ASIA-PACIFIC “CHIBA” DECLARATION:</vt:lpstr>
      <vt:lpstr>CHIBA DECLARATION:  QUALITY ASSESSMENT</vt:lpstr>
      <vt:lpstr>  CHIBA DECLARATION:  QUALITY ASSURANCE AGENCIES</vt:lpstr>
      <vt:lpstr>CAPACITY BUILDING</vt:lpstr>
      <vt:lpstr>Education &amp; Training courses</vt:lpstr>
      <vt:lpstr>PROFESSIONAL QUALIFICATIONS</vt:lpstr>
      <vt:lpstr>CLEARINGHOUSE</vt:lpstr>
      <vt:lpstr>SMALL STATES</vt:lpstr>
      <vt:lpstr>OTHER QA NETWORKS</vt:lpstr>
      <vt:lpstr>OTHER QA NETWORKS</vt:lpstr>
      <vt:lpstr>INQAAHE MEMBERS</vt:lpstr>
      <vt:lpstr>U.S. INSTITUTIONAL ACCREDITATON</vt:lpstr>
      <vt:lpstr>U.S. ACCREDITATION</vt:lpstr>
      <vt:lpstr>U.S. ACCREDITATION</vt:lpstr>
      <vt:lpstr>MSCHE ACCREDITATION STANDARDS </vt:lpstr>
      <vt:lpstr>MSCHE ACCREDITATION STANDARDS</vt:lpstr>
      <vt:lpstr>MIDDLE STATES: TYPES OF INTERNATIONAL ACCREDITATION</vt:lpstr>
      <vt:lpstr>ANALYSIS OF U.S. REGIONAL ACCREDITATION</vt:lpstr>
      <vt:lpstr>ANALYSIS OF U.S. REGIONAL ACCREDITATION</vt:lpstr>
      <vt:lpstr>ANALYSIS OF U.S. REGIONAL ACCREDITATION</vt:lpstr>
      <vt:lpstr>QUESTIONS</vt:lpstr>
    </vt:vector>
  </TitlesOfParts>
  <Company>NVAO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INQAAHE  International Network for Quality Assurance Agencies in Higher Education</dc:title>
  <dc:creator>NVAO</dc:creator>
  <cp:lastModifiedBy>Administrator</cp:lastModifiedBy>
  <cp:revision>214</cp:revision>
  <dcterms:created xsi:type="dcterms:W3CDTF">2008-10-13T11:45:04Z</dcterms:created>
  <dcterms:modified xsi:type="dcterms:W3CDTF">2010-11-26T10:11:08Z</dcterms:modified>
</cp:coreProperties>
</file>